
<file path=[Content_Types].xml><?xml version="1.0" encoding="utf-8"?>
<Types xmlns="http://schemas.openxmlformats.org/package/2006/content-types">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jpeg" ContentType="image/jpeg"/>
  <Default Extension="JPG" ContentType="image/.jpg"/>
  <Default Extension="png" ContentType="image/png"/>
  <Default Extension="emf" ContentType="image/x-emf"/>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75" r:id="rId4"/>
  </p:sldMasterIdLst>
  <p:notesMasterIdLst>
    <p:notesMasterId r:id="rId7"/>
  </p:notesMasterIdLst>
  <p:sldIdLst>
    <p:sldId id="1742" r:id="rId5"/>
    <p:sldId id="1745" r:id="rId6"/>
    <p:sldId id="2503" r:id="rId8"/>
    <p:sldId id="2501" r:id="rId9"/>
    <p:sldId id="2502" r:id="rId10"/>
    <p:sldId id="2506" r:id="rId11"/>
    <p:sldId id="2504" r:id="rId12"/>
    <p:sldId id="2505" r:id="rId13"/>
    <p:sldId id="2508" r:id="rId14"/>
    <p:sldId id="2509" r:id="rId15"/>
    <p:sldId id="2157" r:id="rId16"/>
    <p:sldId id="1744" r:id="rId17"/>
    <p:sldId id="2153" r:id="rId18"/>
    <p:sldId id="2155" r:id="rId19"/>
    <p:sldId id="2154" r:id="rId20"/>
    <p:sldId id="2158" r:id="rId21"/>
    <p:sldId id="2159" r:id="rId22"/>
    <p:sldId id="2160" r:id="rId23"/>
    <p:sldId id="2156" r:id="rId24"/>
    <p:sldId id="2161" r:id="rId25"/>
    <p:sldId id="2162" r:id="rId26"/>
    <p:sldId id="2165" r:id="rId27"/>
    <p:sldId id="2163" r:id="rId28"/>
    <p:sldId id="2164" r:id="rId29"/>
    <p:sldId id="2166" r:id="rId30"/>
    <p:sldId id="2167" r:id="rId31"/>
    <p:sldId id="2168" r:id="rId32"/>
    <p:sldId id="2169" r:id="rId33"/>
    <p:sldId id="2171" r:id="rId34"/>
    <p:sldId id="2173" r:id="rId35"/>
    <p:sldId id="2174" r:id="rId36"/>
    <p:sldId id="2172" r:id="rId37"/>
    <p:sldId id="2175" r:id="rId38"/>
    <p:sldId id="2176" r:id="rId39"/>
    <p:sldId id="2179" r:id="rId40"/>
    <p:sldId id="2180" r:id="rId41"/>
    <p:sldId id="2181" r:id="rId42"/>
    <p:sldId id="2182" r:id="rId43"/>
    <p:sldId id="2183" r:id="rId44"/>
    <p:sldId id="2186" r:id="rId45"/>
    <p:sldId id="2184" r:id="rId46"/>
    <p:sldId id="2352" r:id="rId47"/>
    <p:sldId id="2353" r:id="rId48"/>
    <p:sldId id="2355" r:id="rId49"/>
    <p:sldId id="2191" r:id="rId50"/>
    <p:sldId id="2185" r:id="rId51"/>
    <p:sldId id="2187" r:id="rId52"/>
    <p:sldId id="2188" r:id="rId53"/>
    <p:sldId id="2223" r:id="rId54"/>
    <p:sldId id="2192" r:id="rId55"/>
    <p:sldId id="2193" r:id="rId56"/>
    <p:sldId id="2194" r:id="rId57"/>
    <p:sldId id="2195" r:id="rId58"/>
    <p:sldId id="2206" r:id="rId59"/>
    <p:sldId id="2207" r:id="rId60"/>
    <p:sldId id="2208" r:id="rId61"/>
    <p:sldId id="2209" r:id="rId62"/>
    <p:sldId id="2212" r:id="rId63"/>
    <p:sldId id="2189" r:id="rId64"/>
    <p:sldId id="2213" r:id="rId65"/>
    <p:sldId id="2211" r:id="rId66"/>
    <p:sldId id="2222" r:id="rId67"/>
    <p:sldId id="2210" r:id="rId68"/>
    <p:sldId id="2205" r:id="rId69"/>
    <p:sldId id="2225" r:id="rId70"/>
    <p:sldId id="2226" r:id="rId71"/>
    <p:sldId id="2227" r:id="rId72"/>
    <p:sldId id="2231" r:id="rId73"/>
    <p:sldId id="2232" r:id="rId74"/>
    <p:sldId id="2233" r:id="rId75"/>
    <p:sldId id="2234" r:id="rId76"/>
    <p:sldId id="2235" r:id="rId77"/>
    <p:sldId id="2240" r:id="rId78"/>
    <p:sldId id="2242" r:id="rId79"/>
    <p:sldId id="2243" r:id="rId80"/>
    <p:sldId id="2247" r:id="rId81"/>
    <p:sldId id="2221" r:id="rId82"/>
    <p:sldId id="2244" r:id="rId83"/>
    <p:sldId id="2246" r:id="rId84"/>
    <p:sldId id="2256" r:id="rId85"/>
    <p:sldId id="2251" r:id="rId86"/>
    <p:sldId id="2252" r:id="rId87"/>
    <p:sldId id="2253" r:id="rId88"/>
    <p:sldId id="2254" r:id="rId89"/>
    <p:sldId id="2255" r:id="rId90"/>
    <p:sldId id="2257" r:id="rId91"/>
    <p:sldId id="2266" r:id="rId92"/>
    <p:sldId id="2267" r:id="rId93"/>
    <p:sldId id="2268" r:id="rId94"/>
    <p:sldId id="2269" r:id="rId95"/>
    <p:sldId id="2325" r:id="rId96"/>
    <p:sldId id="2326" r:id="rId97"/>
    <p:sldId id="2327" r:id="rId98"/>
    <p:sldId id="2328" r:id="rId99"/>
    <p:sldId id="2271" r:id="rId100"/>
    <p:sldId id="2272" r:id="rId101"/>
    <p:sldId id="2289" r:id="rId102"/>
    <p:sldId id="2276" r:id="rId103"/>
    <p:sldId id="2277" r:id="rId104"/>
    <p:sldId id="2329" r:id="rId105"/>
    <p:sldId id="2456" r:id="rId106"/>
    <p:sldId id="2278" r:id="rId107"/>
    <p:sldId id="2279" r:id="rId108"/>
    <p:sldId id="2280" r:id="rId109"/>
    <p:sldId id="2332" r:id="rId110"/>
    <p:sldId id="2282" r:id="rId111"/>
    <p:sldId id="2281" r:id="rId112"/>
    <p:sldId id="2330" r:id="rId113"/>
    <p:sldId id="2283" r:id="rId114"/>
    <p:sldId id="2334" r:id="rId115"/>
    <p:sldId id="2333" r:id="rId116"/>
    <p:sldId id="2284" r:id="rId117"/>
    <p:sldId id="2285" r:id="rId118"/>
    <p:sldId id="2287" r:id="rId119"/>
    <p:sldId id="2288" r:id="rId120"/>
    <p:sldId id="2306" r:id="rId121"/>
    <p:sldId id="2320" r:id="rId122"/>
    <p:sldId id="2322" r:id="rId123"/>
    <p:sldId id="2323" r:id="rId124"/>
    <p:sldId id="2324" r:id="rId125"/>
    <p:sldId id="2341" r:id="rId126"/>
    <p:sldId id="2342" r:id="rId127"/>
    <p:sldId id="2343" r:id="rId128"/>
    <p:sldId id="2344" r:id="rId129"/>
    <p:sldId id="2345" r:id="rId130"/>
    <p:sldId id="2348" r:id="rId131"/>
    <p:sldId id="2349" r:id="rId132"/>
    <p:sldId id="2350" r:id="rId133"/>
    <p:sldId id="2351" r:id="rId134"/>
    <p:sldId id="2357" r:id="rId135"/>
    <p:sldId id="2358" r:id="rId136"/>
    <p:sldId id="2359" r:id="rId137"/>
    <p:sldId id="2361" r:id="rId138"/>
    <p:sldId id="2362" r:id="rId139"/>
    <p:sldId id="2372" r:id="rId140"/>
    <p:sldId id="2365" r:id="rId141"/>
    <p:sldId id="2347" r:id="rId142"/>
    <p:sldId id="2337" r:id="rId143"/>
    <p:sldId id="2338" r:id="rId144"/>
    <p:sldId id="2339" r:id="rId145"/>
    <p:sldId id="2340" r:id="rId146"/>
    <p:sldId id="2220" r:id="rId147"/>
    <p:sldId id="2335" r:id="rId148"/>
    <p:sldId id="2305" r:id="rId149"/>
    <p:sldId id="862" r:id="rId150"/>
  </p:sldIdLst>
  <p:sldSz cx="12192000" cy="6858000"/>
  <p:notesSz cx="6858000" cy="9144000"/>
  <p:custDataLst>
    <p:tags r:id="rId1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novo" initials="l" lastIdx="3"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25252"/>
    <a:srgbClr val="0099FF"/>
    <a:srgbClr val="FFFF00"/>
    <a:srgbClr val="FF3300"/>
    <a:srgbClr val="999100"/>
    <a:srgbClr val="99C1DA"/>
    <a:srgbClr val="7492AF"/>
    <a:srgbClr val="D1DBE4"/>
    <a:srgbClr val="7784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5" autoAdjust="0"/>
  </p:normalViewPr>
  <p:slideViewPr>
    <p:cSldViewPr snapToGrid="0">
      <p:cViewPr varScale="1">
        <p:scale>
          <a:sx n="81" d="100"/>
          <a:sy n="81" d="100"/>
        </p:scale>
        <p:origin x="-62" y="-19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notesMaster" Target="notesMasters/notesMaster1.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5" Type="http://schemas.openxmlformats.org/officeDocument/2006/relationships/tags" Target="tags/tag4.xml"/><Relationship Id="rId154" Type="http://schemas.openxmlformats.org/officeDocument/2006/relationships/commentAuthors" Target="commentAuthors.xml"/><Relationship Id="rId153" Type="http://schemas.openxmlformats.org/officeDocument/2006/relationships/tableStyles" Target="tableStyles.xml"/><Relationship Id="rId152" Type="http://schemas.openxmlformats.org/officeDocument/2006/relationships/viewProps" Target="viewProps.xml"/><Relationship Id="rId151" Type="http://schemas.openxmlformats.org/officeDocument/2006/relationships/presProps" Target="presProps.xml"/><Relationship Id="rId150" Type="http://schemas.openxmlformats.org/officeDocument/2006/relationships/slide" Target="slides/slide145.xml"/><Relationship Id="rId15" Type="http://schemas.openxmlformats.org/officeDocument/2006/relationships/slide" Target="slides/slide10.xml"/><Relationship Id="rId149" Type="http://schemas.openxmlformats.org/officeDocument/2006/relationships/slide" Target="slides/slide144.xml"/><Relationship Id="rId148" Type="http://schemas.openxmlformats.org/officeDocument/2006/relationships/slide" Target="slides/slide143.xml"/><Relationship Id="rId147" Type="http://schemas.openxmlformats.org/officeDocument/2006/relationships/slide" Target="slides/slide142.xml"/><Relationship Id="rId146" Type="http://schemas.openxmlformats.org/officeDocument/2006/relationships/slide" Target="slides/slide141.xml"/><Relationship Id="rId145" Type="http://schemas.openxmlformats.org/officeDocument/2006/relationships/slide" Target="slides/slide140.xml"/><Relationship Id="rId144" Type="http://schemas.openxmlformats.org/officeDocument/2006/relationships/slide" Target="slides/slide139.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14" Type="http://schemas.openxmlformats.org/officeDocument/2006/relationships/slide" Target="slides/slide9.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 Type="http://schemas.openxmlformats.org/officeDocument/2006/relationships/slide" Target="slides/slide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7.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804133858268"/>
          <c:y val="0.104248606963067"/>
          <c:w val="0.836230002464631"/>
          <c:h val="0.800355659287785"/>
        </c:manualLayout>
      </c:layout>
      <c:barChart>
        <c:barDir val="col"/>
        <c:grouping val="clustered"/>
        <c:varyColors val="0"/>
        <c:ser>
          <c:idx val="0"/>
          <c:order val="0"/>
          <c:tx>
            <c:strRef>
              <c:f>Sheet1!$B$1</c:f>
              <c:strCache>
                <c:ptCount val="1"/>
                <c:pt idx="0">
                  <c:v>数据总量</c:v>
                </c:pt>
              </c:strCache>
            </c:strRef>
          </c:tx>
          <c:spPr>
            <a:solidFill>
              <a:srgbClr val="404040"/>
            </a:solidFill>
            <a:ln>
              <a:noFill/>
            </a:ln>
            <a:effectLst/>
          </c:spPr>
          <c:invertIfNegative val="0"/>
          <c:dPt>
            <c:idx val="9"/>
            <c:invertIfNegative val="0"/>
            <c:bubble3D val="0"/>
            <c:spPr>
              <a:solidFill>
                <a:srgbClr val="7AB850"/>
              </a:solidFill>
              <a:ln>
                <a:noFill/>
              </a:ln>
              <a:effectLst/>
            </c:spPr>
          </c:dPt>
          <c:dLbls>
            <c:dLbl>
              <c:idx val="9"/>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800" b="1"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lang="zh-CN" sz="1800"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2004</c:v>
                </c:pt>
                <c:pt idx="1">
                  <c:v>2005</c:v>
                </c:pt>
                <c:pt idx="2">
                  <c:v>2006</c:v>
                </c:pt>
                <c:pt idx="3">
                  <c:v>2007</c:v>
                </c:pt>
                <c:pt idx="4">
                  <c:v>2008</c:v>
                </c:pt>
                <c:pt idx="5">
                  <c:v>2009</c:v>
                </c:pt>
                <c:pt idx="6">
                  <c:v>2010</c:v>
                </c:pt>
                <c:pt idx="7">
                  <c:v>2011</c:v>
                </c:pt>
                <c:pt idx="8">
                  <c:v>2015</c:v>
                </c:pt>
                <c:pt idx="9">
                  <c:v>2020</c:v>
                </c:pt>
              </c:numCache>
            </c:numRef>
          </c:cat>
          <c:val>
            <c:numRef>
              <c:f>Sheet1!$B$2:$B$11</c:f>
              <c:numCache>
                <c:formatCode>General</c:formatCode>
                <c:ptCount val="10"/>
                <c:pt idx="0">
                  <c:v>30</c:v>
                </c:pt>
                <c:pt idx="1">
                  <c:v>50</c:v>
                </c:pt>
                <c:pt idx="2">
                  <c:v>161</c:v>
                </c:pt>
                <c:pt idx="3">
                  <c:v>280</c:v>
                </c:pt>
                <c:pt idx="4">
                  <c:v>540</c:v>
                </c:pt>
                <c:pt idx="5">
                  <c:v>800</c:v>
                </c:pt>
                <c:pt idx="6">
                  <c:v>1200</c:v>
                </c:pt>
                <c:pt idx="7">
                  <c:v>1800</c:v>
                </c:pt>
                <c:pt idx="8">
                  <c:v>7900</c:v>
                </c:pt>
                <c:pt idx="9">
                  <c:v>35000</c:v>
                </c:pt>
              </c:numCache>
            </c:numRef>
          </c:val>
        </c:ser>
        <c:dLbls>
          <c:showLegendKey val="0"/>
          <c:showVal val="0"/>
          <c:showCatName val="0"/>
          <c:showSerName val="0"/>
          <c:showPercent val="0"/>
          <c:showBubbleSize val="0"/>
        </c:dLbls>
        <c:gapWidth val="74"/>
        <c:overlap val="-14"/>
        <c:axId val="722516192"/>
        <c:axId val="722516752"/>
      </c:barChart>
      <c:catAx>
        <c:axId val="722516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800" b="0" i="0" u="none" strike="noStrike" kern="1200" baseline="0">
                <a:solidFill>
                  <a:schemeClr val="tx1">
                    <a:lumMod val="50000"/>
                    <a:lumOff val="50000"/>
                  </a:schemeClr>
                </a:solidFill>
                <a:latin typeface="+mn-lt"/>
                <a:ea typeface="+mn-ea"/>
                <a:cs typeface="+mn-cs"/>
              </a:defRPr>
            </a:pPr>
          </a:p>
        </c:txPr>
        <c:crossAx val="722516752"/>
        <c:crosses val="autoZero"/>
        <c:auto val="1"/>
        <c:lblAlgn val="ctr"/>
        <c:lblOffset val="0"/>
        <c:noMultiLvlLbl val="0"/>
      </c:catAx>
      <c:valAx>
        <c:axId val="722516752"/>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p>
        </c:txPr>
        <c:crossAx val="722516192"/>
        <c:crosses val="autoZero"/>
        <c:crossBetween val="between"/>
      </c:valAx>
      <c:spPr>
        <a:noFill/>
        <a:ln>
          <a:noFill/>
        </a:ln>
        <a:effectLst/>
      </c:spPr>
    </c:plotArea>
    <c:plotVisOnly val="1"/>
    <c:dispBlanksAs val="gap"/>
    <c:showDLblsOverMax val="0"/>
  </c:chart>
  <c:spPr>
    <a:solidFill>
      <a:schemeClr val="bg1">
        <a:lumMod val="95000"/>
      </a:schemeClr>
    </a:solid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7" Type="http://schemas.openxmlformats.org/officeDocument/2006/relationships/image" Target="../media/image18.wmf"/><Relationship Id="rId6" Type="http://schemas.openxmlformats.org/officeDocument/2006/relationships/image" Target="../media/image7.wmf"/><Relationship Id="rId5" Type="http://schemas.openxmlformats.org/officeDocument/2006/relationships/image" Target="../media/image17.wmf"/><Relationship Id="rId4" Type="http://schemas.openxmlformats.org/officeDocument/2006/relationships/image" Target="../media/image16.wmf"/><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7" Type="http://schemas.openxmlformats.org/officeDocument/2006/relationships/image" Target="../media/image18.wmf"/><Relationship Id="rId6" Type="http://schemas.openxmlformats.org/officeDocument/2006/relationships/image" Target="../media/image7.wmf"/><Relationship Id="rId5" Type="http://schemas.openxmlformats.org/officeDocument/2006/relationships/image" Target="../media/image17.wmf"/><Relationship Id="rId4" Type="http://schemas.openxmlformats.org/officeDocument/2006/relationships/image" Target="../media/image16.wmf"/><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0D4AB4-4058-45D2-9991-3F95F9D64E3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26A60-A884-47AE-B54F-A1D5431B02D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5A1B8983-2236-4640-9D08-034F135DC10A}" type="slidenum">
              <a:rPr lang="en-US" altLang="zh-CN" sz="1200"/>
            </a:fld>
            <a:endParaRPr lang="en-US" altLang="zh-CN" sz="1200"/>
          </a:p>
        </p:txBody>
      </p:sp>
      <p:sp>
        <p:nvSpPr>
          <p:cNvPr id="54275" name="Rectangle 2"/>
          <p:cNvSpPr>
            <a:spLocks noGrp="1" noRot="1" noChangeAspect="1" noChangeArrowheads="1" noTextEdit="1"/>
          </p:cNvSpPr>
          <p:nvPr>
            <p:ph type="sldImg"/>
          </p:nvPr>
        </p:nvSpPr>
        <p:spPr>
          <a:xfrm>
            <a:off x="381000" y="685800"/>
            <a:ext cx="6096000" cy="3429000"/>
          </a:xfrm>
        </p:spPr>
      </p:sp>
      <p:sp>
        <p:nvSpPr>
          <p:cNvPr id="5427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defRPr/>
            </a:pPr>
            <a:endParaRPr kumimoji="1" lang="en-US" altLang="zh-CN" sz="1200" kern="1200" dirty="0" smtClean="0">
              <a:solidFill>
                <a:schemeClr val="tx1"/>
              </a:solidFill>
              <a:effectLst/>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5A1B8983-2236-4640-9D08-034F135DC10A}" type="slidenum">
              <a:rPr lang="en-US" altLang="zh-CN" sz="1200"/>
            </a:fld>
            <a:endParaRPr lang="en-US" altLang="zh-CN" sz="1200"/>
          </a:p>
        </p:txBody>
      </p:sp>
      <p:sp>
        <p:nvSpPr>
          <p:cNvPr id="54275" name="Rectangle 2"/>
          <p:cNvSpPr>
            <a:spLocks noGrp="1" noRot="1" noChangeAspect="1" noChangeArrowheads="1" noTextEdit="1"/>
          </p:cNvSpPr>
          <p:nvPr>
            <p:ph type="sldImg"/>
          </p:nvPr>
        </p:nvSpPr>
        <p:spPr>
          <a:xfrm>
            <a:off x="381000" y="685800"/>
            <a:ext cx="6096000" cy="3429000"/>
          </a:xfrm>
        </p:spPr>
      </p:sp>
      <p:sp>
        <p:nvSpPr>
          <p:cNvPr id="5427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defRPr/>
            </a:pPr>
            <a:endParaRPr kumimoji="1" lang="en-US" altLang="zh-CN" sz="1200" kern="1200" baseline="0" dirty="0" smtClean="0">
              <a:solidFill>
                <a:schemeClr val="tx1"/>
              </a:solidFill>
              <a:effectLst/>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5A1B8983-2236-4640-9D08-034F135DC10A}" type="slidenum">
              <a:rPr lang="en-US" altLang="zh-CN" sz="1200"/>
            </a:fld>
            <a:endParaRPr lang="en-US" altLang="zh-CN" sz="1200"/>
          </a:p>
        </p:txBody>
      </p:sp>
      <p:sp>
        <p:nvSpPr>
          <p:cNvPr id="54275" name="Rectangle 2"/>
          <p:cNvSpPr>
            <a:spLocks noGrp="1" noRot="1" noChangeAspect="1" noChangeArrowheads="1" noTextEdit="1"/>
          </p:cNvSpPr>
          <p:nvPr>
            <p:ph type="sldImg"/>
          </p:nvPr>
        </p:nvSpPr>
        <p:spPr>
          <a:xfrm>
            <a:off x="381000" y="685800"/>
            <a:ext cx="6096000" cy="3429000"/>
          </a:xfrm>
        </p:spPr>
      </p:sp>
      <p:sp>
        <p:nvSpPr>
          <p:cNvPr id="5427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defRPr/>
            </a:pPr>
            <a:endParaRPr kumimoji="1" lang="en-US" altLang="zh-CN" sz="1200" kern="1200" dirty="0" smtClean="0">
              <a:solidFill>
                <a:schemeClr val="tx1"/>
              </a:solidFill>
              <a:effectLst/>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5A1B8983-2236-4640-9D08-034F135DC10A}" type="slidenum">
              <a:rPr lang="en-US" altLang="zh-CN" sz="1200"/>
            </a:fld>
            <a:endParaRPr lang="en-US" altLang="zh-CN" sz="1200"/>
          </a:p>
        </p:txBody>
      </p:sp>
      <p:sp>
        <p:nvSpPr>
          <p:cNvPr id="54275" name="Rectangle 2"/>
          <p:cNvSpPr>
            <a:spLocks noGrp="1" noRot="1" noChangeAspect="1" noChangeArrowheads="1" noTextEdit="1"/>
          </p:cNvSpPr>
          <p:nvPr>
            <p:ph type="sldImg"/>
          </p:nvPr>
        </p:nvSpPr>
        <p:spPr>
          <a:xfrm>
            <a:off x="381000" y="685800"/>
            <a:ext cx="6096000" cy="3429000"/>
          </a:xfrm>
        </p:spPr>
      </p:sp>
      <p:sp>
        <p:nvSpPr>
          <p:cNvPr id="54276" name="Rectangle 3"/>
          <p:cNvSpPr>
            <a:spLocks noGrp="1" noChangeArrowheads="1"/>
          </p:cNvSpPr>
          <p:nvPr>
            <p:ph type="body" idx="1"/>
          </p:nvPr>
        </p:nvSpPr>
        <p:spPr>
          <a:noFill/>
        </p:spPr>
        <p:txBody>
          <a:bodyPr/>
          <a:lstStyle/>
          <a:p>
            <a:pPr eaLnBrk="1" hangingPunct="1">
              <a:lnSpc>
                <a:spcPct val="134000"/>
              </a:lnSpc>
            </a:p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sz="2000" dirty="0" smtClean="0"/>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sz="1200" dirty="0" smtClean="0"/>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nSpc>
                <a:spcPct val="127000"/>
              </a:lnSpc>
            </a:pPr>
            <a:endParaRPr lang="en-US" altLang="zh-CN" dirty="0" smtClean="0"/>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nSpc>
                <a:spcPct val="127000"/>
              </a:lnSpc>
            </a:pPr>
            <a:endParaRPr lang="en-US" altLang="zh-CN" dirty="0" smtClean="0"/>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b="1" dirty="0" smtClean="0">
              <a:latin typeface="华文细黑" pitchFamily="2" charset="-122"/>
              <a:ea typeface="华文细黑" pitchFamily="2" charset="-122"/>
            </a:endParaRPr>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C6742CD8-C152-4D9C-BC29-CC775E59C14D}" type="slidenum">
              <a:rPr lang="en-US" altLang="zh-CN" smtClean="0"/>
            </a:fld>
            <a:endParaRPr lang="en-US"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683C43-8C5F-4713-A0C6-DC9C1BC344E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683C43-8C5F-4713-A0C6-DC9C1BC344E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683C43-8C5F-4713-A0C6-DC9C1BC344E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787400" y="266700"/>
            <a:ext cx="10388600" cy="11049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524000" y="1790700"/>
            <a:ext cx="10363200" cy="20002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1524000" y="3943350"/>
            <a:ext cx="10363200" cy="20002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1"/>
          </p:nvPr>
        </p:nvSpPr>
        <p:spPr/>
        <p:txBody>
          <a:bodyPr/>
          <a:p>
            <a:pPr lvl="0" eaLnBrk="1" hangingPunct="1"/>
            <a:fld id="{9A0DB2DC-4C9A-4742-B13C-FB6460FD3503}" type="slidenum">
              <a:rPr lang="en-US" altLang="zh-CN" dirty="0"/>
            </a:fld>
            <a:endParaRPr lang="en-US" altLang="zh-CN" dirty="0"/>
          </a:p>
        </p:txBody>
      </p:sp>
      <p:sp>
        <p:nvSpPr>
          <p:cNvPr id="7" name="日期占位符 6"/>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smtClean="0">
              <a:ln>
                <a:noFill/>
              </a:ln>
              <a:solidFill>
                <a:schemeClr val="tx1"/>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533400"/>
            <a:ext cx="12192000" cy="762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37584" y="1524000"/>
            <a:ext cx="5822949"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63733" y="1524000"/>
            <a:ext cx="5825067"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13"/>
          <p:cNvSpPr>
            <a:spLocks noGrp="1"/>
          </p:cNvSpPr>
          <p:nvPr>
            <p:ph type="dt" sz="half" idx="10"/>
          </p:nvPr>
        </p:nvSpPr>
        <p:spPr>
          <a:xfrm>
            <a:off x="8782051" y="612775"/>
            <a:ext cx="1276349" cy="457200"/>
          </a:xfrm>
          <a:prstGeom prst="rect">
            <a:avLst/>
          </a:prstGeom>
        </p:spPr>
        <p:txBody>
          <a:bodyPr/>
          <a:lstStyle>
            <a:lvl1pPr>
              <a:defRPr/>
            </a:lvl1pPr>
          </a:lstStyle>
          <a:p>
            <a:pPr>
              <a:defRPr/>
            </a:pPr>
            <a:endParaRPr lang="en-US" altLang="zh-CN">
              <a:solidFill>
                <a:prstClr val="black">
                  <a:tint val="75000"/>
                </a:prstClr>
              </a:solidFill>
            </a:endParaRPr>
          </a:p>
        </p:txBody>
      </p:sp>
      <p:sp>
        <p:nvSpPr>
          <p:cNvPr id="6" name="页脚占位符 2"/>
          <p:cNvSpPr>
            <a:spLocks noGrp="1"/>
          </p:cNvSpPr>
          <p:nvPr>
            <p:ph type="ftr" sz="quarter" idx="11"/>
          </p:nvPr>
        </p:nvSpPr>
        <p:spPr>
          <a:xfrm>
            <a:off x="7010401" y="612775"/>
            <a:ext cx="1767417" cy="457200"/>
          </a:xfrm>
          <a:prstGeom prst="rect">
            <a:avLst/>
          </a:prstGeom>
        </p:spPr>
        <p:txBody>
          <a:bodyPr/>
          <a:lstStyle>
            <a:lvl1pPr>
              <a:defRPr/>
            </a:lvl1pPr>
          </a:lstStyle>
          <a:p>
            <a:pPr>
              <a:defRPr/>
            </a:pPr>
            <a:endParaRPr lang="en-US" altLang="zh-CN">
              <a:solidFill>
                <a:prstClr val="black">
                  <a:tint val="75000"/>
                </a:prstClr>
              </a:solidFill>
            </a:endParaRPr>
          </a:p>
        </p:txBody>
      </p:sp>
      <p:sp>
        <p:nvSpPr>
          <p:cNvPr id="7" name="灯片编号占位符 22"/>
          <p:cNvSpPr>
            <a:spLocks noGrp="1"/>
          </p:cNvSpPr>
          <p:nvPr>
            <p:ph type="sldNum" sz="quarter" idx="12"/>
          </p:nvPr>
        </p:nvSpPr>
        <p:spPr>
          <a:xfrm>
            <a:off x="10898717" y="1588"/>
            <a:ext cx="1016000" cy="366712"/>
          </a:xfrm>
          <a:prstGeom prst="rect">
            <a:avLst/>
          </a:prstGeom>
        </p:spPr>
        <p:txBody>
          <a:bodyPr/>
          <a:lstStyle>
            <a:lvl1pPr>
              <a:defRPr/>
            </a:lvl1pPr>
          </a:lstStyle>
          <a:p>
            <a:pPr>
              <a:defRPr/>
            </a:pPr>
            <a:fld id="{33368538-CA6D-4E0B-AA8D-ABCEC6A770D3}" type="slidenum">
              <a:rPr lang="zh-CN" altLang="en-US">
                <a:solidFill>
                  <a:prstClr val="black">
                    <a:tint val="75000"/>
                  </a:prstClr>
                </a:solidFill>
              </a:rPr>
            </a:fld>
            <a:endParaRPr lang="en-US" altLang="zh-CN">
              <a:solidFill>
                <a:prstClr val="black">
                  <a:tint val="75000"/>
                </a:prstClr>
              </a:solidFill>
            </a:endParaRPr>
          </a:p>
        </p:txBody>
      </p:sp>
      <p:sp>
        <p:nvSpPr>
          <p:cNvPr id="8" name="TextBox 7"/>
          <p:cNvSpPr txBox="1"/>
          <p:nvPr userDrawn="1"/>
        </p:nvSpPr>
        <p:spPr>
          <a:xfrm>
            <a:off x="10291156" y="6309359"/>
            <a:ext cx="1338828" cy="369332"/>
          </a:xfrm>
          <a:prstGeom prst="rect">
            <a:avLst/>
          </a:prstGeom>
          <a:noFill/>
        </p:spPr>
        <p:txBody>
          <a:bodyPr wrap="none" rtlCol="0">
            <a:spAutoFit/>
          </a:bodyPr>
          <a:lstStyle/>
          <a:p>
            <a:r>
              <a:rPr lang="zh-CN" altLang="en-US" dirty="0" smtClean="0">
                <a:solidFill>
                  <a:prstClr val="black"/>
                </a:solidFill>
              </a:rPr>
              <a:t>计算机导论</a:t>
            </a:r>
            <a:endParaRPr lang="zh-CN" altLang="en-US" dirty="0">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7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9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3"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5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5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3"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5154" y="487807"/>
            <a:ext cx="10954599" cy="828460"/>
          </a:xfrm>
        </p:spPr>
        <p:txBody>
          <a:bodyPr/>
          <a:lstStyle>
            <a:lvl1pPr>
              <a:defRPr spc="300" baseline="0"/>
            </a:lvl1p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a:xfrm>
            <a:off x="575153" y="1487980"/>
            <a:ext cx="10954600" cy="4688985"/>
          </a:xfrm>
        </p:spPr>
        <p:txBody>
          <a:bodyPr/>
          <a:lstStyle>
            <a:lvl1pPr marL="431800" indent="-431800" algn="just">
              <a:lnSpc>
                <a:spcPct val="120000"/>
              </a:lnSpc>
              <a:spcBef>
                <a:spcPts val="600"/>
              </a:spcBef>
              <a:buClr>
                <a:srgbClr val="0070C0"/>
              </a:buClr>
              <a:buFont typeface="Wingdings" panose="05000000000000000000" pitchFamily="2" charset="2"/>
              <a:buChar char="Ø"/>
              <a:defRPr sz="3200" b="1" i="0" spc="100" baseline="0">
                <a:solidFill>
                  <a:srgbClr val="002060"/>
                </a:solidFill>
                <a:latin typeface="微软雅黑" panose="020B0503020204020204" pitchFamily="34" charset="-122"/>
                <a:ea typeface="微软雅黑" panose="020B0503020204020204" pitchFamily="34" charset="-122"/>
              </a:defRPr>
            </a:lvl1pPr>
            <a:lvl2pPr marL="864235" indent="-431800" algn="just">
              <a:lnSpc>
                <a:spcPct val="110000"/>
              </a:lnSpc>
              <a:buClr>
                <a:srgbClr val="C00000"/>
              </a:buClr>
              <a:buFont typeface="Wingdings" panose="05000000000000000000" pitchFamily="2" charset="2"/>
              <a:buChar char="Ø"/>
              <a:defRPr sz="3000" b="1" spc="100" baseline="0">
                <a:solidFill>
                  <a:srgbClr val="002060"/>
                </a:solidFill>
                <a:latin typeface="微软雅黑" panose="020B0503020204020204" pitchFamily="34" charset="-122"/>
                <a:ea typeface="微软雅黑" panose="020B0503020204020204" pitchFamily="34" charset="-122"/>
              </a:defRPr>
            </a:lvl2pPr>
            <a:lvl3pPr marL="1143000" indent="-228600" algn="just">
              <a:buFont typeface="Wingdings" panose="05000000000000000000" pitchFamily="2" charset="2"/>
              <a:buChar char="Ø"/>
              <a:defRPr/>
            </a:lvl3pPr>
            <a:lvl4pPr marL="1600200" indent="-228600" algn="just">
              <a:buFont typeface="Wingdings" panose="05000000000000000000" pitchFamily="2" charset="2"/>
              <a:buChar char="Ø"/>
              <a:defRPr/>
            </a:lvl4pPr>
            <a:lvl5pPr marL="2057400" indent="-228600" algn="just">
              <a:buFont typeface="Wingdings" panose="05000000000000000000" pitchFamily="2" charset="2"/>
              <a:buChar char="Ø"/>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dirty="0"/>
              <a:t>单击此处编辑母版标题样式</a:t>
            </a:r>
            <a:endParaRPr lang="zh-CN" altLang="en-US" dirty="0"/>
          </a:p>
        </p:txBody>
      </p:sp>
      <p:sp>
        <p:nvSpPr>
          <p:cNvPr id="3" name="文本占位符 2"/>
          <p:cNvSpPr>
            <a:spLocks noGrp="1"/>
          </p:cNvSpPr>
          <p:nvPr>
            <p:ph type="body" idx="1" hasCustomPrompt="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endParaRPr lang="zh-CN" altLang="en-US" dirty="0"/>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533400"/>
            <a:ext cx="12192000" cy="762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37584" y="1524000"/>
            <a:ext cx="5822949"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63733" y="1524000"/>
            <a:ext cx="5825067"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13"/>
          <p:cNvSpPr>
            <a:spLocks noGrp="1"/>
          </p:cNvSpPr>
          <p:nvPr>
            <p:ph type="dt" sz="half" idx="10"/>
          </p:nvPr>
        </p:nvSpPr>
        <p:spPr>
          <a:xfrm>
            <a:off x="8782051" y="612775"/>
            <a:ext cx="1276349" cy="457200"/>
          </a:xfrm>
          <a:prstGeom prst="rect">
            <a:avLst/>
          </a:prstGeom>
        </p:spPr>
        <p:txBody>
          <a:bodyPr/>
          <a:lstStyle>
            <a:lvl1pPr>
              <a:defRPr/>
            </a:lvl1pPr>
          </a:lstStyle>
          <a:p>
            <a:pPr>
              <a:defRPr/>
            </a:pPr>
            <a:endParaRPr lang="en-US" altLang="zh-CN"/>
          </a:p>
        </p:txBody>
      </p:sp>
      <p:sp>
        <p:nvSpPr>
          <p:cNvPr id="6" name="页脚占位符 2"/>
          <p:cNvSpPr>
            <a:spLocks noGrp="1"/>
          </p:cNvSpPr>
          <p:nvPr>
            <p:ph type="ftr" sz="quarter" idx="11"/>
          </p:nvPr>
        </p:nvSpPr>
        <p:spPr>
          <a:xfrm>
            <a:off x="7010401" y="612775"/>
            <a:ext cx="1767417" cy="457200"/>
          </a:xfrm>
          <a:prstGeom prst="rect">
            <a:avLst/>
          </a:prstGeom>
        </p:spPr>
        <p:txBody>
          <a:bodyPr/>
          <a:lstStyle>
            <a:lvl1pPr>
              <a:defRPr/>
            </a:lvl1pPr>
          </a:lstStyle>
          <a:p>
            <a:pPr>
              <a:defRPr/>
            </a:pPr>
            <a:endParaRPr lang="en-US" altLang="zh-CN"/>
          </a:p>
        </p:txBody>
      </p:sp>
      <p:sp>
        <p:nvSpPr>
          <p:cNvPr id="7" name="灯片编号占位符 22"/>
          <p:cNvSpPr>
            <a:spLocks noGrp="1"/>
          </p:cNvSpPr>
          <p:nvPr>
            <p:ph type="sldNum" sz="quarter" idx="12"/>
          </p:nvPr>
        </p:nvSpPr>
        <p:spPr>
          <a:xfrm>
            <a:off x="10898717" y="1588"/>
            <a:ext cx="1016000" cy="366712"/>
          </a:xfrm>
          <a:prstGeom prst="rect">
            <a:avLst/>
          </a:prstGeom>
        </p:spPr>
        <p:txBody>
          <a:bodyPr/>
          <a:lstStyle>
            <a:lvl1pPr>
              <a:defRPr/>
            </a:lvl1pPr>
          </a:lstStyle>
          <a:p>
            <a:pPr>
              <a:defRPr/>
            </a:pPr>
            <a:fld id="{33368538-CA6D-4E0B-AA8D-ABCEC6A770D3}" type="slidenum">
              <a:rPr lang="zh-CN" altLang="en-US"/>
            </a:fld>
            <a:endParaRPr lang="en-US" altLang="zh-CN"/>
          </a:p>
        </p:txBody>
      </p:sp>
      <p:sp>
        <p:nvSpPr>
          <p:cNvPr id="8" name="TextBox 7"/>
          <p:cNvSpPr txBox="1"/>
          <p:nvPr userDrawn="1"/>
        </p:nvSpPr>
        <p:spPr>
          <a:xfrm>
            <a:off x="10264392" y="6355583"/>
            <a:ext cx="1338828" cy="369332"/>
          </a:xfrm>
          <a:prstGeom prst="rect">
            <a:avLst/>
          </a:prstGeom>
          <a:noFill/>
        </p:spPr>
        <p:txBody>
          <a:bodyPr wrap="none" rtlCol="0">
            <a:spAutoFit/>
          </a:bodyPr>
          <a:lstStyle/>
          <a:p>
            <a:r>
              <a:rPr lang="zh-CN" altLang="en-US" dirty="0"/>
              <a:t>计算机导论</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1.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3" Type="http://schemas.openxmlformats.org/officeDocument/2006/relationships/theme" Target="../theme/theme2.xml"/><Relationship Id="rId12" Type="http://schemas.openxmlformats.org/officeDocument/2006/relationships/image" Target="../media/image2.png"/><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4" Type="http://schemas.openxmlformats.org/officeDocument/2006/relationships/theme" Target="../theme/theme3.xml"/><Relationship Id="rId13" Type="http://schemas.openxmlformats.org/officeDocument/2006/relationships/image" Target="../media/image1.jpeg"/><Relationship Id="rId12" Type="http://schemas.openxmlformats.org/officeDocument/2006/relationships/slideLayout" Target="../slideLayouts/slideLayout37.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51384" y="332659"/>
            <a:ext cx="11158016"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559308" y="1787527"/>
            <a:ext cx="11137392" cy="4308475"/>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pic>
        <p:nvPicPr>
          <p:cNvPr id="1026" name="Picture 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0255589" y="372745"/>
            <a:ext cx="129222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3467" y="359424"/>
            <a:ext cx="10515600" cy="828460"/>
          </a:xfrm>
          <a:prstGeom prst="rect">
            <a:avLst/>
          </a:prstGeom>
        </p:spPr>
        <p:txBody>
          <a:bodyPr vert="horz" lIns="91440" tIns="45720" rIns="91440" bIns="45720" rtlCol="0" anchor="ctr">
            <a:normAutofit/>
          </a:bodyPr>
          <a:lstStyle/>
          <a:p>
            <a:pPr marL="0" lvl="0" indent="0" algn="l" defTabSz="914400" rtl="0" eaLnBrk="1" latinLnBrk="0" hangingPunct="1">
              <a:lnSpc>
                <a:spcPct val="120000"/>
              </a:lnSpc>
              <a:spcBef>
                <a:spcPct val="0"/>
              </a:spcBef>
              <a:buFontTx/>
              <a:buNone/>
            </a:pPr>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9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8.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8.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8.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4.emf"/></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9.jpeg"/><Relationship Id="rId1" Type="http://schemas.openxmlformats.org/officeDocument/2006/relationships/image" Target="../media/image98.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5.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7.jpeg"/><Relationship Id="rId1" Type="http://schemas.openxmlformats.org/officeDocument/2006/relationships/image" Target="../media/image126.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9.jpeg"/><Relationship Id="rId1" Type="http://schemas.openxmlformats.org/officeDocument/2006/relationships/image" Target="../media/image98.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8.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8.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8.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9.png"/><Relationship Id="rId1" Type="http://schemas.openxmlformats.org/officeDocument/2006/relationships/image" Target="../media/image98.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8.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7.xml"/><Relationship Id="rId1" Type="http://schemas.openxmlformats.org/officeDocument/2006/relationships/image" Target="../media/image130.jpeg"/></Relationships>
</file>

<file path=ppt/slides/_rels/slide117.xml.rels><?xml version="1.0" encoding="UTF-8" standalone="yes"?>
<Relationships xmlns="http://schemas.openxmlformats.org/package/2006/relationships"><Relationship Id="rId7" Type="http://schemas.openxmlformats.org/officeDocument/2006/relationships/notesSlide" Target="../notesSlides/notesSlide87.xml"/><Relationship Id="rId6" Type="http://schemas.openxmlformats.org/officeDocument/2006/relationships/vmlDrawing" Target="../drawings/vmlDrawing8.vml"/><Relationship Id="rId5" Type="http://schemas.openxmlformats.org/officeDocument/2006/relationships/slideLayout" Target="../slideLayouts/slideLayout1.xml"/><Relationship Id="rId4" Type="http://schemas.openxmlformats.org/officeDocument/2006/relationships/image" Target="../media/image131.wmf"/><Relationship Id="rId3" Type="http://schemas.openxmlformats.org/officeDocument/2006/relationships/oleObject" Target="../embeddings/oleObject29.bin"/><Relationship Id="rId2" Type="http://schemas.openxmlformats.org/officeDocument/2006/relationships/image" Target="../media/image98.png"/><Relationship Id="rId1" Type="http://schemas.openxmlformats.org/officeDocument/2006/relationships/chart" Target="../charts/chart1.xml"/></Relationships>
</file>

<file path=ppt/slides/_rels/slide1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4.png"/><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image" Target="../media/image98.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jpeg"/></Relationships>
</file>

<file path=ppt/slides/_rels/slide12.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7.xml"/><Relationship Id="rId7" Type="http://schemas.openxmlformats.org/officeDocument/2006/relationships/image" Target="../media/image8.wmf"/><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3" Type="http://schemas.openxmlformats.org/officeDocument/2006/relationships/image" Target="../media/image6.png"/><Relationship Id="rId2" Type="http://schemas.openxmlformats.org/officeDocument/2006/relationships/image" Target="../media/image5.wmf"/><Relationship Id="rId10" Type="http://schemas.openxmlformats.org/officeDocument/2006/relationships/notesSlide" Target="../notesSlides/notesSlide11.xml"/><Relationship Id="rId1" Type="http://schemas.openxmlformats.org/officeDocument/2006/relationships/oleObject" Target="../embeddings/oleObject1.bin"/></Relationships>
</file>

<file path=ppt/slides/_rels/slide120.xml.rels><?xml version="1.0" encoding="UTF-8" standalone="yes"?>
<Relationships xmlns="http://schemas.openxmlformats.org/package/2006/relationships"><Relationship Id="rId9" Type="http://schemas.openxmlformats.org/officeDocument/2006/relationships/image" Target="../media/image140.jpeg"/><Relationship Id="rId8" Type="http://schemas.openxmlformats.org/officeDocument/2006/relationships/image" Target="../media/image139.jpeg"/><Relationship Id="rId7" Type="http://schemas.openxmlformats.org/officeDocument/2006/relationships/image" Target="../media/image138.wmf"/><Relationship Id="rId6" Type="http://schemas.openxmlformats.org/officeDocument/2006/relationships/oleObject" Target="../embeddings/oleObject30.bin"/><Relationship Id="rId5" Type="http://schemas.openxmlformats.org/officeDocument/2006/relationships/tags" Target="../tags/tag3.xml"/><Relationship Id="rId4" Type="http://schemas.openxmlformats.org/officeDocument/2006/relationships/image" Target="../media/image137.wmf"/><Relationship Id="rId3" Type="http://schemas.openxmlformats.org/officeDocument/2006/relationships/tags" Target="../tags/tag2.xml"/><Relationship Id="rId2" Type="http://schemas.openxmlformats.org/officeDocument/2006/relationships/image" Target="../media/image136.wmf"/><Relationship Id="rId11" Type="http://schemas.openxmlformats.org/officeDocument/2006/relationships/vmlDrawing" Target="../drawings/vmlDrawing9.vml"/><Relationship Id="rId10" Type="http://schemas.openxmlformats.org/officeDocument/2006/relationships/slideLayout" Target="../slideLayouts/slideLayout1.xml"/><Relationship Id="rId1" Type="http://schemas.openxmlformats.org/officeDocument/2006/relationships/image" Target="../media/image9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image" Target="../media/image141.jpeg"/></Relationships>
</file>

<file path=ppt/slides/_rels/slide1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4.png"/><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image" Target="../media/image141.jpeg"/></Relationships>
</file>

<file path=ppt/slides/_rels/slide1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image" Target="../media/image145.jpe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9.jpeg"/><Relationship Id="rId1" Type="http://schemas.openxmlformats.org/officeDocument/2006/relationships/image" Target="../media/image14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0.e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2.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56.jpeg"/><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image" Target="../media/image153.jpe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7.jpe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8.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9" Type="http://schemas.openxmlformats.org/officeDocument/2006/relationships/image" Target="../media/image16.wmf"/><Relationship Id="rId8" Type="http://schemas.openxmlformats.org/officeDocument/2006/relationships/oleObject" Target="../embeddings/oleObject8.bin"/><Relationship Id="rId7" Type="http://schemas.openxmlformats.org/officeDocument/2006/relationships/image" Target="../media/image15.wmf"/><Relationship Id="rId6" Type="http://schemas.openxmlformats.org/officeDocument/2006/relationships/oleObject" Target="../embeddings/oleObject7.bin"/><Relationship Id="rId5" Type="http://schemas.openxmlformats.org/officeDocument/2006/relationships/oleObject" Target="../embeddings/oleObject6.bin"/><Relationship Id="rId4" Type="http://schemas.openxmlformats.org/officeDocument/2006/relationships/image" Target="../media/image14.wmf"/><Relationship Id="rId3" Type="http://schemas.openxmlformats.org/officeDocument/2006/relationships/oleObject" Target="../embeddings/oleObject5.bin"/><Relationship Id="rId2" Type="http://schemas.openxmlformats.org/officeDocument/2006/relationships/image" Target="../media/image13.wmf"/><Relationship Id="rId18" Type="http://schemas.openxmlformats.org/officeDocument/2006/relationships/notesSlide" Target="../notesSlides/notesSlide15.xml"/><Relationship Id="rId17" Type="http://schemas.openxmlformats.org/officeDocument/2006/relationships/vmlDrawing" Target="../drawings/vmlDrawing2.vml"/><Relationship Id="rId16" Type="http://schemas.openxmlformats.org/officeDocument/2006/relationships/slideLayout" Target="../slideLayouts/slideLayout7.xml"/><Relationship Id="rId15" Type="http://schemas.openxmlformats.org/officeDocument/2006/relationships/image" Target="../media/image18.wmf"/><Relationship Id="rId14" Type="http://schemas.openxmlformats.org/officeDocument/2006/relationships/oleObject" Target="../embeddings/oleObject11.bin"/><Relationship Id="rId13" Type="http://schemas.openxmlformats.org/officeDocument/2006/relationships/image" Target="../media/image7.wmf"/><Relationship Id="rId12" Type="http://schemas.openxmlformats.org/officeDocument/2006/relationships/oleObject" Target="../embeddings/oleObject10.bin"/><Relationship Id="rId11" Type="http://schemas.openxmlformats.org/officeDocument/2006/relationships/image" Target="../media/image17.wmf"/><Relationship Id="rId10" Type="http://schemas.openxmlformats.org/officeDocument/2006/relationships/oleObject" Target="../embeddings/oleObject9.bin"/><Relationship Id="rId1"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9" Type="http://schemas.openxmlformats.org/officeDocument/2006/relationships/image" Target="../media/image16.wmf"/><Relationship Id="rId8" Type="http://schemas.openxmlformats.org/officeDocument/2006/relationships/oleObject" Target="../embeddings/oleObject16.bin"/><Relationship Id="rId7" Type="http://schemas.openxmlformats.org/officeDocument/2006/relationships/image" Target="../media/image15.wmf"/><Relationship Id="rId6" Type="http://schemas.openxmlformats.org/officeDocument/2006/relationships/oleObject" Target="../embeddings/oleObject15.bin"/><Relationship Id="rId5" Type="http://schemas.openxmlformats.org/officeDocument/2006/relationships/oleObject" Target="../embeddings/oleObject14.bin"/><Relationship Id="rId4" Type="http://schemas.openxmlformats.org/officeDocument/2006/relationships/image" Target="../media/image14.wmf"/><Relationship Id="rId3" Type="http://schemas.openxmlformats.org/officeDocument/2006/relationships/oleObject" Target="../embeddings/oleObject13.bin"/><Relationship Id="rId20" Type="http://schemas.openxmlformats.org/officeDocument/2006/relationships/notesSlide" Target="../notesSlides/notesSlide16.xml"/><Relationship Id="rId2" Type="http://schemas.openxmlformats.org/officeDocument/2006/relationships/image" Target="../media/image13.wmf"/><Relationship Id="rId19" Type="http://schemas.openxmlformats.org/officeDocument/2006/relationships/vmlDrawing" Target="../drawings/vmlDrawing3.vml"/><Relationship Id="rId18" Type="http://schemas.openxmlformats.org/officeDocument/2006/relationships/slideLayout" Target="../slideLayouts/slideLayout7.xml"/><Relationship Id="rId17" Type="http://schemas.openxmlformats.org/officeDocument/2006/relationships/oleObject" Target="../embeddings/oleObject21.bin"/><Relationship Id="rId16" Type="http://schemas.openxmlformats.org/officeDocument/2006/relationships/oleObject" Target="../embeddings/oleObject20.bin"/><Relationship Id="rId15" Type="http://schemas.openxmlformats.org/officeDocument/2006/relationships/image" Target="../media/image18.wmf"/><Relationship Id="rId14" Type="http://schemas.openxmlformats.org/officeDocument/2006/relationships/oleObject" Target="../embeddings/oleObject19.bin"/><Relationship Id="rId13" Type="http://schemas.openxmlformats.org/officeDocument/2006/relationships/image" Target="../media/image7.wmf"/><Relationship Id="rId12" Type="http://schemas.openxmlformats.org/officeDocument/2006/relationships/oleObject" Target="../embeddings/oleObject18.bin"/><Relationship Id="rId11" Type="http://schemas.openxmlformats.org/officeDocument/2006/relationships/image" Target="../media/image17.wmf"/><Relationship Id="rId10" Type="http://schemas.openxmlformats.org/officeDocument/2006/relationships/oleObject" Target="../embeddings/oleObject17.bin"/><Relationship Id="rId1" Type="http://schemas.openxmlformats.org/officeDocument/2006/relationships/oleObject" Target="../embeddings/oleObject12.bin"/></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7.wmf"/><Relationship Id="rId2" Type="http://schemas.openxmlformats.org/officeDocument/2006/relationships/oleObject" Target="../embeddings/oleObject22.bin"/><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vmlDrawing" Target="../drawings/vmlDrawing5.vml"/><Relationship Id="rId6"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7.wmf"/><Relationship Id="rId3" Type="http://schemas.openxmlformats.org/officeDocument/2006/relationships/oleObject" Target="../embeddings/oleObject23.bin"/><Relationship Id="rId2" Type="http://schemas.openxmlformats.org/officeDocument/2006/relationships/image" Target="../media/image19.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9" Type="http://schemas.openxmlformats.org/officeDocument/2006/relationships/vmlDrawing" Target="../drawings/vmlDrawing6.vml"/><Relationship Id="rId8" Type="http://schemas.openxmlformats.org/officeDocument/2006/relationships/slideLayout" Target="../slideLayouts/slideLayout7.xml"/><Relationship Id="rId7" Type="http://schemas.openxmlformats.org/officeDocument/2006/relationships/oleObject" Target="../embeddings/oleObject26.bin"/><Relationship Id="rId6" Type="http://schemas.openxmlformats.org/officeDocument/2006/relationships/image" Target="../media/image23.wmf"/><Relationship Id="rId5" Type="http://schemas.openxmlformats.org/officeDocument/2006/relationships/oleObject" Target="../embeddings/oleObject25.bin"/><Relationship Id="rId4" Type="http://schemas.openxmlformats.org/officeDocument/2006/relationships/image" Target="../media/image7.wmf"/><Relationship Id="rId3" Type="http://schemas.openxmlformats.org/officeDocument/2006/relationships/oleObject" Target="../embeddings/oleObject24.bin"/><Relationship Id="rId2" Type="http://schemas.openxmlformats.org/officeDocument/2006/relationships/image" Target="../media/image19.png"/><Relationship Id="rId10" Type="http://schemas.openxmlformats.org/officeDocument/2006/relationships/notesSlide" Target="../notesSlides/notesSlide19.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vmlDrawing" Target="../drawings/vmlDrawing7.vml"/><Relationship Id="rId7" Type="http://schemas.openxmlformats.org/officeDocument/2006/relationships/slideLayout" Target="../slideLayouts/slideLayout7.xml"/><Relationship Id="rId6" Type="http://schemas.openxmlformats.org/officeDocument/2006/relationships/image" Target="../media/image13.wmf"/><Relationship Id="rId5" Type="http://schemas.openxmlformats.org/officeDocument/2006/relationships/oleObject" Target="../embeddings/oleObject28.bin"/><Relationship Id="rId4" Type="http://schemas.openxmlformats.org/officeDocument/2006/relationships/image" Target="../media/image7.wmf"/><Relationship Id="rId3" Type="http://schemas.openxmlformats.org/officeDocument/2006/relationships/oleObject" Target="../embeddings/oleObject27.bin"/><Relationship Id="rId2" Type="http://schemas.openxmlformats.org/officeDocument/2006/relationships/image" Target="../media/image19.png"/><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7.xml"/><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27.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7.xml"/><Relationship Id="rId7" Type="http://schemas.openxmlformats.org/officeDocument/2006/relationships/image" Target="../media/image48.png"/><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6.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56.png"/><Relationship Id="rId1"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5.png"/><Relationship Id="rId7" Type="http://schemas.openxmlformats.org/officeDocument/2006/relationships/image" Target="../media/image64.png"/><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0" Type="http://schemas.openxmlformats.org/officeDocument/2006/relationships/notesSlide" Target="../notesSlides/notesSlide33.xml"/><Relationship Id="rId1"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66.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7.xml"/><Relationship Id="rId2" Type="http://schemas.openxmlformats.org/officeDocument/2006/relationships/image" Target="../media/image68.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71.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image" Target="../media/image72.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7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9" Type="http://schemas.openxmlformats.org/officeDocument/2006/relationships/notesSlide" Target="../notesSlides/notesSlide49.xml"/><Relationship Id="rId8" Type="http://schemas.openxmlformats.org/officeDocument/2006/relationships/slideLayout" Target="../slideLayouts/slideLayout2.xml"/><Relationship Id="rId7" Type="http://schemas.openxmlformats.org/officeDocument/2006/relationships/image" Target="../media/image81.png"/><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image" Target="../media/image75.jpeg"/></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2.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image" Target="../media/image8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9" Type="http://schemas.openxmlformats.org/officeDocument/2006/relationships/notesSlide" Target="../notesSlides/notesSlide52.xml"/><Relationship Id="rId8" Type="http://schemas.openxmlformats.org/officeDocument/2006/relationships/slideLayout" Target="../slideLayouts/slideLayout2.xml"/><Relationship Id="rId7" Type="http://schemas.openxmlformats.org/officeDocument/2006/relationships/image" Target="../media/image91.png"/><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54.xml.rels><?xml version="1.0" encoding="UTF-8" standalone="yes"?>
<Relationships xmlns="http://schemas.openxmlformats.org/package/2006/relationships"><Relationship Id="rId9" Type="http://schemas.openxmlformats.org/officeDocument/2006/relationships/notesSlide" Target="../notesSlides/notesSlide53.xml"/><Relationship Id="rId8" Type="http://schemas.openxmlformats.org/officeDocument/2006/relationships/slideLayout" Target="../slideLayouts/slideLayout2.xml"/><Relationship Id="rId7" Type="http://schemas.openxmlformats.org/officeDocument/2006/relationships/image" Target="../media/image91.png"/><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55.xml.rels><?xml version="1.0" encoding="UTF-8" standalone="yes"?>
<Relationships xmlns="http://schemas.openxmlformats.org/package/2006/relationships"><Relationship Id="rId9" Type="http://schemas.openxmlformats.org/officeDocument/2006/relationships/notesSlide" Target="../notesSlides/notesSlide54.xml"/><Relationship Id="rId8" Type="http://schemas.openxmlformats.org/officeDocument/2006/relationships/slideLayout" Target="../slideLayouts/slideLayout2.xml"/><Relationship Id="rId7" Type="http://schemas.openxmlformats.org/officeDocument/2006/relationships/image" Target="../media/image91.png"/><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56.xml.rels><?xml version="1.0" encoding="UTF-8" standalone="yes"?>
<Relationships xmlns="http://schemas.openxmlformats.org/package/2006/relationships"><Relationship Id="rId9" Type="http://schemas.openxmlformats.org/officeDocument/2006/relationships/notesSlide" Target="../notesSlides/notesSlide55.xml"/><Relationship Id="rId8" Type="http://schemas.openxmlformats.org/officeDocument/2006/relationships/slideLayout" Target="../slideLayouts/slideLayout2.xml"/><Relationship Id="rId7" Type="http://schemas.openxmlformats.org/officeDocument/2006/relationships/image" Target="../media/image91.png"/><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57.xml.rels><?xml version="1.0" encoding="UTF-8" standalone="yes"?>
<Relationships xmlns="http://schemas.openxmlformats.org/package/2006/relationships"><Relationship Id="rId9" Type="http://schemas.openxmlformats.org/officeDocument/2006/relationships/notesSlide" Target="../notesSlides/notesSlide56.xml"/><Relationship Id="rId8" Type="http://schemas.openxmlformats.org/officeDocument/2006/relationships/slideLayout" Target="../slideLayouts/slideLayout2.xml"/><Relationship Id="rId7" Type="http://schemas.openxmlformats.org/officeDocument/2006/relationships/image" Target="../media/image91.png"/><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58.xml.rels><?xml version="1.0" encoding="UTF-8" standalone="yes"?>
<Relationships xmlns="http://schemas.openxmlformats.org/package/2006/relationships"><Relationship Id="rId9" Type="http://schemas.openxmlformats.org/officeDocument/2006/relationships/notesSlide" Target="../notesSlides/notesSlide57.xml"/><Relationship Id="rId8" Type="http://schemas.openxmlformats.org/officeDocument/2006/relationships/slideLayout" Target="../slideLayouts/slideLayout2.xml"/><Relationship Id="rId7" Type="http://schemas.openxmlformats.org/officeDocument/2006/relationships/image" Target="../media/image91.png"/><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9" Type="http://schemas.openxmlformats.org/officeDocument/2006/relationships/notesSlide" Target="../notesSlides/notesSlide59.xml"/><Relationship Id="rId8" Type="http://schemas.openxmlformats.org/officeDocument/2006/relationships/slideLayout" Target="../slideLayouts/slideLayout2.xml"/><Relationship Id="rId7" Type="http://schemas.openxmlformats.org/officeDocument/2006/relationships/image" Target="../media/image91.png"/><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61.xml.rels><?xml version="1.0" encoding="UTF-8" standalone="yes"?>
<Relationships xmlns="http://schemas.openxmlformats.org/package/2006/relationships"><Relationship Id="rId9" Type="http://schemas.openxmlformats.org/officeDocument/2006/relationships/notesSlide" Target="../notesSlides/notesSlide60.xml"/><Relationship Id="rId8" Type="http://schemas.openxmlformats.org/officeDocument/2006/relationships/slideLayout" Target="../slideLayouts/slideLayout2.xml"/><Relationship Id="rId7" Type="http://schemas.openxmlformats.org/officeDocument/2006/relationships/image" Target="../media/image91.png"/><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9" Type="http://schemas.openxmlformats.org/officeDocument/2006/relationships/notesSlide" Target="../notesSlides/notesSlide62.xml"/><Relationship Id="rId8" Type="http://schemas.openxmlformats.org/officeDocument/2006/relationships/slideLayout" Target="../slideLayouts/slideLayout2.xml"/><Relationship Id="rId7" Type="http://schemas.openxmlformats.org/officeDocument/2006/relationships/image" Target="../media/image91.png"/><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image" Target="../media/image72.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image" Target="../media/image92.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GI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image" Target="../media/image94.jpe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95.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image" Target="../media/image72.jpe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image" Target="../media/image9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image" Target="../media/image72.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7.xml"/><Relationship Id="rId1" Type="http://schemas.openxmlformats.org/officeDocument/2006/relationships/image" Target="../media/image97.jpe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9.jpeg"/><Relationship Id="rId1" Type="http://schemas.openxmlformats.org/officeDocument/2006/relationships/image" Target="../media/image98.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8.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7.png"/><Relationship Id="rId7" Type="http://schemas.openxmlformats.org/officeDocument/2006/relationships/image" Target="../media/image106.png"/><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3" Type="http://schemas.openxmlformats.org/officeDocument/2006/relationships/image" Target="../media/image102.jpeg"/><Relationship Id="rId2" Type="http://schemas.openxmlformats.org/officeDocument/2006/relationships/image" Target="../media/image101.jpeg"/><Relationship Id="rId10" Type="http://schemas.openxmlformats.org/officeDocument/2006/relationships/notesSlide" Target="../notesSlides/notesSlide84.xml"/><Relationship Id="rId1" Type="http://schemas.openxmlformats.org/officeDocument/2006/relationships/image" Target="../media/image98.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8.jpe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9.jpe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1.jpeg"/><Relationship Id="rId1" Type="http://schemas.openxmlformats.org/officeDocument/2006/relationships/image" Target="../media/image110.jpe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image" Target="../media/image112.jpe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9.jpeg"/><Relationship Id="rId1" Type="http://schemas.openxmlformats.org/officeDocument/2006/relationships/image" Target="../media/image98.png"/></Relationships>
</file>

<file path=ppt/slides/_rels/slide96.xml.rels><?xml version="1.0" encoding="UTF-8" standalone="yes"?>
<Relationships xmlns="http://schemas.openxmlformats.org/package/2006/relationships"><Relationship Id="rId5" Type="http://schemas.openxmlformats.org/officeDocument/2006/relationships/notesSlide" Target="../notesSlides/notesSlide85.xml"/><Relationship Id="rId4" Type="http://schemas.openxmlformats.org/officeDocument/2006/relationships/slideLayout" Target="../slideLayouts/slideLayout1.xml"/><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image" Target="../media/image11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9.jpeg"/><Relationship Id="rId1"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7" name="文本框 6"/>
          <p:cNvSpPr txBox="1"/>
          <p:nvPr/>
        </p:nvSpPr>
        <p:spPr>
          <a:xfrm>
            <a:off x="1339850" y="3319145"/>
            <a:ext cx="9834880" cy="2630170"/>
          </a:xfrm>
          <a:prstGeom prst="rect">
            <a:avLst/>
          </a:prstGeom>
          <a:noFill/>
        </p:spPr>
        <p:txBody>
          <a:bodyPr wrap="square" rtlCol="0">
            <a:spAutoFit/>
          </a:bodyPr>
          <a:lstStyle/>
          <a:p>
            <a:pPr algn="r">
              <a:lnSpc>
                <a:spcPct val="125000"/>
              </a:lnSpc>
            </a:pPr>
            <a:r>
              <a:rPr lang="zh-CN" altLang="en-US" sz="4800" b="1" kern="0" spc="1200" dirty="0" smtClean="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rPr>
              <a:t>计算机思维与计算机基础</a:t>
            </a:r>
            <a:endParaRPr lang="en-US" altLang="zh-CN" sz="4800" b="1" kern="0" spc="1200" dirty="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endParaRPr>
          </a:p>
          <a:p>
            <a:pPr algn="r">
              <a:lnSpc>
                <a:spcPct val="125000"/>
              </a:lnSpc>
            </a:pPr>
            <a:endParaRPr lang="en-US" altLang="zh-CN" sz="4800" b="1" kern="0" spc="1200" dirty="0">
              <a:solidFill>
                <a:srgbClr val="FFFF00"/>
              </a:solidFill>
              <a:latin typeface="Courier New" panose="02070309020205020404"/>
              <a:ea typeface="微软雅黑" panose="020B0503020204020204" pitchFamily="34" charset="-122"/>
              <a:cs typeface="Courier New" panose="02070309020205020404"/>
              <a:sym typeface="Helvetica Light"/>
            </a:endParaRPr>
          </a:p>
          <a:p>
            <a:pPr algn="r">
              <a:lnSpc>
                <a:spcPct val="125000"/>
              </a:lnSpc>
            </a:pP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第</a:t>
            </a:r>
            <a:r>
              <a:rPr lang="en-US" altLang="zh-CN"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8</a:t>
            </a: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讲（</a:t>
            </a: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下）</a:t>
            </a:r>
            <a:r>
              <a:rPr lang="en-US" alt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a:t>
            </a:r>
            <a:r>
              <a:rPr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大数据分析与石油工程</a:t>
            </a:r>
            <a:endParaRPr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endParaRPr>
          </a:p>
        </p:txBody>
      </p:sp>
      <p:cxnSp>
        <p:nvCxnSpPr>
          <p:cNvPr id="12" name="直接连接符 11"/>
          <p:cNvCxnSpPr/>
          <p:nvPr/>
        </p:nvCxnSpPr>
        <p:spPr>
          <a:xfrm>
            <a:off x="6582929" y="3264140"/>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582929" y="5267462"/>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282690"/>
            <a:ext cx="3296920" cy="368300"/>
          </a:xfrm>
          <a:prstGeom prst="rect">
            <a:avLst/>
          </a:prstGeom>
          <a:noFill/>
        </p:spPr>
        <p:txBody>
          <a:bodyPr wrap="square" rtlCol="0">
            <a:spAutoFit/>
          </a:bodyPr>
          <a:p>
            <a:r>
              <a:rPr lang="zh-CN" altLang="en-US" b="1">
                <a:solidFill>
                  <a:schemeClr val="bg1"/>
                </a:solidFill>
                <a:uFillTx/>
              </a:rPr>
              <a:t>《数据结构》课程课件</a:t>
            </a:r>
            <a:endParaRPr lang="zh-CN" altLang="en-US" b="1">
              <a:solidFill>
                <a:schemeClr val="bg1"/>
              </a:solidFill>
              <a:uFillTx/>
            </a:endParaRPr>
          </a:p>
        </p:txBody>
      </p:sp>
      <p:sp>
        <p:nvSpPr>
          <p:cNvPr id="7" name="文本框 6"/>
          <p:cNvSpPr txBox="1"/>
          <p:nvPr/>
        </p:nvSpPr>
        <p:spPr>
          <a:xfrm>
            <a:off x="6901180" y="6259830"/>
            <a:ext cx="3209290" cy="368300"/>
          </a:xfrm>
          <a:prstGeom prst="rect">
            <a:avLst/>
          </a:prstGeom>
          <a:noFill/>
        </p:spPr>
        <p:txBody>
          <a:bodyPr wrap="square" rtlCol="0" anchor="t">
            <a:spAutoFit/>
          </a:bodyPr>
          <a:p>
            <a:r>
              <a:rPr lang="zh-CN" altLang="en-US" b="1" dirty="0">
                <a:solidFill>
                  <a:schemeClr val="bg1"/>
                </a:solidFill>
                <a:uFillTx/>
                <a:ea typeface="楷体_GB2312"/>
              </a:rPr>
              <a:t>时间：</a:t>
            </a:r>
            <a:fld id="{BB962C8B-B14F-4D97-AF65-F5344CB8AC3E}" type="datetime2">
              <a:rPr lang="zh-CN" altLang="en-US" b="1" dirty="0">
                <a:solidFill>
                  <a:schemeClr val="bg1"/>
                </a:solidFill>
                <a:uFillTx/>
                <a:ea typeface="楷体_GB2312"/>
              </a:rPr>
            </a:fld>
            <a:endParaRPr lang="zh-CN" altLang="en-US" b="1"/>
          </a:p>
        </p:txBody>
      </p:sp>
      <p:sp>
        <p:nvSpPr>
          <p:cNvPr id="5" name="Rectangle 4"/>
          <p:cNvSpPr/>
          <p:nvPr/>
        </p:nvSpPr>
        <p:spPr>
          <a:xfrm>
            <a:off x="1398905" y="2513965"/>
            <a:ext cx="9151620" cy="3102610"/>
          </a:xfrm>
          <a:prstGeom prst="rect">
            <a:avLst/>
          </a:prstGeom>
          <a:noFill/>
          <a:ln w="9525">
            <a:noFill/>
          </a:ln>
        </p:spPr>
        <p:txBody>
          <a:bodyPr anchor="t" anchorCtr="0"/>
          <a:p>
            <a:pPr marL="0" lvl="1" indent="-342900" eaLnBrk="0" hangingPunct="0">
              <a:lnSpc>
                <a:spcPct val="150000"/>
              </a:lnSpc>
              <a:spcBef>
                <a:spcPts val="0"/>
              </a:spcBef>
              <a:buFont typeface="Arial" panose="020B0604020202020204" pitchFamily="34" charset="0"/>
              <a:buChar char=" "/>
            </a:pPr>
            <a:r>
              <a:rPr lang="en-US" altLang="zh-CN" sz="2400" b="1" dirty="0">
                <a:latin typeface="华文楷体" pitchFamily="2" charset="-122"/>
                <a:ea typeface="华文楷体" pitchFamily="2" charset="-122"/>
                <a:sym typeface="+mn-ea"/>
              </a:rPr>
              <a:t> </a:t>
            </a:r>
            <a:r>
              <a:rPr lang="en-US" altLang="zh-CN" sz="2400" b="1" dirty="0">
                <a:latin typeface="楷体" panose="02010609060101010101" charset="-122"/>
                <a:ea typeface="楷体" panose="02010609060101010101" charset="-122"/>
                <a:cs typeface="楷体" panose="02010609060101010101" charset="-122"/>
                <a:sym typeface="+mn-ea"/>
              </a:rPr>
              <a:t>  </a:t>
            </a:r>
            <a:r>
              <a:rPr lang="zh-CN" altLang="en-US" sz="2400" b="1" dirty="0">
                <a:latin typeface="楷体" panose="02010609060101010101" charset="-122"/>
                <a:ea typeface="楷体" panose="02010609060101010101" charset="-122"/>
                <a:cs typeface="楷体" panose="02010609060101010101" charset="-122"/>
                <a:sym typeface="+mn-ea"/>
              </a:rPr>
              <a:t>数据结构的研究不仅涉及计算机硬件，特别是编码理论、存储装置和存储和存取方法等的研究范围，而且和计算机软件的研究有着密切的关系。数据结构在计算机科学中是综合性的专业基础知识。</a:t>
            </a:r>
            <a:endParaRPr lang="zh-CN" altLang="en-US" sz="2400" b="1" dirty="0">
              <a:solidFill>
                <a:schemeClr val="tx1"/>
              </a:solidFill>
              <a:latin typeface="华文楷体" pitchFamily="2" charset="-122"/>
              <a:ea typeface="华文楷体" pitchFamily="2" charset="-122"/>
              <a:sym typeface="+mn-ea"/>
            </a:endParaRPr>
          </a:p>
          <a:p>
            <a:pPr marL="342900" indent="-342900" eaLnBrk="0" hangingPunct="0">
              <a:spcBef>
                <a:spcPct val="20000"/>
              </a:spcBef>
              <a:buFont typeface="Arial" panose="020B0604020202020204" pitchFamily="34" charset="0"/>
              <a:buChar char=" "/>
            </a:pPr>
            <a:endParaRPr lang="zh-CN" altLang="en-US" sz="2400" b="1" dirty="0">
              <a:solidFill>
                <a:srgbClr val="000066"/>
              </a:solidFill>
              <a:latin typeface="华文楷体" pitchFamily="2" charset="-122"/>
              <a:ea typeface="华文楷体" pitchFamily="2" charset="-122"/>
            </a:endParaRPr>
          </a:p>
          <a:p>
            <a:pPr marL="1257300" lvl="2" indent="-342900" algn="l" rtl="0" eaLnBrk="0" fontAlgn="base" hangingPunct="0">
              <a:lnSpc>
                <a:spcPct val="130000"/>
              </a:lnSpc>
              <a:spcBef>
                <a:spcPct val="20000"/>
              </a:spcBef>
              <a:spcAft>
                <a:spcPct val="0"/>
              </a:spcAft>
              <a:buFont typeface="Wingdings" panose="05000000000000000000" pitchFamily="2" charset="2"/>
              <a:buChar char="&amp;"/>
            </a:pPr>
            <a:endParaRPr lang="zh-CN" altLang="en-US" sz="2800" b="1" dirty="0">
              <a:solidFill>
                <a:srgbClr val="000066"/>
              </a:solidFill>
              <a:latin typeface="华文楷体" pitchFamily="2" charset="-122"/>
              <a:ea typeface="华文楷体" pitchFamily="2" charset="-122"/>
            </a:endParaRPr>
          </a:p>
          <a:p>
            <a:pPr marL="342900" indent="-342900" eaLnBrk="0" hangingPunct="0">
              <a:spcBef>
                <a:spcPct val="20000"/>
              </a:spcBef>
              <a:buFont typeface="Arial" panose="020B0604020202020204" pitchFamily="34" charset="0"/>
              <a:buChar char=" "/>
            </a:pPr>
            <a:endParaRPr lang="en-US" altLang="zh-CN" sz="3800" b="1" u="sng" dirty="0">
              <a:solidFill>
                <a:srgbClr val="000066"/>
              </a:solidFill>
              <a:latin typeface="华文楷体" pitchFamily="2" charset="-122"/>
              <a:ea typeface="华文楷体" pitchFamily="2" charset="-122"/>
            </a:endParaRPr>
          </a:p>
        </p:txBody>
      </p:sp>
      <p:sp>
        <p:nvSpPr>
          <p:cNvPr id="8" name="文本框 7"/>
          <p:cNvSpPr txBox="1"/>
          <p:nvPr/>
        </p:nvSpPr>
        <p:spPr>
          <a:xfrm>
            <a:off x="1691005" y="1273810"/>
            <a:ext cx="3522345" cy="730885"/>
          </a:xfrm>
          <a:prstGeom prst="rect">
            <a:avLst/>
          </a:prstGeom>
          <a:noFill/>
        </p:spPr>
        <p:txBody>
          <a:bodyPr wrap="none" rtlCol="0" anchor="t">
            <a:spAutoFit/>
          </a:bodyPr>
          <a:p>
            <a:pPr marL="342900" indent="-342900" eaLnBrk="0" hangingPunct="0">
              <a:lnSpc>
                <a:spcPct val="130000"/>
              </a:lnSpc>
              <a:spcBef>
                <a:spcPct val="20000"/>
              </a:spcBef>
              <a:buFont typeface="Wingdings" panose="05000000000000000000" pitchFamily="2" charset="2"/>
              <a:buChar char="&amp;"/>
            </a:pPr>
            <a:r>
              <a:rPr lang="zh-CN" altLang="en-US" sz="3200" b="1" dirty="0">
                <a:solidFill>
                  <a:srgbClr val="000066"/>
                </a:solidFill>
                <a:latin typeface="华文楷体" pitchFamily="2" charset="-122"/>
                <a:ea typeface="华文楷体" pitchFamily="2" charset="-122"/>
                <a:sym typeface="+mn-ea"/>
              </a:rPr>
              <a:t>数据结构的</a:t>
            </a:r>
            <a:r>
              <a:rPr lang="zh-CN" altLang="en-US" sz="3200" b="1" dirty="0">
                <a:solidFill>
                  <a:srgbClr val="000066"/>
                </a:solidFill>
                <a:latin typeface="华文楷体" pitchFamily="2" charset="-122"/>
                <a:ea typeface="华文楷体" pitchFamily="2" charset="-122"/>
                <a:sym typeface="+mn-ea"/>
              </a:rPr>
              <a:t>研究</a:t>
            </a:r>
            <a:endParaRPr lang="zh-CN" altLang="en-US" sz="3200" b="1" dirty="0">
              <a:solidFill>
                <a:srgbClr val="000066"/>
              </a:solidFill>
              <a:latin typeface="华文楷体" pitchFamily="2" charset="-122"/>
              <a:ea typeface="华文楷体" pitchFamily="2" charset="-122"/>
              <a:sym typeface="+mn-ea"/>
            </a:endParaRPr>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1"/>
          <a:srcRect l="7394" t="21585" r="7309" b="21466"/>
          <a:stretch>
            <a:fillRect/>
          </a:stretch>
        </p:blipFill>
        <p:spPr>
          <a:xfrm>
            <a:off x="1523999" y="857250"/>
            <a:ext cx="9144001" cy="5143500"/>
          </a:xfrm>
          <a:prstGeom prst="rect">
            <a:avLst/>
          </a:prstGeom>
        </p:spPr>
      </p:pic>
      <p:sp>
        <p:nvSpPr>
          <p:cNvPr id="11" name="矩形 10"/>
          <p:cNvSpPr/>
          <p:nvPr/>
        </p:nvSpPr>
        <p:spPr>
          <a:xfrm>
            <a:off x="2463121" y="2122974"/>
            <a:ext cx="4123988" cy="925067"/>
          </a:xfrm>
          <a:prstGeom prst="rect">
            <a:avLst/>
          </a:pr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2463121" y="3255468"/>
            <a:ext cx="4123988" cy="92506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 name="矩形 12"/>
          <p:cNvSpPr/>
          <p:nvPr/>
        </p:nvSpPr>
        <p:spPr>
          <a:xfrm>
            <a:off x="2463121" y="4404171"/>
            <a:ext cx="4123988" cy="925067"/>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4" name="上下箭头 13"/>
          <p:cNvSpPr/>
          <p:nvPr/>
        </p:nvSpPr>
        <p:spPr>
          <a:xfrm>
            <a:off x="1948655" y="2122973"/>
            <a:ext cx="469140" cy="3206264"/>
          </a:xfrm>
          <a:prstGeom prst="upDownArrow">
            <a:avLst>
              <a:gd name="adj1" fmla="val 63922"/>
              <a:gd name="adj2"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文本框 14"/>
          <p:cNvSpPr txBox="1"/>
          <p:nvPr/>
        </p:nvSpPr>
        <p:spPr>
          <a:xfrm>
            <a:off x="2550545" y="2185396"/>
            <a:ext cx="2819400" cy="822325"/>
          </a:xfrm>
          <a:prstGeom prst="rect">
            <a:avLst/>
          </a:prstGeom>
          <a:noFill/>
        </p:spPr>
        <p:txBody>
          <a:bodyPr wrap="none" rtlCol="0">
            <a:spAutoFit/>
          </a:bodyPr>
          <a:lstStyle/>
          <a:p>
            <a:pPr>
              <a:lnSpc>
                <a:spcPts val="2850"/>
              </a:lnSpc>
            </a:pPr>
            <a:r>
              <a:rPr lang="zh-CN" altLang="en-US" sz="2100" dirty="0">
                <a:solidFill>
                  <a:prstClr val="white"/>
                </a:solidFill>
              </a:rPr>
              <a:t>将软件作为服务</a:t>
            </a:r>
            <a:endParaRPr lang="zh-CN" altLang="en-US" sz="2100" dirty="0">
              <a:solidFill>
                <a:prstClr val="white"/>
              </a:solidFill>
            </a:endParaRPr>
          </a:p>
          <a:p>
            <a:pPr>
              <a:lnSpc>
                <a:spcPts val="2850"/>
              </a:lnSpc>
            </a:pPr>
            <a:r>
              <a:rPr lang="en-US" altLang="zh-CN" sz="2100" dirty="0">
                <a:solidFill>
                  <a:prstClr val="white"/>
                </a:solidFill>
              </a:rPr>
              <a:t>SaaS</a:t>
            </a:r>
            <a:r>
              <a:rPr lang="zh-CN" altLang="en-US" sz="1500" dirty="0">
                <a:solidFill>
                  <a:prstClr val="white"/>
                </a:solidFill>
              </a:rPr>
              <a:t>（</a:t>
            </a:r>
            <a:r>
              <a:rPr lang="en-US" altLang="zh-CN" sz="1500" dirty="0">
                <a:solidFill>
                  <a:prstClr val="white"/>
                </a:solidFill>
              </a:rPr>
              <a:t>Software as a Service</a:t>
            </a:r>
            <a:r>
              <a:rPr lang="zh-CN" altLang="en-US" sz="1500" dirty="0">
                <a:solidFill>
                  <a:prstClr val="white"/>
                </a:solidFill>
              </a:rPr>
              <a:t>）</a:t>
            </a:r>
            <a:endParaRPr lang="zh-CN" altLang="en-US" sz="1500" dirty="0">
              <a:solidFill>
                <a:prstClr val="white"/>
              </a:solidFill>
            </a:endParaRPr>
          </a:p>
        </p:txBody>
      </p:sp>
      <p:sp>
        <p:nvSpPr>
          <p:cNvPr id="16" name="文本框 15"/>
          <p:cNvSpPr txBox="1"/>
          <p:nvPr/>
        </p:nvSpPr>
        <p:spPr>
          <a:xfrm>
            <a:off x="2550545" y="3302450"/>
            <a:ext cx="2808605" cy="822325"/>
          </a:xfrm>
          <a:prstGeom prst="rect">
            <a:avLst/>
          </a:prstGeom>
          <a:noFill/>
        </p:spPr>
        <p:txBody>
          <a:bodyPr wrap="none" rtlCol="0">
            <a:spAutoFit/>
          </a:bodyPr>
          <a:lstStyle/>
          <a:p>
            <a:pPr>
              <a:lnSpc>
                <a:spcPts val="2850"/>
              </a:lnSpc>
            </a:pPr>
            <a:r>
              <a:rPr lang="zh-CN" altLang="en-US" sz="2100" dirty="0">
                <a:solidFill>
                  <a:prstClr val="white"/>
                </a:solidFill>
              </a:rPr>
              <a:t>将平台作为服务</a:t>
            </a:r>
            <a:endParaRPr lang="zh-CN" altLang="en-US" sz="2100" dirty="0">
              <a:solidFill>
                <a:prstClr val="white"/>
              </a:solidFill>
            </a:endParaRPr>
          </a:p>
          <a:p>
            <a:pPr>
              <a:lnSpc>
                <a:spcPts val="2850"/>
              </a:lnSpc>
            </a:pPr>
            <a:r>
              <a:rPr lang="en-US" altLang="zh-CN" sz="2100" dirty="0" err="1">
                <a:solidFill>
                  <a:prstClr val="white"/>
                </a:solidFill>
              </a:rPr>
              <a:t>PaaS</a:t>
            </a:r>
            <a:r>
              <a:rPr lang="zh-CN" altLang="en-US" sz="1500" dirty="0">
                <a:solidFill>
                  <a:prstClr val="white"/>
                </a:solidFill>
              </a:rPr>
              <a:t>（</a:t>
            </a:r>
            <a:r>
              <a:rPr lang="en-US" altLang="zh-CN" sz="1500" dirty="0">
                <a:solidFill>
                  <a:prstClr val="white"/>
                </a:solidFill>
              </a:rPr>
              <a:t>Platform as a Service</a:t>
            </a:r>
            <a:r>
              <a:rPr lang="zh-CN" altLang="en-US" sz="1500" dirty="0">
                <a:solidFill>
                  <a:prstClr val="white"/>
                </a:solidFill>
              </a:rPr>
              <a:t>）</a:t>
            </a:r>
            <a:endParaRPr lang="zh-CN" altLang="en-US" sz="1500" dirty="0">
              <a:solidFill>
                <a:prstClr val="white"/>
              </a:solidFill>
            </a:endParaRPr>
          </a:p>
        </p:txBody>
      </p:sp>
      <p:sp>
        <p:nvSpPr>
          <p:cNvPr id="17" name="文本框 16"/>
          <p:cNvSpPr txBox="1"/>
          <p:nvPr/>
        </p:nvSpPr>
        <p:spPr>
          <a:xfrm>
            <a:off x="2550545" y="4466593"/>
            <a:ext cx="3122930" cy="822325"/>
          </a:xfrm>
          <a:prstGeom prst="rect">
            <a:avLst/>
          </a:prstGeom>
          <a:noFill/>
        </p:spPr>
        <p:txBody>
          <a:bodyPr wrap="none" rtlCol="0">
            <a:spAutoFit/>
          </a:bodyPr>
          <a:lstStyle/>
          <a:p>
            <a:pPr>
              <a:lnSpc>
                <a:spcPts val="2850"/>
              </a:lnSpc>
            </a:pPr>
            <a:r>
              <a:rPr lang="zh-CN" altLang="en-US" sz="2100" dirty="0">
                <a:solidFill>
                  <a:prstClr val="white"/>
                </a:solidFill>
              </a:rPr>
              <a:t>将基础设施作为服务</a:t>
            </a:r>
            <a:endParaRPr lang="zh-CN" altLang="en-US" sz="2100" dirty="0">
              <a:solidFill>
                <a:prstClr val="white"/>
              </a:solidFill>
            </a:endParaRPr>
          </a:p>
          <a:p>
            <a:pPr>
              <a:lnSpc>
                <a:spcPts val="2850"/>
              </a:lnSpc>
            </a:pPr>
            <a:r>
              <a:rPr lang="en-US" altLang="zh-CN" sz="2100" dirty="0" err="1">
                <a:solidFill>
                  <a:prstClr val="white"/>
                </a:solidFill>
              </a:rPr>
              <a:t>IaaS</a:t>
            </a:r>
            <a:r>
              <a:rPr lang="zh-CN" altLang="en-US" sz="1500" dirty="0">
                <a:solidFill>
                  <a:prstClr val="white"/>
                </a:solidFill>
              </a:rPr>
              <a:t>（</a:t>
            </a:r>
            <a:r>
              <a:rPr lang="en-US" altLang="zh-CN" sz="1500" dirty="0">
                <a:solidFill>
                  <a:prstClr val="white"/>
                </a:solidFill>
              </a:rPr>
              <a:t>Infrastructure as a Service</a:t>
            </a:r>
            <a:r>
              <a:rPr lang="zh-CN" altLang="en-US" sz="1500" dirty="0">
                <a:solidFill>
                  <a:prstClr val="white"/>
                </a:solidFill>
              </a:rPr>
              <a:t>）</a:t>
            </a:r>
            <a:endParaRPr lang="zh-CN" altLang="en-US" sz="1500" dirty="0">
              <a:solidFill>
                <a:prstClr val="white"/>
              </a:solidFill>
            </a:endParaRPr>
          </a:p>
        </p:txBody>
      </p:sp>
      <p:sp>
        <p:nvSpPr>
          <p:cNvPr id="18" name="文本框 17"/>
          <p:cNvSpPr txBox="1"/>
          <p:nvPr/>
        </p:nvSpPr>
        <p:spPr>
          <a:xfrm>
            <a:off x="6758940" y="2123440"/>
            <a:ext cx="4338320" cy="1060450"/>
          </a:xfrm>
          <a:prstGeom prst="rect">
            <a:avLst/>
          </a:prstGeom>
          <a:noFill/>
        </p:spPr>
        <p:txBody>
          <a:bodyPr wrap="square" rtlCol="0">
            <a:spAutoFit/>
          </a:bodyPr>
          <a:lstStyle/>
          <a:p>
            <a:r>
              <a:rPr lang="zh-CN" altLang="en-US" dirty="0">
                <a:solidFill>
                  <a:prstClr val="black">
                    <a:lumMod val="85000"/>
                    <a:lumOff val="15000"/>
                  </a:prstClr>
                </a:solidFill>
              </a:rPr>
              <a:t>针对性更强，它将某些特定应用软件功能封装成服务</a:t>
            </a:r>
            <a:endParaRPr lang="en-US" altLang="zh-CN" dirty="0">
              <a:solidFill>
                <a:prstClr val="black">
                  <a:lumMod val="85000"/>
                  <a:lumOff val="15000"/>
                </a:prstClr>
              </a:solidFill>
            </a:endParaRPr>
          </a:p>
          <a:p>
            <a:r>
              <a:rPr lang="zh-CN" altLang="en-US" sz="1350" dirty="0">
                <a:solidFill>
                  <a:prstClr val="black">
                    <a:lumMod val="65000"/>
                    <a:lumOff val="35000"/>
                  </a:prstClr>
                </a:solidFill>
              </a:rPr>
              <a:t>如：</a:t>
            </a:r>
            <a:r>
              <a:rPr lang="en-US" altLang="zh-CN" sz="1350" dirty="0">
                <a:solidFill>
                  <a:prstClr val="black">
                    <a:lumMod val="65000"/>
                    <a:lumOff val="35000"/>
                  </a:prstClr>
                </a:solidFill>
              </a:rPr>
              <a:t>Salesforce online CRM</a:t>
            </a:r>
            <a:endParaRPr lang="en-US" altLang="zh-CN" sz="1350" dirty="0">
              <a:solidFill>
                <a:prstClr val="black">
                  <a:lumMod val="65000"/>
                  <a:lumOff val="35000"/>
                </a:prstClr>
              </a:solidFill>
            </a:endParaRPr>
          </a:p>
          <a:p>
            <a:r>
              <a:rPr lang="zh-CN" altLang="en-US" sz="1350" dirty="0">
                <a:solidFill>
                  <a:prstClr val="black">
                    <a:lumMod val="65000"/>
                    <a:lumOff val="35000"/>
                  </a:prstClr>
                </a:solidFill>
              </a:rPr>
              <a:t>https://help.gitee.com/enterprise/introduce/index</a:t>
            </a:r>
            <a:endParaRPr lang="zh-CN" altLang="en-US" sz="1350" dirty="0">
              <a:solidFill>
                <a:prstClr val="black">
                  <a:lumMod val="65000"/>
                  <a:lumOff val="35000"/>
                </a:prstClr>
              </a:solidFill>
            </a:endParaRPr>
          </a:p>
        </p:txBody>
      </p:sp>
      <p:sp>
        <p:nvSpPr>
          <p:cNvPr id="19" name="文本框 18"/>
          <p:cNvSpPr txBox="1"/>
          <p:nvPr/>
        </p:nvSpPr>
        <p:spPr>
          <a:xfrm>
            <a:off x="6738258" y="3203760"/>
            <a:ext cx="3663227" cy="1060450"/>
          </a:xfrm>
          <a:prstGeom prst="rect">
            <a:avLst/>
          </a:prstGeom>
          <a:noFill/>
        </p:spPr>
        <p:txBody>
          <a:bodyPr wrap="square" rtlCol="0">
            <a:spAutoFit/>
          </a:bodyPr>
          <a:lstStyle/>
          <a:p>
            <a:r>
              <a:rPr lang="zh-CN" altLang="en-US" dirty="0">
                <a:solidFill>
                  <a:prstClr val="black">
                    <a:lumMod val="85000"/>
                    <a:lumOff val="15000"/>
                  </a:prstClr>
                </a:solidFill>
              </a:rPr>
              <a:t>对资源的抽象层次更进一步，提供用户应用程序运行环境</a:t>
            </a:r>
            <a:endParaRPr lang="en-US" altLang="zh-CN" dirty="0">
              <a:solidFill>
                <a:prstClr val="black">
                  <a:lumMod val="85000"/>
                  <a:lumOff val="15000"/>
                </a:prstClr>
              </a:solidFill>
            </a:endParaRPr>
          </a:p>
          <a:p>
            <a:r>
              <a:rPr lang="zh-CN" altLang="en-US" sz="1350" dirty="0">
                <a:solidFill>
                  <a:prstClr val="black">
                    <a:lumMod val="65000"/>
                    <a:lumOff val="35000"/>
                  </a:prstClr>
                </a:solidFill>
              </a:rPr>
              <a:t>如：</a:t>
            </a:r>
            <a:r>
              <a:rPr lang="en-US" altLang="zh-CN" sz="1350" dirty="0">
                <a:solidFill>
                  <a:prstClr val="black">
                    <a:lumMod val="65000"/>
                    <a:lumOff val="35000"/>
                  </a:prstClr>
                </a:solidFill>
              </a:rPr>
              <a:t>Google App Engine </a:t>
            </a:r>
            <a:endParaRPr lang="en-US" altLang="zh-CN" sz="1350" dirty="0">
              <a:solidFill>
                <a:prstClr val="black">
                  <a:lumMod val="65000"/>
                  <a:lumOff val="35000"/>
                </a:prstClr>
              </a:solidFill>
            </a:endParaRPr>
          </a:p>
          <a:p>
            <a:r>
              <a:rPr lang="en-US" altLang="zh-CN" sz="1350" dirty="0">
                <a:solidFill>
                  <a:prstClr val="black">
                    <a:lumMod val="65000"/>
                    <a:lumOff val="35000"/>
                  </a:prstClr>
                </a:solidFill>
              </a:rPr>
              <a:t>Microsoft Windows Azure</a:t>
            </a:r>
            <a:endParaRPr lang="en-US" altLang="zh-CN" sz="1350" dirty="0">
              <a:solidFill>
                <a:prstClr val="black">
                  <a:lumMod val="65000"/>
                  <a:lumOff val="35000"/>
                </a:prstClr>
              </a:solidFill>
            </a:endParaRPr>
          </a:p>
        </p:txBody>
      </p:sp>
      <p:sp>
        <p:nvSpPr>
          <p:cNvPr id="20" name="文本框 19"/>
          <p:cNvSpPr txBox="1"/>
          <p:nvPr/>
        </p:nvSpPr>
        <p:spPr>
          <a:xfrm>
            <a:off x="6738257" y="4507548"/>
            <a:ext cx="3663227" cy="852805"/>
          </a:xfrm>
          <a:prstGeom prst="rect">
            <a:avLst/>
          </a:prstGeom>
          <a:noFill/>
        </p:spPr>
        <p:txBody>
          <a:bodyPr wrap="square" rtlCol="0">
            <a:spAutoFit/>
          </a:bodyPr>
          <a:lstStyle/>
          <a:p>
            <a:r>
              <a:rPr lang="zh-CN" altLang="en-US" dirty="0">
                <a:solidFill>
                  <a:prstClr val="black">
                    <a:lumMod val="85000"/>
                    <a:lumOff val="15000"/>
                  </a:prstClr>
                </a:solidFill>
              </a:rPr>
              <a:t>将硬件设备等基础资源封装成服务供用户使用</a:t>
            </a:r>
            <a:endParaRPr lang="en-US" altLang="zh-CN" dirty="0">
              <a:solidFill>
                <a:prstClr val="black">
                  <a:lumMod val="85000"/>
                  <a:lumOff val="15000"/>
                </a:prstClr>
              </a:solidFill>
            </a:endParaRPr>
          </a:p>
          <a:p>
            <a:r>
              <a:rPr lang="zh-CN" altLang="en-US" sz="1350" dirty="0">
                <a:solidFill>
                  <a:prstClr val="black">
                    <a:lumMod val="65000"/>
                    <a:lumOff val="35000"/>
                  </a:prstClr>
                </a:solidFill>
              </a:rPr>
              <a:t>如：</a:t>
            </a:r>
            <a:r>
              <a:rPr lang="en-US" altLang="zh-CN" sz="1350" dirty="0">
                <a:solidFill>
                  <a:prstClr val="black">
                    <a:lumMod val="65000"/>
                    <a:lumOff val="35000"/>
                  </a:prstClr>
                </a:solidFill>
              </a:rPr>
              <a:t>Amazon EC2/S3   </a:t>
            </a:r>
            <a:endParaRPr lang="en-US" altLang="zh-CN" sz="1350" dirty="0">
              <a:solidFill>
                <a:prstClr val="black">
                  <a:lumMod val="65000"/>
                  <a:lumOff val="35000"/>
                </a:prstClr>
              </a:solidFill>
            </a:endParaRPr>
          </a:p>
        </p:txBody>
      </p:sp>
      <p:sp>
        <p:nvSpPr>
          <p:cNvPr id="21" name="矩形 20"/>
          <p:cNvSpPr/>
          <p:nvPr/>
        </p:nvSpPr>
        <p:spPr>
          <a:xfrm>
            <a:off x="1957181" y="1214828"/>
            <a:ext cx="5183505" cy="460375"/>
          </a:xfrm>
          <a:prstGeom prst="rect">
            <a:avLst/>
          </a:prstGeom>
          <a:solidFill>
            <a:schemeClr val="tx1">
              <a:lumMod val="65000"/>
              <a:lumOff val="35000"/>
            </a:schemeClr>
          </a:solidFill>
        </p:spPr>
        <p:txBody>
          <a:bodyPr wrap="none">
            <a:spAutoFit/>
          </a:bodyPr>
          <a:lstStyle/>
          <a:p>
            <a:r>
              <a:rPr lang="zh-CN" altLang="en-US" sz="2400" spc="225" dirty="0">
                <a:solidFill>
                  <a:prstClr val="white"/>
                </a:solidFill>
                <a:latin typeface="楷体" panose="02010609060101010101" charset="-122"/>
                <a:ea typeface="楷体" panose="02010609060101010101" charset="-122"/>
              </a:rPr>
              <a:t>云计算按服务模式大致分为三类：</a:t>
            </a:r>
            <a:endParaRPr lang="zh-CN" altLang="en-US" sz="2400" spc="225" dirty="0">
              <a:solidFill>
                <a:prstClr val="white"/>
              </a:solidFill>
              <a:latin typeface="楷体" panose="02010609060101010101" charset="-122"/>
              <a:ea typeface="楷体" panose="02010609060101010101" charset="-122"/>
            </a:endParaRPr>
          </a:p>
        </p:txBody>
      </p:sp>
      <p:sp>
        <p:nvSpPr>
          <p:cNvPr id="3" name="文本框 2"/>
          <p:cNvSpPr txBox="1"/>
          <p:nvPr/>
        </p:nvSpPr>
        <p:spPr>
          <a:xfrm>
            <a:off x="1957038" y="2319905"/>
            <a:ext cx="390525" cy="434340"/>
          </a:xfrm>
          <a:prstGeom prst="rect">
            <a:avLst/>
          </a:prstGeom>
          <a:noFill/>
        </p:spPr>
        <p:txBody>
          <a:bodyPr vert="eaVert" wrap="none" rtlCol="0">
            <a:spAutoFit/>
          </a:bodyPr>
          <a:lstStyle/>
          <a:p>
            <a:r>
              <a:rPr lang="zh-CN" altLang="en-US" sz="1350" dirty="0">
                <a:solidFill>
                  <a:prstClr val="white"/>
                </a:solidFill>
              </a:rPr>
              <a:t>专用</a:t>
            </a:r>
            <a:endParaRPr lang="zh-CN" altLang="en-US" sz="1350" dirty="0">
              <a:solidFill>
                <a:prstClr val="white"/>
              </a:solidFill>
            </a:endParaRPr>
          </a:p>
        </p:txBody>
      </p:sp>
      <p:sp>
        <p:nvSpPr>
          <p:cNvPr id="23" name="文本框 22"/>
          <p:cNvSpPr txBox="1"/>
          <p:nvPr/>
        </p:nvSpPr>
        <p:spPr>
          <a:xfrm>
            <a:off x="1957038" y="4658953"/>
            <a:ext cx="390525" cy="434340"/>
          </a:xfrm>
          <a:prstGeom prst="rect">
            <a:avLst/>
          </a:prstGeom>
          <a:noFill/>
        </p:spPr>
        <p:txBody>
          <a:bodyPr vert="eaVert" wrap="none" rtlCol="0">
            <a:spAutoFit/>
          </a:bodyPr>
          <a:lstStyle/>
          <a:p>
            <a:r>
              <a:rPr lang="zh-CN" altLang="en-US" sz="1350" dirty="0">
                <a:solidFill>
                  <a:prstClr val="white"/>
                </a:solidFill>
              </a:rPr>
              <a:t>通用</a:t>
            </a:r>
            <a:endParaRPr lang="zh-CN" altLang="en-US" sz="1350" dirty="0">
              <a:solidFill>
                <a:prstClr val="white"/>
              </a:solidFill>
            </a:endParaRPr>
          </a:p>
        </p:txBody>
      </p:sp>
      <p:sp>
        <p:nvSpPr>
          <p:cNvPr id="29" name="文本框 28"/>
          <p:cNvSpPr txBox="1"/>
          <p:nvPr/>
        </p:nvSpPr>
        <p:spPr>
          <a:xfrm>
            <a:off x="8024813" y="234392"/>
            <a:ext cx="2518410" cy="299085"/>
          </a:xfrm>
          <a:prstGeom prst="rect">
            <a:avLst/>
          </a:prstGeom>
          <a:noFill/>
        </p:spPr>
        <p:txBody>
          <a:bodyPr wrap="none" rtlCol="0">
            <a:spAutoFit/>
          </a:bodyPr>
          <a:lstStyle/>
          <a:p>
            <a:r>
              <a:rPr lang="en-US" altLang="zh-CN" sz="1350" dirty="0">
                <a:solidFill>
                  <a:prstClr val="white"/>
                </a:solidFill>
              </a:rPr>
              <a:t>《</a:t>
            </a:r>
            <a:r>
              <a:rPr lang="zh-CN" altLang="en-US" sz="1350" dirty="0">
                <a:solidFill>
                  <a:prstClr val="white"/>
                </a:solidFill>
              </a:rPr>
              <a:t>云计算</a:t>
            </a:r>
            <a:r>
              <a:rPr lang="en-US" altLang="zh-CN" sz="1350" dirty="0">
                <a:solidFill>
                  <a:prstClr val="white"/>
                </a:solidFill>
              </a:rPr>
              <a:t>》</a:t>
            </a:r>
            <a:r>
              <a:rPr lang="zh-CN" altLang="en-US" sz="1350" dirty="0">
                <a:solidFill>
                  <a:prstClr val="white"/>
                </a:solidFill>
              </a:rPr>
              <a:t>第三版配套</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
        <p:nvSpPr>
          <p:cNvPr id="32" name="文本框 31"/>
          <p:cNvSpPr txBox="1"/>
          <p:nvPr/>
        </p:nvSpPr>
        <p:spPr>
          <a:xfrm>
            <a:off x="1976233" y="156514"/>
            <a:ext cx="3841115" cy="414020"/>
          </a:xfrm>
          <a:prstGeom prst="rect">
            <a:avLst/>
          </a:prstGeom>
          <a:noFill/>
        </p:spPr>
        <p:txBody>
          <a:bodyPr wrap="none" rtlCol="0">
            <a:spAutoFit/>
          </a:bodyPr>
          <a:lstStyle/>
          <a:p>
            <a:pPr algn="l"/>
            <a:r>
              <a:rPr lang="en-US" altLang="zh-CN" sz="2100" b="1" spc="225" dirty="0">
                <a:solidFill>
                  <a:prstClr val="white"/>
                </a:solidFill>
                <a:sym typeface="+mn-ea"/>
              </a:rPr>
              <a:t>(2)</a:t>
            </a:r>
            <a:r>
              <a:rPr lang="zh-CN" altLang="en-US" sz="2100" b="1" spc="225" dirty="0">
                <a:solidFill>
                  <a:prstClr val="white"/>
                </a:solidFill>
              </a:rPr>
              <a:t>云计算</a:t>
            </a:r>
            <a:r>
              <a:rPr lang="en-US" altLang="zh-CN" sz="2100" b="1" spc="225" dirty="0">
                <a:solidFill>
                  <a:prstClr val="white"/>
                </a:solidFill>
              </a:rPr>
              <a:t>——</a:t>
            </a:r>
            <a:r>
              <a:rPr lang="zh-CN" altLang="en-US" sz="2100" b="1" spc="225" dirty="0">
                <a:solidFill>
                  <a:prstClr val="white"/>
                </a:solidFill>
              </a:rPr>
              <a:t>大数据的计算</a:t>
            </a:r>
            <a:endParaRPr lang="zh-CN" altLang="en-US" sz="2100" b="1" spc="225" dirty="0">
              <a:solidFill>
                <a:prstClr val="white"/>
              </a:solidFill>
            </a:endParaRPr>
          </a:p>
        </p:txBody>
      </p:sp>
      <p:sp>
        <p:nvSpPr>
          <p:cNvPr id="33" name="Freeform 173"/>
          <p:cNvSpPr>
            <a:spLocks noEditPoints="1"/>
          </p:cNvSpPr>
          <p:nvPr/>
        </p:nvSpPr>
        <p:spPr bwMode="auto">
          <a:xfrm>
            <a:off x="1647631" y="256074"/>
            <a:ext cx="328601" cy="204266"/>
          </a:xfrm>
          <a:custGeom>
            <a:avLst/>
            <a:gdLst>
              <a:gd name="T0" fmla="*/ 3 w 47"/>
              <a:gd name="T1" fmla="*/ 0 h 29"/>
              <a:gd name="T2" fmla="*/ 0 w 47"/>
              <a:gd name="T3" fmla="*/ 25 h 29"/>
              <a:gd name="T4" fmla="*/ 44 w 47"/>
              <a:gd name="T5" fmla="*/ 29 h 29"/>
              <a:gd name="T6" fmla="*/ 47 w 47"/>
              <a:gd name="T7" fmla="*/ 4 h 29"/>
              <a:gd name="T8" fmla="*/ 26 w 47"/>
              <a:gd name="T9" fmla="*/ 5 h 29"/>
              <a:gd name="T10" fmla="*/ 30 w 47"/>
              <a:gd name="T11" fmla="*/ 10 h 29"/>
              <a:gd name="T12" fmla="*/ 26 w 47"/>
              <a:gd name="T13" fmla="*/ 5 h 29"/>
              <a:gd name="T14" fmla="*/ 33 w 47"/>
              <a:gd name="T15" fmla="*/ 17 h 29"/>
              <a:gd name="T16" fmla="*/ 28 w 47"/>
              <a:gd name="T17" fmla="*/ 12 h 29"/>
              <a:gd name="T18" fmla="*/ 19 w 47"/>
              <a:gd name="T19" fmla="*/ 5 h 29"/>
              <a:gd name="T20" fmla="*/ 23 w 47"/>
              <a:gd name="T21" fmla="*/ 10 h 29"/>
              <a:gd name="T22" fmla="*/ 19 w 47"/>
              <a:gd name="T23" fmla="*/ 5 h 29"/>
              <a:gd name="T24" fmla="*/ 26 w 47"/>
              <a:gd name="T25" fmla="*/ 17 h 29"/>
              <a:gd name="T26" fmla="*/ 21 w 47"/>
              <a:gd name="T27" fmla="*/ 12 h 29"/>
              <a:gd name="T28" fmla="*/ 12 w 47"/>
              <a:gd name="T29" fmla="*/ 5 h 29"/>
              <a:gd name="T30" fmla="*/ 16 w 47"/>
              <a:gd name="T31" fmla="*/ 10 h 29"/>
              <a:gd name="T32" fmla="*/ 12 w 47"/>
              <a:gd name="T33" fmla="*/ 5 h 29"/>
              <a:gd name="T34" fmla="*/ 19 w 47"/>
              <a:gd name="T35" fmla="*/ 17 h 29"/>
              <a:gd name="T36" fmla="*/ 14 w 47"/>
              <a:gd name="T37" fmla="*/ 12 h 29"/>
              <a:gd name="T38" fmla="*/ 5 w 47"/>
              <a:gd name="T39" fmla="*/ 5 h 29"/>
              <a:gd name="T40" fmla="*/ 9 w 47"/>
              <a:gd name="T41" fmla="*/ 10 h 29"/>
              <a:gd name="T42" fmla="*/ 5 w 47"/>
              <a:gd name="T43" fmla="*/ 5 h 29"/>
              <a:gd name="T44" fmla="*/ 12 w 47"/>
              <a:gd name="T45" fmla="*/ 17 h 29"/>
              <a:gd name="T46" fmla="*/ 7 w 47"/>
              <a:gd name="T47" fmla="*/ 12 h 29"/>
              <a:gd name="T48" fmla="*/ 9 w 47"/>
              <a:gd name="T49" fmla="*/ 24 h 29"/>
              <a:gd name="T50" fmla="*/ 5 w 47"/>
              <a:gd name="T51" fmla="*/ 19 h 29"/>
              <a:gd name="T52" fmla="*/ 9 w 47"/>
              <a:gd name="T53" fmla="*/ 24 h 29"/>
              <a:gd name="T54" fmla="*/ 12 w 47"/>
              <a:gd name="T55" fmla="*/ 24 h 29"/>
              <a:gd name="T56" fmla="*/ 35 w 47"/>
              <a:gd name="T57" fmla="*/ 19 h 29"/>
              <a:gd name="T58" fmla="*/ 42 w 47"/>
              <a:gd name="T59" fmla="*/ 24 h 29"/>
              <a:gd name="T60" fmla="*/ 37 w 47"/>
              <a:gd name="T61" fmla="*/ 19 h 29"/>
              <a:gd name="T62" fmla="*/ 42 w 47"/>
              <a:gd name="T63" fmla="*/ 24 h 29"/>
              <a:gd name="T64" fmla="*/ 35 w 47"/>
              <a:gd name="T65" fmla="*/ 12 h 29"/>
              <a:gd name="T66" fmla="*/ 40 w 47"/>
              <a:gd name="T67" fmla="*/ 17 h 29"/>
              <a:gd name="T68" fmla="*/ 42 w 47"/>
              <a:gd name="T69" fmla="*/ 10 h 29"/>
              <a:gd name="T70" fmla="*/ 33 w 47"/>
              <a:gd name="T71" fmla="*/ 5 h 29"/>
              <a:gd name="T72" fmla="*/ 42 w 47"/>
              <a:gd name="T7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29">
                <a:moveTo>
                  <a:pt x="44" y="0"/>
                </a:moveTo>
                <a:cubicBezTo>
                  <a:pt x="3" y="0"/>
                  <a:pt x="3" y="0"/>
                  <a:pt x="3" y="0"/>
                </a:cubicBezTo>
                <a:cubicBezTo>
                  <a:pt x="1" y="0"/>
                  <a:pt x="0" y="2"/>
                  <a:pt x="0" y="4"/>
                </a:cubicBezTo>
                <a:cubicBezTo>
                  <a:pt x="0" y="25"/>
                  <a:pt x="0" y="25"/>
                  <a:pt x="0" y="25"/>
                </a:cubicBezTo>
                <a:cubicBezTo>
                  <a:pt x="0" y="27"/>
                  <a:pt x="1" y="29"/>
                  <a:pt x="3" y="29"/>
                </a:cubicBezTo>
                <a:cubicBezTo>
                  <a:pt x="44" y="29"/>
                  <a:pt x="44" y="29"/>
                  <a:pt x="44" y="29"/>
                </a:cubicBezTo>
                <a:cubicBezTo>
                  <a:pt x="45" y="29"/>
                  <a:pt x="47" y="27"/>
                  <a:pt x="47" y="25"/>
                </a:cubicBezTo>
                <a:cubicBezTo>
                  <a:pt x="47" y="4"/>
                  <a:pt x="47" y="4"/>
                  <a:pt x="47" y="4"/>
                </a:cubicBezTo>
                <a:cubicBezTo>
                  <a:pt x="47" y="2"/>
                  <a:pt x="45" y="0"/>
                  <a:pt x="44" y="0"/>
                </a:cubicBezTo>
                <a:close/>
                <a:moveTo>
                  <a:pt x="26" y="5"/>
                </a:moveTo>
                <a:cubicBezTo>
                  <a:pt x="30" y="5"/>
                  <a:pt x="30" y="5"/>
                  <a:pt x="30" y="5"/>
                </a:cubicBezTo>
                <a:cubicBezTo>
                  <a:pt x="30" y="10"/>
                  <a:pt x="30" y="10"/>
                  <a:pt x="30" y="10"/>
                </a:cubicBezTo>
                <a:cubicBezTo>
                  <a:pt x="26" y="10"/>
                  <a:pt x="26" y="10"/>
                  <a:pt x="26" y="10"/>
                </a:cubicBezTo>
                <a:lnTo>
                  <a:pt x="26" y="5"/>
                </a:lnTo>
                <a:close/>
                <a:moveTo>
                  <a:pt x="33" y="12"/>
                </a:moveTo>
                <a:cubicBezTo>
                  <a:pt x="33" y="17"/>
                  <a:pt x="33" y="17"/>
                  <a:pt x="33" y="17"/>
                </a:cubicBezTo>
                <a:cubicBezTo>
                  <a:pt x="28" y="17"/>
                  <a:pt x="28" y="17"/>
                  <a:pt x="28" y="17"/>
                </a:cubicBezTo>
                <a:cubicBezTo>
                  <a:pt x="28" y="12"/>
                  <a:pt x="28" y="12"/>
                  <a:pt x="28" y="12"/>
                </a:cubicBezTo>
                <a:lnTo>
                  <a:pt x="33" y="12"/>
                </a:lnTo>
                <a:close/>
                <a:moveTo>
                  <a:pt x="19" y="5"/>
                </a:moveTo>
                <a:cubicBezTo>
                  <a:pt x="23" y="5"/>
                  <a:pt x="23" y="5"/>
                  <a:pt x="23" y="5"/>
                </a:cubicBezTo>
                <a:cubicBezTo>
                  <a:pt x="23" y="10"/>
                  <a:pt x="23" y="10"/>
                  <a:pt x="23" y="10"/>
                </a:cubicBezTo>
                <a:cubicBezTo>
                  <a:pt x="19" y="10"/>
                  <a:pt x="19" y="10"/>
                  <a:pt x="19" y="10"/>
                </a:cubicBezTo>
                <a:lnTo>
                  <a:pt x="19" y="5"/>
                </a:lnTo>
                <a:close/>
                <a:moveTo>
                  <a:pt x="26" y="12"/>
                </a:moveTo>
                <a:cubicBezTo>
                  <a:pt x="26" y="17"/>
                  <a:pt x="26" y="17"/>
                  <a:pt x="26" y="17"/>
                </a:cubicBezTo>
                <a:cubicBezTo>
                  <a:pt x="21" y="17"/>
                  <a:pt x="21" y="17"/>
                  <a:pt x="21" y="17"/>
                </a:cubicBezTo>
                <a:cubicBezTo>
                  <a:pt x="21" y="12"/>
                  <a:pt x="21" y="12"/>
                  <a:pt x="21" y="12"/>
                </a:cubicBezTo>
                <a:lnTo>
                  <a:pt x="26" y="12"/>
                </a:lnTo>
                <a:close/>
                <a:moveTo>
                  <a:pt x="12" y="5"/>
                </a:moveTo>
                <a:cubicBezTo>
                  <a:pt x="16" y="5"/>
                  <a:pt x="16" y="5"/>
                  <a:pt x="16" y="5"/>
                </a:cubicBezTo>
                <a:cubicBezTo>
                  <a:pt x="16" y="10"/>
                  <a:pt x="16" y="10"/>
                  <a:pt x="16" y="10"/>
                </a:cubicBezTo>
                <a:cubicBezTo>
                  <a:pt x="12" y="10"/>
                  <a:pt x="12" y="10"/>
                  <a:pt x="12" y="10"/>
                </a:cubicBezTo>
                <a:lnTo>
                  <a:pt x="12" y="5"/>
                </a:lnTo>
                <a:close/>
                <a:moveTo>
                  <a:pt x="19" y="12"/>
                </a:moveTo>
                <a:cubicBezTo>
                  <a:pt x="19" y="17"/>
                  <a:pt x="19" y="17"/>
                  <a:pt x="19" y="17"/>
                </a:cubicBezTo>
                <a:cubicBezTo>
                  <a:pt x="14" y="17"/>
                  <a:pt x="14" y="17"/>
                  <a:pt x="14" y="17"/>
                </a:cubicBezTo>
                <a:cubicBezTo>
                  <a:pt x="14" y="12"/>
                  <a:pt x="14" y="12"/>
                  <a:pt x="14" y="12"/>
                </a:cubicBezTo>
                <a:lnTo>
                  <a:pt x="19" y="12"/>
                </a:lnTo>
                <a:close/>
                <a:moveTo>
                  <a:pt x="5" y="5"/>
                </a:moveTo>
                <a:cubicBezTo>
                  <a:pt x="9" y="5"/>
                  <a:pt x="9" y="5"/>
                  <a:pt x="9" y="5"/>
                </a:cubicBezTo>
                <a:cubicBezTo>
                  <a:pt x="9" y="10"/>
                  <a:pt x="9" y="10"/>
                  <a:pt x="9" y="10"/>
                </a:cubicBezTo>
                <a:cubicBezTo>
                  <a:pt x="5" y="10"/>
                  <a:pt x="5" y="10"/>
                  <a:pt x="5" y="10"/>
                </a:cubicBezTo>
                <a:lnTo>
                  <a:pt x="5" y="5"/>
                </a:lnTo>
                <a:close/>
                <a:moveTo>
                  <a:pt x="12" y="12"/>
                </a:moveTo>
                <a:cubicBezTo>
                  <a:pt x="12" y="17"/>
                  <a:pt x="12" y="17"/>
                  <a:pt x="12" y="17"/>
                </a:cubicBezTo>
                <a:cubicBezTo>
                  <a:pt x="7" y="17"/>
                  <a:pt x="7" y="17"/>
                  <a:pt x="7" y="17"/>
                </a:cubicBezTo>
                <a:cubicBezTo>
                  <a:pt x="7" y="12"/>
                  <a:pt x="7" y="12"/>
                  <a:pt x="7" y="12"/>
                </a:cubicBezTo>
                <a:lnTo>
                  <a:pt x="12" y="12"/>
                </a:lnTo>
                <a:close/>
                <a:moveTo>
                  <a:pt x="9" y="24"/>
                </a:moveTo>
                <a:cubicBezTo>
                  <a:pt x="5" y="24"/>
                  <a:pt x="5" y="24"/>
                  <a:pt x="5" y="24"/>
                </a:cubicBezTo>
                <a:cubicBezTo>
                  <a:pt x="5" y="19"/>
                  <a:pt x="5" y="19"/>
                  <a:pt x="5" y="19"/>
                </a:cubicBezTo>
                <a:cubicBezTo>
                  <a:pt x="9" y="19"/>
                  <a:pt x="9" y="19"/>
                  <a:pt x="9" y="19"/>
                </a:cubicBezTo>
                <a:lnTo>
                  <a:pt x="9" y="24"/>
                </a:lnTo>
                <a:close/>
                <a:moveTo>
                  <a:pt x="35" y="24"/>
                </a:moveTo>
                <a:cubicBezTo>
                  <a:pt x="12" y="24"/>
                  <a:pt x="12" y="24"/>
                  <a:pt x="12" y="24"/>
                </a:cubicBezTo>
                <a:cubicBezTo>
                  <a:pt x="12" y="19"/>
                  <a:pt x="12" y="19"/>
                  <a:pt x="12" y="19"/>
                </a:cubicBezTo>
                <a:cubicBezTo>
                  <a:pt x="35" y="19"/>
                  <a:pt x="35" y="19"/>
                  <a:pt x="35" y="19"/>
                </a:cubicBezTo>
                <a:lnTo>
                  <a:pt x="35" y="24"/>
                </a:lnTo>
                <a:close/>
                <a:moveTo>
                  <a:pt x="42" y="24"/>
                </a:moveTo>
                <a:cubicBezTo>
                  <a:pt x="37" y="24"/>
                  <a:pt x="37" y="24"/>
                  <a:pt x="37" y="24"/>
                </a:cubicBezTo>
                <a:cubicBezTo>
                  <a:pt x="37" y="19"/>
                  <a:pt x="37" y="19"/>
                  <a:pt x="37" y="19"/>
                </a:cubicBezTo>
                <a:cubicBezTo>
                  <a:pt x="42" y="19"/>
                  <a:pt x="42" y="19"/>
                  <a:pt x="42" y="19"/>
                </a:cubicBezTo>
                <a:lnTo>
                  <a:pt x="42" y="24"/>
                </a:lnTo>
                <a:close/>
                <a:moveTo>
                  <a:pt x="35" y="17"/>
                </a:moveTo>
                <a:cubicBezTo>
                  <a:pt x="35" y="12"/>
                  <a:pt x="35" y="12"/>
                  <a:pt x="35" y="12"/>
                </a:cubicBezTo>
                <a:cubicBezTo>
                  <a:pt x="40" y="12"/>
                  <a:pt x="40" y="12"/>
                  <a:pt x="40" y="12"/>
                </a:cubicBezTo>
                <a:cubicBezTo>
                  <a:pt x="40" y="17"/>
                  <a:pt x="40" y="17"/>
                  <a:pt x="40" y="17"/>
                </a:cubicBezTo>
                <a:lnTo>
                  <a:pt x="35" y="17"/>
                </a:lnTo>
                <a:close/>
                <a:moveTo>
                  <a:pt x="42" y="10"/>
                </a:moveTo>
                <a:cubicBezTo>
                  <a:pt x="33" y="10"/>
                  <a:pt x="33" y="10"/>
                  <a:pt x="33" y="10"/>
                </a:cubicBezTo>
                <a:cubicBezTo>
                  <a:pt x="33" y="5"/>
                  <a:pt x="33" y="5"/>
                  <a:pt x="33" y="5"/>
                </a:cubicBezTo>
                <a:cubicBezTo>
                  <a:pt x="42" y="5"/>
                  <a:pt x="42" y="5"/>
                  <a:pt x="42" y="5"/>
                </a:cubicBezTo>
                <a:lnTo>
                  <a:pt x="42" y="10"/>
                </a:lnTo>
                <a:close/>
              </a:path>
            </a:pathLst>
          </a:custGeom>
          <a:solidFill>
            <a:schemeClr val="bg1"/>
          </a:solidFill>
          <a:ln>
            <a:noFill/>
          </a:ln>
        </p:spPr>
        <p:txBody>
          <a:bodyPr vert="horz" wrap="square" lIns="68580" tIns="34290" rIns="68580" bIns="34290" numCol="1" anchor="t" anchorCtr="0" compatLnSpc="1"/>
          <a:lstStyle/>
          <a:p>
            <a:endParaRPr lang="id-ID" sz="1350">
              <a:solidFill>
                <a:prstClr val="black"/>
              </a:solidFill>
            </a:endParaRPr>
          </a:p>
        </p:txBody>
      </p:sp>
      <p:sp>
        <p:nvSpPr>
          <p:cNvPr id="2" name="灯片编号占位符 1"/>
          <p:cNvSpPr>
            <a:spLocks noGrp="1"/>
          </p:cNvSpPr>
          <p:nvPr>
            <p:ph type="sldNum" sz="quarter" idx="4"/>
          </p:nvPr>
        </p:nvSpPr>
        <p:spPr/>
        <p:txBody>
          <a:bodyPr/>
          <a:lstStyle/>
          <a:p>
            <a:fld id="{344E241F-D2F4-4B3A-952F-D6E7DF06C30F}" type="slidenum">
              <a:rPr lang="zh-CN" altLang="en-US" smtClean="0">
                <a:solidFill>
                  <a:prstClr val="black">
                    <a:tint val="75000"/>
                  </a:prstClr>
                </a:solidFill>
              </a:rPr>
            </a:fld>
            <a:endParaRPr lang="zh-CN" altLang="en-US">
              <a:solidFill>
                <a:prstClr val="black">
                  <a:tint val="75000"/>
                </a:prstClr>
              </a:solidFill>
            </a:endParaRPr>
          </a:p>
        </p:txBody>
      </p:sp>
      <p:pic>
        <p:nvPicPr>
          <p:cNvPr id="5" name="图片 4"/>
          <p:cNvPicPr>
            <a:picLocks noChangeAspect="1"/>
          </p:cNvPicPr>
          <p:nvPr/>
        </p:nvPicPr>
        <p:blipFill>
          <a:blip r:embed="rId2"/>
          <a:stretch>
            <a:fillRect/>
          </a:stretch>
        </p:blipFill>
        <p:spPr>
          <a:xfrm>
            <a:off x="1524000" y="-647065"/>
            <a:ext cx="12192000" cy="5543550"/>
          </a:xfrm>
          <a:prstGeom prst="rect">
            <a:avLst/>
          </a:prstGeom>
        </p:spPr>
      </p:pic>
      <p:pic>
        <p:nvPicPr>
          <p:cNvPr id="6" name="图片 5"/>
          <p:cNvPicPr>
            <a:picLocks noChangeAspect="1"/>
          </p:cNvPicPr>
          <p:nvPr/>
        </p:nvPicPr>
        <p:blipFill>
          <a:blip r:embed="rId3"/>
          <a:stretch>
            <a:fillRect/>
          </a:stretch>
        </p:blipFill>
        <p:spPr>
          <a:xfrm>
            <a:off x="-66040" y="80645"/>
            <a:ext cx="12192000" cy="5543550"/>
          </a:xfrm>
          <a:prstGeom prst="rect">
            <a:avLst/>
          </a:prstGeom>
        </p:spPr>
      </p:pic>
      <p:pic>
        <p:nvPicPr>
          <p:cNvPr id="4" name="图片 3"/>
          <p:cNvPicPr>
            <a:picLocks noChangeAspect="1"/>
          </p:cNvPicPr>
          <p:nvPr/>
        </p:nvPicPr>
        <p:blipFill>
          <a:blip r:embed="rId4"/>
          <a:stretch>
            <a:fillRect/>
          </a:stretch>
        </p:blipFill>
        <p:spPr>
          <a:xfrm>
            <a:off x="-66040" y="80645"/>
            <a:ext cx="11986895" cy="6366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344E241F-D2F4-4B3A-952F-D6E7DF06C30F}" type="slidenum">
              <a:rPr lang="zh-CN" altLang="en-US" smtClean="0">
                <a:solidFill>
                  <a:prstClr val="black">
                    <a:tint val="75000"/>
                  </a:prstClr>
                </a:solidFill>
              </a:rPr>
            </a:fld>
            <a:endParaRPr lang="zh-CN" altLang="en-US">
              <a:solidFill>
                <a:prstClr val="black">
                  <a:tint val="75000"/>
                </a:prstClr>
              </a:solidFill>
            </a:endParaRPr>
          </a:p>
        </p:txBody>
      </p:sp>
      <p:sp>
        <p:nvSpPr>
          <p:cNvPr id="7" name="文本框 6"/>
          <p:cNvSpPr txBox="1"/>
          <p:nvPr/>
        </p:nvSpPr>
        <p:spPr>
          <a:xfrm>
            <a:off x="752475" y="645160"/>
            <a:ext cx="10007600" cy="3784600"/>
          </a:xfrm>
          <a:prstGeom prst="rect">
            <a:avLst/>
          </a:prstGeom>
          <a:noFill/>
        </p:spPr>
        <p:txBody>
          <a:bodyPr wrap="square" rtlCol="0" anchor="t">
            <a:spAutoFit/>
          </a:bodyPr>
          <a:p>
            <a:pPr fontAlgn="auto">
              <a:lnSpc>
                <a:spcPct val="150000"/>
              </a:lnSpc>
            </a:pPr>
            <a:r>
              <a:rPr lang="zh-CN" altLang="en-US" sz="3200">
                <a:latin typeface="Times New Roman" panose="02020603050405020304" pitchFamily="18" charset="0"/>
                <a:ea typeface="楷体" panose="02010609060101010101" charset="-122"/>
                <a:cs typeface="Times New Roman" panose="02020603050405020304" pitchFamily="18" charset="0"/>
              </a:rPr>
              <a:t>数据即服务</a:t>
            </a:r>
            <a:r>
              <a:rPr lang="zh-CN" altLang="en-US" sz="3200">
                <a:latin typeface="Times New Roman" panose="02020603050405020304" pitchFamily="18" charset="0"/>
                <a:ea typeface="楷体" panose="02010609060101010101" charset="-122"/>
                <a:cs typeface="Times New Roman" panose="02020603050405020304" pitchFamily="18" charset="0"/>
                <a:sym typeface="+mn-ea"/>
              </a:rPr>
              <a:t>DaaS</a:t>
            </a:r>
            <a:endParaRPr lang="zh-CN" altLang="en-US" sz="320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pPr>
            <a:r>
              <a:rPr lang="en-US" altLang="zh-CN" sz="32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DaaS是Data-as-a-service（数据即服务），是继 IaaS、PaaS、SaaS之后又一个新的服务概念。数据即服务(Data-as-a-Service，DaaS)通过资源的集中化管理，为提升IT效率以及系统性能指明了方向。因此DaaS在过去的几年中得到了许多CIO的青睐，它包含的主要技术有数据虚拟化、数据集成、SOA、BPM以及PaaS等。</a:t>
            </a:r>
            <a:endParaRPr lang="zh-CN" altLang="en-US" sz="2400">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1"/>
          <a:srcRect l="7394" t="21585" r="7309" b="21466"/>
          <a:stretch>
            <a:fillRect/>
          </a:stretch>
        </p:blipFill>
        <p:spPr>
          <a:xfrm>
            <a:off x="1523999" y="857250"/>
            <a:ext cx="9144001" cy="5143500"/>
          </a:xfrm>
          <a:prstGeom prst="rect">
            <a:avLst/>
          </a:prstGeom>
        </p:spPr>
      </p:pic>
      <p:grpSp>
        <p:nvGrpSpPr>
          <p:cNvPr id="2" name="组合 1"/>
          <p:cNvGrpSpPr/>
          <p:nvPr/>
        </p:nvGrpSpPr>
        <p:grpSpPr>
          <a:xfrm>
            <a:off x="1906191" y="1292687"/>
            <a:ext cx="8379619" cy="4272626"/>
            <a:chOff x="509587" y="769257"/>
            <a:chExt cx="11172825" cy="5696835"/>
          </a:xfrm>
        </p:grpSpPr>
        <p:sp>
          <p:nvSpPr>
            <p:cNvPr id="10" name="圆角矩形 9"/>
            <p:cNvSpPr/>
            <p:nvPr/>
          </p:nvSpPr>
          <p:spPr>
            <a:xfrm>
              <a:off x="509587" y="769257"/>
              <a:ext cx="11172825" cy="1433289"/>
            </a:xfrm>
            <a:prstGeom prst="roundRect">
              <a:avLst>
                <a:gd name="adj" fmla="val 9925"/>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 name="圆角矩形 10"/>
            <p:cNvSpPr/>
            <p:nvPr/>
          </p:nvSpPr>
          <p:spPr>
            <a:xfrm>
              <a:off x="509587" y="2335896"/>
              <a:ext cx="11172825" cy="2401242"/>
            </a:xfrm>
            <a:prstGeom prst="roundRect">
              <a:avLst>
                <a:gd name="adj" fmla="val 9925"/>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圆角矩形 11"/>
            <p:cNvSpPr/>
            <p:nvPr/>
          </p:nvSpPr>
          <p:spPr>
            <a:xfrm>
              <a:off x="509587" y="4862807"/>
              <a:ext cx="11172825" cy="738185"/>
            </a:xfrm>
            <a:prstGeom prst="roundRect">
              <a:avLst>
                <a:gd name="adj" fmla="val 20248"/>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 name="圆角矩形 12"/>
            <p:cNvSpPr/>
            <p:nvPr/>
          </p:nvSpPr>
          <p:spPr>
            <a:xfrm>
              <a:off x="509587" y="5741877"/>
              <a:ext cx="11172825" cy="724215"/>
            </a:xfrm>
            <a:prstGeom prst="roundRect">
              <a:avLst>
                <a:gd name="adj" fmla="val 9925"/>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4" name="圆角矩形 13"/>
            <p:cNvSpPr/>
            <p:nvPr/>
          </p:nvSpPr>
          <p:spPr>
            <a:xfrm>
              <a:off x="661988" y="1486327"/>
              <a:ext cx="2025198"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服务接口</a:t>
              </a:r>
              <a:endParaRPr lang="zh-CN" altLang="en-US" dirty="0">
                <a:solidFill>
                  <a:prstClr val="white"/>
                </a:solidFill>
              </a:endParaRPr>
            </a:p>
          </p:txBody>
        </p:sp>
        <p:sp>
          <p:nvSpPr>
            <p:cNvPr id="15" name="圆角矩形 14"/>
            <p:cNvSpPr/>
            <p:nvPr/>
          </p:nvSpPr>
          <p:spPr>
            <a:xfrm>
              <a:off x="2839586" y="1479896"/>
              <a:ext cx="2056945"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服务注册</a:t>
              </a:r>
              <a:endParaRPr lang="zh-CN" altLang="en-US" dirty="0">
                <a:solidFill>
                  <a:prstClr val="white"/>
                </a:solidFill>
              </a:endParaRPr>
            </a:p>
          </p:txBody>
        </p:sp>
        <p:sp>
          <p:nvSpPr>
            <p:cNvPr id="16" name="圆角矩形 15"/>
            <p:cNvSpPr/>
            <p:nvPr/>
          </p:nvSpPr>
          <p:spPr>
            <a:xfrm>
              <a:off x="5048931" y="1486327"/>
              <a:ext cx="2066925"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服务查找</a:t>
              </a:r>
              <a:endParaRPr lang="zh-CN" altLang="en-US" dirty="0">
                <a:solidFill>
                  <a:prstClr val="white"/>
                </a:solidFill>
              </a:endParaRPr>
            </a:p>
          </p:txBody>
        </p:sp>
        <p:sp>
          <p:nvSpPr>
            <p:cNvPr id="17" name="圆角矩形 16"/>
            <p:cNvSpPr/>
            <p:nvPr/>
          </p:nvSpPr>
          <p:spPr>
            <a:xfrm>
              <a:off x="7268256" y="1486327"/>
              <a:ext cx="2066925"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服务访问</a:t>
              </a:r>
              <a:endParaRPr lang="zh-CN" altLang="en-US" dirty="0">
                <a:solidFill>
                  <a:prstClr val="white"/>
                </a:solidFill>
              </a:endParaRPr>
            </a:p>
          </p:txBody>
        </p:sp>
        <p:sp>
          <p:nvSpPr>
            <p:cNvPr id="18" name="圆角矩形 17"/>
            <p:cNvSpPr/>
            <p:nvPr/>
          </p:nvSpPr>
          <p:spPr>
            <a:xfrm>
              <a:off x="9487581" y="1486327"/>
              <a:ext cx="2056946"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服务工作流</a:t>
              </a:r>
              <a:endParaRPr lang="zh-CN" altLang="en-US" dirty="0">
                <a:solidFill>
                  <a:prstClr val="white"/>
                </a:solidFill>
              </a:endParaRPr>
            </a:p>
          </p:txBody>
        </p:sp>
        <p:sp>
          <p:nvSpPr>
            <p:cNvPr id="19" name="文本框 18"/>
            <p:cNvSpPr txBox="1"/>
            <p:nvPr/>
          </p:nvSpPr>
          <p:spPr>
            <a:xfrm>
              <a:off x="5208371" y="903189"/>
              <a:ext cx="1739900" cy="491067"/>
            </a:xfrm>
            <a:prstGeom prst="rect">
              <a:avLst/>
            </a:prstGeom>
            <a:noFill/>
          </p:spPr>
          <p:txBody>
            <a:bodyPr wrap="none" rtlCol="0">
              <a:spAutoFit/>
            </a:bodyPr>
            <a:lstStyle/>
            <a:p>
              <a:r>
                <a:rPr lang="en-US" altLang="zh-CN" dirty="0">
                  <a:solidFill>
                    <a:prstClr val="black">
                      <a:lumMod val="75000"/>
                      <a:lumOff val="25000"/>
                    </a:prstClr>
                  </a:solidFill>
                </a:rPr>
                <a:t>SOA</a:t>
              </a:r>
              <a:r>
                <a:rPr lang="zh-CN" altLang="en-US" dirty="0">
                  <a:solidFill>
                    <a:prstClr val="black">
                      <a:lumMod val="75000"/>
                      <a:lumOff val="25000"/>
                    </a:prstClr>
                  </a:solidFill>
                </a:rPr>
                <a:t>构建层</a:t>
              </a:r>
              <a:endParaRPr lang="zh-CN" altLang="en-US" dirty="0">
                <a:solidFill>
                  <a:prstClr val="black">
                    <a:lumMod val="75000"/>
                    <a:lumOff val="25000"/>
                  </a:prstClr>
                </a:solidFill>
              </a:endParaRPr>
            </a:p>
          </p:txBody>
        </p:sp>
        <p:sp>
          <p:nvSpPr>
            <p:cNvPr id="20" name="文本框 19"/>
            <p:cNvSpPr txBox="1"/>
            <p:nvPr/>
          </p:nvSpPr>
          <p:spPr>
            <a:xfrm>
              <a:off x="5091112" y="2371740"/>
              <a:ext cx="2072640" cy="491067"/>
            </a:xfrm>
            <a:prstGeom prst="rect">
              <a:avLst/>
            </a:prstGeom>
            <a:noFill/>
          </p:spPr>
          <p:txBody>
            <a:bodyPr wrap="none" rtlCol="0">
              <a:spAutoFit/>
            </a:bodyPr>
            <a:lstStyle/>
            <a:p>
              <a:r>
                <a:rPr lang="zh-CN" altLang="en-US" dirty="0">
                  <a:solidFill>
                    <a:prstClr val="black">
                      <a:lumMod val="75000"/>
                      <a:lumOff val="25000"/>
                    </a:prstClr>
                  </a:solidFill>
                </a:rPr>
                <a:t>管理中间件层</a:t>
              </a:r>
              <a:endParaRPr lang="zh-CN" altLang="en-US" dirty="0">
                <a:solidFill>
                  <a:prstClr val="black">
                    <a:lumMod val="75000"/>
                    <a:lumOff val="25000"/>
                  </a:prstClr>
                </a:solidFill>
              </a:endParaRPr>
            </a:p>
          </p:txBody>
        </p:sp>
        <p:sp>
          <p:nvSpPr>
            <p:cNvPr id="21" name="圆角矩形 20"/>
            <p:cNvSpPr/>
            <p:nvPr/>
          </p:nvSpPr>
          <p:spPr>
            <a:xfrm>
              <a:off x="661988" y="2866797"/>
              <a:ext cx="8343647" cy="540544"/>
            </a:xfrm>
            <a:prstGeom prst="roundRect">
              <a:avLst>
                <a:gd name="adj" fmla="val 992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圆角矩形 21"/>
            <p:cNvSpPr/>
            <p:nvPr/>
          </p:nvSpPr>
          <p:spPr>
            <a:xfrm>
              <a:off x="3902755" y="2917597"/>
              <a:ext cx="1783254"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rPr>
                <a:t>用户环境配置</a:t>
              </a:r>
              <a:endParaRPr lang="zh-CN" altLang="en-US" sz="1350" dirty="0">
                <a:solidFill>
                  <a:prstClr val="white"/>
                </a:solidFill>
              </a:endParaRPr>
            </a:p>
          </p:txBody>
        </p:sp>
        <p:sp>
          <p:nvSpPr>
            <p:cNvPr id="23" name="圆角矩形 22"/>
            <p:cNvSpPr/>
            <p:nvPr/>
          </p:nvSpPr>
          <p:spPr>
            <a:xfrm>
              <a:off x="2103522" y="4921682"/>
              <a:ext cx="1847850"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计算资源池</a:t>
              </a:r>
              <a:endParaRPr lang="zh-CN" altLang="en-US" dirty="0">
                <a:solidFill>
                  <a:prstClr val="white"/>
                </a:solidFill>
              </a:endParaRPr>
            </a:p>
          </p:txBody>
        </p:sp>
        <p:sp>
          <p:nvSpPr>
            <p:cNvPr id="24" name="圆角矩形 23"/>
            <p:cNvSpPr/>
            <p:nvPr/>
          </p:nvSpPr>
          <p:spPr>
            <a:xfrm>
              <a:off x="4017947" y="4921682"/>
              <a:ext cx="1847850"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存储资源池</a:t>
              </a:r>
              <a:endParaRPr lang="zh-CN" altLang="en-US" dirty="0">
                <a:solidFill>
                  <a:prstClr val="white"/>
                </a:solidFill>
              </a:endParaRPr>
            </a:p>
          </p:txBody>
        </p:sp>
        <p:sp>
          <p:nvSpPr>
            <p:cNvPr id="25" name="圆角矩形 24"/>
            <p:cNvSpPr/>
            <p:nvPr/>
          </p:nvSpPr>
          <p:spPr>
            <a:xfrm>
              <a:off x="5916224" y="4921682"/>
              <a:ext cx="1847850"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网络资源池</a:t>
              </a:r>
              <a:endParaRPr lang="zh-CN" altLang="en-US" dirty="0">
                <a:solidFill>
                  <a:prstClr val="white"/>
                </a:solidFill>
              </a:endParaRPr>
            </a:p>
          </p:txBody>
        </p:sp>
        <p:sp>
          <p:nvSpPr>
            <p:cNvPr id="26" name="圆角矩形 25"/>
            <p:cNvSpPr/>
            <p:nvPr/>
          </p:nvSpPr>
          <p:spPr>
            <a:xfrm>
              <a:off x="7830649" y="4921682"/>
              <a:ext cx="1836578"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数据资源池</a:t>
              </a:r>
              <a:endParaRPr lang="zh-CN" altLang="en-US" dirty="0">
                <a:solidFill>
                  <a:prstClr val="white"/>
                </a:solidFill>
              </a:endParaRPr>
            </a:p>
          </p:txBody>
        </p:sp>
        <p:sp>
          <p:nvSpPr>
            <p:cNvPr id="29" name="圆角矩形 28"/>
            <p:cNvSpPr/>
            <p:nvPr/>
          </p:nvSpPr>
          <p:spPr>
            <a:xfrm>
              <a:off x="9733802" y="4921682"/>
              <a:ext cx="1836578"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软件资源池</a:t>
              </a:r>
              <a:endParaRPr lang="zh-CN" altLang="en-US" dirty="0">
                <a:solidFill>
                  <a:prstClr val="white"/>
                </a:solidFill>
              </a:endParaRPr>
            </a:p>
          </p:txBody>
        </p:sp>
        <p:sp>
          <p:nvSpPr>
            <p:cNvPr id="32" name="圆角矩形 31"/>
            <p:cNvSpPr/>
            <p:nvPr/>
          </p:nvSpPr>
          <p:spPr>
            <a:xfrm>
              <a:off x="2337084" y="5799242"/>
              <a:ext cx="1565671"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计算机</a:t>
              </a:r>
              <a:endParaRPr lang="zh-CN" altLang="en-US" dirty="0">
                <a:solidFill>
                  <a:prstClr val="white"/>
                </a:solidFill>
              </a:endParaRPr>
            </a:p>
          </p:txBody>
        </p:sp>
        <p:sp>
          <p:nvSpPr>
            <p:cNvPr id="33" name="圆角矩形 32"/>
            <p:cNvSpPr/>
            <p:nvPr/>
          </p:nvSpPr>
          <p:spPr>
            <a:xfrm>
              <a:off x="4066479" y="5799242"/>
              <a:ext cx="1750787"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存储器</a:t>
              </a:r>
              <a:endParaRPr lang="zh-CN" altLang="en-US" dirty="0">
                <a:solidFill>
                  <a:prstClr val="white"/>
                </a:solidFill>
              </a:endParaRPr>
            </a:p>
          </p:txBody>
        </p:sp>
        <p:sp>
          <p:nvSpPr>
            <p:cNvPr id="34" name="圆角矩形 33"/>
            <p:cNvSpPr/>
            <p:nvPr/>
          </p:nvSpPr>
          <p:spPr>
            <a:xfrm>
              <a:off x="5980990" y="5799242"/>
              <a:ext cx="2052407"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网络设施</a:t>
              </a:r>
              <a:endParaRPr lang="zh-CN" altLang="en-US" dirty="0">
                <a:solidFill>
                  <a:prstClr val="white"/>
                </a:solidFill>
              </a:endParaRPr>
            </a:p>
          </p:txBody>
        </p:sp>
        <p:sp>
          <p:nvSpPr>
            <p:cNvPr id="35" name="圆角矩形 34"/>
            <p:cNvSpPr/>
            <p:nvPr/>
          </p:nvSpPr>
          <p:spPr>
            <a:xfrm>
              <a:off x="8196667" y="5799242"/>
              <a:ext cx="1637391"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数据库</a:t>
              </a:r>
              <a:endParaRPr lang="zh-CN" altLang="en-US" dirty="0">
                <a:solidFill>
                  <a:prstClr val="white"/>
                </a:solidFill>
              </a:endParaRPr>
            </a:p>
          </p:txBody>
        </p:sp>
        <p:sp>
          <p:nvSpPr>
            <p:cNvPr id="36" name="圆角矩形 35"/>
            <p:cNvSpPr/>
            <p:nvPr/>
          </p:nvSpPr>
          <p:spPr>
            <a:xfrm>
              <a:off x="9997328" y="5799242"/>
              <a:ext cx="1573051"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软件</a:t>
              </a:r>
              <a:endParaRPr lang="zh-CN" altLang="en-US" dirty="0">
                <a:solidFill>
                  <a:prstClr val="white"/>
                </a:solidFill>
              </a:endParaRPr>
            </a:p>
          </p:txBody>
        </p:sp>
        <p:sp>
          <p:nvSpPr>
            <p:cNvPr id="37" name="圆角矩形 36"/>
            <p:cNvSpPr/>
            <p:nvPr/>
          </p:nvSpPr>
          <p:spPr>
            <a:xfrm>
              <a:off x="661988" y="3488972"/>
              <a:ext cx="8343647" cy="540544"/>
            </a:xfrm>
            <a:prstGeom prst="roundRect">
              <a:avLst>
                <a:gd name="adj" fmla="val 992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8" name="圆角矩形 37"/>
            <p:cNvSpPr/>
            <p:nvPr/>
          </p:nvSpPr>
          <p:spPr>
            <a:xfrm>
              <a:off x="661988" y="4113064"/>
              <a:ext cx="8343647" cy="540544"/>
            </a:xfrm>
            <a:prstGeom prst="roundRect">
              <a:avLst>
                <a:gd name="adj" fmla="val 992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9" name="文本框 38"/>
            <p:cNvSpPr txBox="1"/>
            <p:nvPr/>
          </p:nvSpPr>
          <p:spPr>
            <a:xfrm>
              <a:off x="561562" y="5001067"/>
              <a:ext cx="1463040" cy="491067"/>
            </a:xfrm>
            <a:prstGeom prst="rect">
              <a:avLst/>
            </a:prstGeom>
            <a:noFill/>
          </p:spPr>
          <p:txBody>
            <a:bodyPr wrap="none" rtlCol="0">
              <a:spAutoFit/>
            </a:bodyPr>
            <a:lstStyle/>
            <a:p>
              <a:r>
                <a:rPr lang="zh-CN" altLang="en-US" dirty="0">
                  <a:solidFill>
                    <a:prstClr val="black">
                      <a:lumMod val="75000"/>
                      <a:lumOff val="25000"/>
                    </a:prstClr>
                  </a:solidFill>
                </a:rPr>
                <a:t>资源池层</a:t>
              </a:r>
              <a:endParaRPr lang="zh-CN" altLang="en-US" dirty="0">
                <a:solidFill>
                  <a:prstClr val="black">
                    <a:lumMod val="75000"/>
                    <a:lumOff val="25000"/>
                  </a:prstClr>
                </a:solidFill>
              </a:endParaRPr>
            </a:p>
          </p:txBody>
        </p:sp>
        <p:sp>
          <p:nvSpPr>
            <p:cNvPr id="40" name="文本框 39"/>
            <p:cNvSpPr txBox="1"/>
            <p:nvPr/>
          </p:nvSpPr>
          <p:spPr>
            <a:xfrm>
              <a:off x="561562" y="5901531"/>
              <a:ext cx="1767840" cy="491067"/>
            </a:xfrm>
            <a:prstGeom prst="rect">
              <a:avLst/>
            </a:prstGeom>
            <a:noFill/>
          </p:spPr>
          <p:txBody>
            <a:bodyPr wrap="none" rtlCol="0">
              <a:spAutoFit/>
            </a:bodyPr>
            <a:lstStyle/>
            <a:p>
              <a:r>
                <a:rPr lang="zh-CN" altLang="en-US" dirty="0">
                  <a:solidFill>
                    <a:prstClr val="black">
                      <a:lumMod val="75000"/>
                      <a:lumOff val="25000"/>
                    </a:prstClr>
                  </a:solidFill>
                </a:rPr>
                <a:t>物理资源层</a:t>
              </a:r>
              <a:endParaRPr lang="zh-CN" altLang="en-US" dirty="0">
                <a:solidFill>
                  <a:prstClr val="black">
                    <a:lumMod val="75000"/>
                    <a:lumOff val="25000"/>
                  </a:prstClr>
                </a:solidFill>
              </a:endParaRPr>
            </a:p>
          </p:txBody>
        </p:sp>
        <p:sp>
          <p:nvSpPr>
            <p:cNvPr id="41" name="圆角矩形 40"/>
            <p:cNvSpPr/>
            <p:nvPr/>
          </p:nvSpPr>
          <p:spPr>
            <a:xfrm>
              <a:off x="2122924" y="2913185"/>
              <a:ext cx="1691750"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rPr>
                <a:t>账号管理</a:t>
              </a:r>
              <a:endParaRPr lang="zh-CN" altLang="en-US" sz="1350" dirty="0">
                <a:solidFill>
                  <a:prstClr val="white"/>
                </a:solidFill>
              </a:endParaRPr>
            </a:p>
          </p:txBody>
        </p:sp>
        <p:sp>
          <p:nvSpPr>
            <p:cNvPr id="42" name="文本框 41"/>
            <p:cNvSpPr txBox="1"/>
            <p:nvPr/>
          </p:nvSpPr>
          <p:spPr>
            <a:xfrm>
              <a:off x="613534" y="2906236"/>
              <a:ext cx="1463040" cy="491067"/>
            </a:xfrm>
            <a:prstGeom prst="rect">
              <a:avLst/>
            </a:prstGeom>
            <a:noFill/>
          </p:spPr>
          <p:txBody>
            <a:bodyPr wrap="none" rtlCol="0">
              <a:spAutoFit/>
            </a:bodyPr>
            <a:lstStyle/>
            <a:p>
              <a:r>
                <a:rPr lang="zh-CN" altLang="en-US" dirty="0">
                  <a:solidFill>
                    <a:prstClr val="black">
                      <a:lumMod val="75000"/>
                      <a:lumOff val="25000"/>
                    </a:prstClr>
                  </a:solidFill>
                </a:rPr>
                <a:t>用户管理</a:t>
              </a:r>
              <a:endParaRPr lang="zh-CN" altLang="en-US" dirty="0">
                <a:solidFill>
                  <a:prstClr val="black">
                    <a:lumMod val="75000"/>
                    <a:lumOff val="25000"/>
                  </a:prstClr>
                </a:solidFill>
              </a:endParaRPr>
            </a:p>
          </p:txBody>
        </p:sp>
        <p:sp>
          <p:nvSpPr>
            <p:cNvPr id="43" name="文本框 42"/>
            <p:cNvSpPr txBox="1"/>
            <p:nvPr/>
          </p:nvSpPr>
          <p:spPr>
            <a:xfrm>
              <a:off x="613534" y="3545600"/>
              <a:ext cx="1463040" cy="491067"/>
            </a:xfrm>
            <a:prstGeom prst="rect">
              <a:avLst/>
            </a:prstGeom>
            <a:noFill/>
          </p:spPr>
          <p:txBody>
            <a:bodyPr wrap="none" rtlCol="0">
              <a:spAutoFit/>
            </a:bodyPr>
            <a:lstStyle/>
            <a:p>
              <a:r>
                <a:rPr lang="zh-CN" altLang="en-US" dirty="0">
                  <a:solidFill>
                    <a:prstClr val="black">
                      <a:lumMod val="75000"/>
                      <a:lumOff val="25000"/>
                    </a:prstClr>
                  </a:solidFill>
                </a:rPr>
                <a:t>任务管理</a:t>
              </a:r>
              <a:endParaRPr lang="zh-CN" altLang="en-US" dirty="0">
                <a:solidFill>
                  <a:prstClr val="black">
                    <a:lumMod val="75000"/>
                    <a:lumOff val="25000"/>
                  </a:prstClr>
                </a:solidFill>
              </a:endParaRPr>
            </a:p>
          </p:txBody>
        </p:sp>
        <p:sp>
          <p:nvSpPr>
            <p:cNvPr id="44" name="文本框 43"/>
            <p:cNvSpPr txBox="1"/>
            <p:nvPr/>
          </p:nvSpPr>
          <p:spPr>
            <a:xfrm>
              <a:off x="613534" y="4155185"/>
              <a:ext cx="1463040" cy="491067"/>
            </a:xfrm>
            <a:prstGeom prst="rect">
              <a:avLst/>
            </a:prstGeom>
            <a:noFill/>
          </p:spPr>
          <p:txBody>
            <a:bodyPr wrap="none" rtlCol="0">
              <a:spAutoFit/>
            </a:bodyPr>
            <a:lstStyle/>
            <a:p>
              <a:r>
                <a:rPr lang="zh-CN" altLang="en-US" dirty="0">
                  <a:solidFill>
                    <a:prstClr val="black">
                      <a:lumMod val="75000"/>
                      <a:lumOff val="25000"/>
                    </a:prstClr>
                  </a:solidFill>
                </a:rPr>
                <a:t>资源管理</a:t>
              </a:r>
              <a:endParaRPr lang="zh-CN" altLang="en-US" dirty="0">
                <a:solidFill>
                  <a:prstClr val="black">
                    <a:lumMod val="75000"/>
                    <a:lumOff val="25000"/>
                  </a:prstClr>
                </a:solidFill>
              </a:endParaRPr>
            </a:p>
          </p:txBody>
        </p:sp>
        <p:sp>
          <p:nvSpPr>
            <p:cNvPr id="45" name="圆角矩形 44"/>
            <p:cNvSpPr/>
            <p:nvPr/>
          </p:nvSpPr>
          <p:spPr>
            <a:xfrm>
              <a:off x="5774090" y="2921993"/>
              <a:ext cx="1685362"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rPr>
                <a:t>用户交互管理</a:t>
              </a:r>
              <a:endParaRPr lang="zh-CN" altLang="en-US" sz="1350" dirty="0">
                <a:solidFill>
                  <a:prstClr val="white"/>
                </a:solidFill>
              </a:endParaRPr>
            </a:p>
          </p:txBody>
        </p:sp>
        <p:sp>
          <p:nvSpPr>
            <p:cNvPr id="46" name="圆角矩形 45"/>
            <p:cNvSpPr/>
            <p:nvPr/>
          </p:nvSpPr>
          <p:spPr>
            <a:xfrm>
              <a:off x="7591391" y="2919616"/>
              <a:ext cx="1318809"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rPr>
                <a:t>使用计费</a:t>
              </a:r>
              <a:endParaRPr lang="zh-CN" altLang="en-US" sz="1350" dirty="0">
                <a:solidFill>
                  <a:prstClr val="white"/>
                </a:solidFill>
              </a:endParaRPr>
            </a:p>
          </p:txBody>
        </p:sp>
        <p:sp>
          <p:nvSpPr>
            <p:cNvPr id="47" name="圆角矩形 46"/>
            <p:cNvSpPr/>
            <p:nvPr/>
          </p:nvSpPr>
          <p:spPr>
            <a:xfrm>
              <a:off x="9143520" y="2866797"/>
              <a:ext cx="2401007" cy="1786811"/>
            </a:xfrm>
            <a:prstGeom prst="roundRect">
              <a:avLst>
                <a:gd name="adj" fmla="val 992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圆角矩形 47"/>
            <p:cNvSpPr/>
            <p:nvPr/>
          </p:nvSpPr>
          <p:spPr>
            <a:xfrm>
              <a:off x="9735958" y="2927699"/>
              <a:ext cx="1694042" cy="384403"/>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rPr>
                <a:t>身份认证</a:t>
              </a:r>
              <a:endParaRPr lang="zh-CN" altLang="en-US" sz="1350" dirty="0">
                <a:solidFill>
                  <a:prstClr val="white"/>
                </a:solidFill>
              </a:endParaRPr>
            </a:p>
          </p:txBody>
        </p:sp>
        <p:sp>
          <p:nvSpPr>
            <p:cNvPr id="49" name="圆角矩形 48"/>
            <p:cNvSpPr/>
            <p:nvPr/>
          </p:nvSpPr>
          <p:spPr>
            <a:xfrm>
              <a:off x="9735958" y="3357672"/>
              <a:ext cx="1694042" cy="384403"/>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rPr>
                <a:t>访问授权</a:t>
              </a:r>
              <a:endParaRPr lang="zh-CN" altLang="en-US" sz="1350" dirty="0">
                <a:solidFill>
                  <a:prstClr val="white"/>
                </a:solidFill>
              </a:endParaRPr>
            </a:p>
          </p:txBody>
        </p:sp>
        <p:sp>
          <p:nvSpPr>
            <p:cNvPr id="50" name="圆角矩形 49"/>
            <p:cNvSpPr/>
            <p:nvPr/>
          </p:nvSpPr>
          <p:spPr>
            <a:xfrm>
              <a:off x="9735958" y="3787645"/>
              <a:ext cx="1694042" cy="384403"/>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rPr>
                <a:t>综合防护</a:t>
              </a:r>
              <a:endParaRPr lang="zh-CN" altLang="en-US" sz="1350" dirty="0">
                <a:solidFill>
                  <a:prstClr val="white"/>
                </a:solidFill>
              </a:endParaRPr>
            </a:p>
          </p:txBody>
        </p:sp>
        <p:sp>
          <p:nvSpPr>
            <p:cNvPr id="51" name="圆角矩形 50"/>
            <p:cNvSpPr/>
            <p:nvPr/>
          </p:nvSpPr>
          <p:spPr>
            <a:xfrm>
              <a:off x="9735958" y="4213967"/>
              <a:ext cx="1694042" cy="384403"/>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rPr>
                <a:t>安全审计</a:t>
              </a:r>
              <a:endParaRPr lang="zh-CN" altLang="en-US" sz="1350" dirty="0">
                <a:solidFill>
                  <a:prstClr val="white"/>
                </a:solidFill>
              </a:endParaRPr>
            </a:p>
          </p:txBody>
        </p:sp>
        <p:sp>
          <p:nvSpPr>
            <p:cNvPr id="52" name="文本框 51"/>
            <p:cNvSpPr txBox="1"/>
            <p:nvPr/>
          </p:nvSpPr>
          <p:spPr>
            <a:xfrm>
              <a:off x="9241359" y="2957486"/>
              <a:ext cx="548640" cy="1598507"/>
            </a:xfrm>
            <a:prstGeom prst="rect">
              <a:avLst/>
            </a:prstGeom>
            <a:noFill/>
          </p:spPr>
          <p:txBody>
            <a:bodyPr wrap="none" rtlCol="0">
              <a:spAutoFit/>
            </a:bodyPr>
            <a:lstStyle/>
            <a:p>
              <a:r>
                <a:rPr lang="zh-CN" altLang="en-US" dirty="0">
                  <a:solidFill>
                    <a:prstClr val="black">
                      <a:lumMod val="75000"/>
                      <a:lumOff val="25000"/>
                    </a:prstClr>
                  </a:solidFill>
                </a:rPr>
                <a:t>安</a:t>
              </a:r>
              <a:endParaRPr lang="en-US" altLang="zh-CN" dirty="0">
                <a:solidFill>
                  <a:prstClr val="black">
                    <a:lumMod val="75000"/>
                    <a:lumOff val="25000"/>
                  </a:prstClr>
                </a:solidFill>
              </a:endParaRPr>
            </a:p>
            <a:p>
              <a:r>
                <a:rPr lang="zh-CN" altLang="en-US" dirty="0">
                  <a:solidFill>
                    <a:prstClr val="black">
                      <a:lumMod val="75000"/>
                      <a:lumOff val="25000"/>
                    </a:prstClr>
                  </a:solidFill>
                </a:rPr>
                <a:t>全</a:t>
              </a:r>
              <a:endParaRPr lang="en-US" altLang="zh-CN" dirty="0">
                <a:solidFill>
                  <a:prstClr val="black">
                    <a:lumMod val="75000"/>
                    <a:lumOff val="25000"/>
                  </a:prstClr>
                </a:solidFill>
              </a:endParaRPr>
            </a:p>
            <a:p>
              <a:r>
                <a:rPr lang="zh-CN" altLang="en-US" dirty="0">
                  <a:solidFill>
                    <a:prstClr val="black">
                      <a:lumMod val="75000"/>
                      <a:lumOff val="25000"/>
                    </a:prstClr>
                  </a:solidFill>
                </a:rPr>
                <a:t>管</a:t>
              </a:r>
              <a:endParaRPr lang="en-US" altLang="zh-CN" dirty="0">
                <a:solidFill>
                  <a:prstClr val="black">
                    <a:lumMod val="75000"/>
                    <a:lumOff val="25000"/>
                  </a:prstClr>
                </a:solidFill>
              </a:endParaRPr>
            </a:p>
            <a:p>
              <a:r>
                <a:rPr lang="zh-CN" altLang="en-US" dirty="0">
                  <a:solidFill>
                    <a:prstClr val="black">
                      <a:lumMod val="75000"/>
                      <a:lumOff val="25000"/>
                    </a:prstClr>
                  </a:solidFill>
                </a:rPr>
                <a:t>理</a:t>
              </a:r>
              <a:endParaRPr lang="zh-CN" altLang="en-US" dirty="0">
                <a:solidFill>
                  <a:prstClr val="black">
                    <a:lumMod val="75000"/>
                    <a:lumOff val="25000"/>
                  </a:prstClr>
                </a:solidFill>
              </a:endParaRPr>
            </a:p>
          </p:txBody>
        </p:sp>
        <p:sp>
          <p:nvSpPr>
            <p:cNvPr id="53" name="圆角矩形 52"/>
            <p:cNvSpPr/>
            <p:nvPr/>
          </p:nvSpPr>
          <p:spPr>
            <a:xfrm>
              <a:off x="4630057" y="3545049"/>
              <a:ext cx="1370508"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rPr>
                <a:t>任务调度</a:t>
              </a:r>
              <a:endParaRPr lang="zh-CN" altLang="en-US" sz="1350" dirty="0">
                <a:solidFill>
                  <a:prstClr val="white"/>
                </a:solidFill>
              </a:endParaRPr>
            </a:p>
          </p:txBody>
        </p:sp>
        <p:sp>
          <p:nvSpPr>
            <p:cNvPr id="54" name="圆角矩形 53"/>
            <p:cNvSpPr/>
            <p:nvPr/>
          </p:nvSpPr>
          <p:spPr>
            <a:xfrm>
              <a:off x="2122924" y="3540637"/>
              <a:ext cx="2411698"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rPr>
                <a:t>映像部署和管理</a:t>
              </a:r>
              <a:endParaRPr lang="zh-CN" altLang="en-US" sz="1350" dirty="0">
                <a:solidFill>
                  <a:prstClr val="white"/>
                </a:solidFill>
              </a:endParaRPr>
            </a:p>
          </p:txBody>
        </p:sp>
        <p:sp>
          <p:nvSpPr>
            <p:cNvPr id="55" name="圆角矩形 54"/>
            <p:cNvSpPr/>
            <p:nvPr/>
          </p:nvSpPr>
          <p:spPr>
            <a:xfrm>
              <a:off x="6096000" y="3549445"/>
              <a:ext cx="1268019"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rPr>
                <a:t>任务执行</a:t>
              </a:r>
              <a:endParaRPr lang="zh-CN" altLang="en-US" sz="1350" dirty="0">
                <a:solidFill>
                  <a:prstClr val="white"/>
                </a:solidFill>
              </a:endParaRPr>
            </a:p>
          </p:txBody>
        </p:sp>
        <p:sp>
          <p:nvSpPr>
            <p:cNvPr id="56" name="圆角矩形 55"/>
            <p:cNvSpPr/>
            <p:nvPr/>
          </p:nvSpPr>
          <p:spPr>
            <a:xfrm>
              <a:off x="7459453" y="3547068"/>
              <a:ext cx="1450748"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rPr>
                <a:t>生命期管理</a:t>
              </a:r>
              <a:endParaRPr lang="zh-CN" altLang="en-US" sz="1350" dirty="0">
                <a:solidFill>
                  <a:prstClr val="white"/>
                </a:solidFill>
              </a:endParaRPr>
            </a:p>
          </p:txBody>
        </p:sp>
        <p:sp>
          <p:nvSpPr>
            <p:cNvPr id="57" name="圆角矩形 56"/>
            <p:cNvSpPr/>
            <p:nvPr/>
          </p:nvSpPr>
          <p:spPr>
            <a:xfrm>
              <a:off x="3963365" y="4175451"/>
              <a:ext cx="1685362"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rPr>
                <a:t>故障检测</a:t>
              </a:r>
              <a:endParaRPr lang="zh-CN" altLang="en-US" sz="1350" dirty="0">
                <a:solidFill>
                  <a:prstClr val="white"/>
                </a:solidFill>
              </a:endParaRPr>
            </a:p>
          </p:txBody>
        </p:sp>
        <p:sp>
          <p:nvSpPr>
            <p:cNvPr id="58" name="圆角矩形 57"/>
            <p:cNvSpPr/>
            <p:nvPr/>
          </p:nvSpPr>
          <p:spPr>
            <a:xfrm>
              <a:off x="2122924" y="4171039"/>
              <a:ext cx="1691750"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rPr>
                <a:t>负载均衡</a:t>
              </a:r>
              <a:endParaRPr lang="zh-CN" altLang="en-US" sz="1350" dirty="0">
                <a:solidFill>
                  <a:prstClr val="white"/>
                </a:solidFill>
              </a:endParaRPr>
            </a:p>
          </p:txBody>
        </p:sp>
        <p:sp>
          <p:nvSpPr>
            <p:cNvPr id="59" name="圆角矩形 58"/>
            <p:cNvSpPr/>
            <p:nvPr/>
          </p:nvSpPr>
          <p:spPr>
            <a:xfrm>
              <a:off x="5774090" y="4179847"/>
              <a:ext cx="1570835"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rPr>
                <a:t>故障恢复</a:t>
              </a:r>
              <a:endParaRPr lang="zh-CN" altLang="en-US" sz="1350" dirty="0">
                <a:solidFill>
                  <a:prstClr val="white"/>
                </a:solidFill>
              </a:endParaRPr>
            </a:p>
          </p:txBody>
        </p:sp>
        <p:sp>
          <p:nvSpPr>
            <p:cNvPr id="60" name="圆角矩形 59"/>
            <p:cNvSpPr/>
            <p:nvPr/>
          </p:nvSpPr>
          <p:spPr>
            <a:xfrm>
              <a:off x="7459452" y="4177470"/>
              <a:ext cx="1450749"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rPr>
                <a:t>监视统计</a:t>
              </a:r>
              <a:endParaRPr lang="zh-CN" altLang="en-US" sz="1350" dirty="0">
                <a:solidFill>
                  <a:prstClr val="white"/>
                </a:solidFill>
              </a:endParaRPr>
            </a:p>
          </p:txBody>
        </p:sp>
      </p:grpSp>
      <p:sp>
        <p:nvSpPr>
          <p:cNvPr id="66" name="文本框 65"/>
          <p:cNvSpPr txBox="1"/>
          <p:nvPr/>
        </p:nvSpPr>
        <p:spPr>
          <a:xfrm>
            <a:off x="8024813" y="234392"/>
            <a:ext cx="2518410" cy="299085"/>
          </a:xfrm>
          <a:prstGeom prst="rect">
            <a:avLst/>
          </a:prstGeom>
          <a:noFill/>
        </p:spPr>
        <p:txBody>
          <a:bodyPr wrap="none" rtlCol="0">
            <a:spAutoFit/>
          </a:bodyPr>
          <a:lstStyle/>
          <a:p>
            <a:r>
              <a:rPr lang="en-US" altLang="zh-CN" sz="1350" dirty="0">
                <a:solidFill>
                  <a:prstClr val="white"/>
                </a:solidFill>
              </a:rPr>
              <a:t>《</a:t>
            </a:r>
            <a:r>
              <a:rPr lang="zh-CN" altLang="en-US" sz="1350" dirty="0">
                <a:solidFill>
                  <a:prstClr val="white"/>
                </a:solidFill>
              </a:rPr>
              <a:t>云计算</a:t>
            </a:r>
            <a:r>
              <a:rPr lang="en-US" altLang="zh-CN" sz="1350" dirty="0">
                <a:solidFill>
                  <a:prstClr val="white"/>
                </a:solidFill>
              </a:rPr>
              <a:t>》</a:t>
            </a:r>
            <a:r>
              <a:rPr lang="zh-CN" altLang="en-US" sz="1350" dirty="0">
                <a:solidFill>
                  <a:prstClr val="white"/>
                </a:solidFill>
              </a:rPr>
              <a:t>第三版配套</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
        <p:nvSpPr>
          <p:cNvPr id="69" name="文本框 68"/>
          <p:cNvSpPr txBox="1"/>
          <p:nvPr/>
        </p:nvSpPr>
        <p:spPr>
          <a:xfrm>
            <a:off x="1619363" y="481548"/>
            <a:ext cx="2516505" cy="460375"/>
          </a:xfrm>
          <a:prstGeom prst="rect">
            <a:avLst/>
          </a:prstGeom>
          <a:noFill/>
        </p:spPr>
        <p:txBody>
          <a:bodyPr wrap="none" rtlCol="0">
            <a:spAutoFit/>
          </a:bodyPr>
          <a:lstStyle/>
          <a:p>
            <a:r>
              <a:rPr lang="zh-CN" altLang="en-US" sz="2400" b="1" spc="225" dirty="0">
                <a:solidFill>
                  <a:srgbClr val="0070C0"/>
                </a:solidFill>
              </a:rPr>
              <a:t>云计算实现机制</a:t>
            </a:r>
            <a:endParaRPr lang="zh-CN" altLang="en-US" sz="2400" b="1" spc="225" dirty="0">
              <a:solidFill>
                <a:srgbClr val="0070C0"/>
              </a:solidFill>
            </a:endParaRPr>
          </a:p>
        </p:txBody>
      </p:sp>
      <p:sp>
        <p:nvSpPr>
          <p:cNvPr id="70" name="Freeform 136"/>
          <p:cNvSpPr>
            <a:spLocks noEditPoints="1"/>
          </p:cNvSpPr>
          <p:nvPr/>
        </p:nvSpPr>
        <p:spPr bwMode="auto">
          <a:xfrm>
            <a:off x="1701551" y="201672"/>
            <a:ext cx="279920" cy="279920"/>
          </a:xfrm>
          <a:custGeom>
            <a:avLst/>
            <a:gdLst>
              <a:gd name="T0" fmla="*/ 0 w 36"/>
              <a:gd name="T1" fmla="*/ 0 h 36"/>
              <a:gd name="T2" fmla="*/ 0 w 36"/>
              <a:gd name="T3" fmla="*/ 6 h 36"/>
              <a:gd name="T4" fmla="*/ 30 w 36"/>
              <a:gd name="T5" fmla="*/ 36 h 36"/>
              <a:gd name="T6" fmla="*/ 36 w 36"/>
              <a:gd name="T7" fmla="*/ 36 h 36"/>
              <a:gd name="T8" fmla="*/ 0 w 36"/>
              <a:gd name="T9" fmla="*/ 0 h 36"/>
              <a:gd name="T10" fmla="*/ 0 w 36"/>
              <a:gd name="T11" fmla="*/ 11 h 36"/>
              <a:gd name="T12" fmla="*/ 0 w 36"/>
              <a:gd name="T13" fmla="*/ 17 h 36"/>
              <a:gd name="T14" fmla="*/ 19 w 36"/>
              <a:gd name="T15" fmla="*/ 36 h 36"/>
              <a:gd name="T16" fmla="*/ 24 w 36"/>
              <a:gd name="T17" fmla="*/ 36 h 36"/>
              <a:gd name="T18" fmla="*/ 0 w 36"/>
              <a:gd name="T19" fmla="*/ 11 h 36"/>
              <a:gd name="T20" fmla="*/ 5 w 36"/>
              <a:gd name="T21" fmla="*/ 25 h 36"/>
              <a:gd name="T22" fmla="*/ 0 w 36"/>
              <a:gd name="T23" fmla="*/ 31 h 36"/>
              <a:gd name="T24" fmla="*/ 5 w 36"/>
              <a:gd name="T25" fmla="*/ 36 h 36"/>
              <a:gd name="T26" fmla="*/ 10 w 36"/>
              <a:gd name="T27" fmla="*/ 31 h 36"/>
              <a:gd name="T28" fmla="*/ 5 w 36"/>
              <a:gd name="T29"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0" y="0"/>
                </a:moveTo>
                <a:cubicBezTo>
                  <a:pt x="0" y="6"/>
                  <a:pt x="0" y="6"/>
                  <a:pt x="0" y="6"/>
                </a:cubicBezTo>
                <a:cubicBezTo>
                  <a:pt x="16" y="6"/>
                  <a:pt x="30" y="19"/>
                  <a:pt x="30" y="36"/>
                </a:cubicBezTo>
                <a:cubicBezTo>
                  <a:pt x="36" y="36"/>
                  <a:pt x="36" y="36"/>
                  <a:pt x="36" y="36"/>
                </a:cubicBezTo>
                <a:cubicBezTo>
                  <a:pt x="36" y="16"/>
                  <a:pt x="20" y="0"/>
                  <a:pt x="0" y="0"/>
                </a:cubicBezTo>
                <a:close/>
                <a:moveTo>
                  <a:pt x="0" y="11"/>
                </a:moveTo>
                <a:cubicBezTo>
                  <a:pt x="0" y="17"/>
                  <a:pt x="0" y="17"/>
                  <a:pt x="0" y="17"/>
                </a:cubicBezTo>
                <a:cubicBezTo>
                  <a:pt x="10" y="17"/>
                  <a:pt x="19" y="25"/>
                  <a:pt x="19" y="36"/>
                </a:cubicBezTo>
                <a:cubicBezTo>
                  <a:pt x="24" y="36"/>
                  <a:pt x="24" y="36"/>
                  <a:pt x="24" y="36"/>
                </a:cubicBezTo>
                <a:cubicBezTo>
                  <a:pt x="24" y="22"/>
                  <a:pt x="13" y="11"/>
                  <a:pt x="0" y="11"/>
                </a:cubicBezTo>
                <a:close/>
                <a:moveTo>
                  <a:pt x="5" y="25"/>
                </a:moveTo>
                <a:cubicBezTo>
                  <a:pt x="2" y="25"/>
                  <a:pt x="0" y="28"/>
                  <a:pt x="0" y="31"/>
                </a:cubicBezTo>
                <a:cubicBezTo>
                  <a:pt x="0" y="34"/>
                  <a:pt x="2" y="36"/>
                  <a:pt x="5" y="36"/>
                </a:cubicBezTo>
                <a:cubicBezTo>
                  <a:pt x="8" y="36"/>
                  <a:pt x="10" y="34"/>
                  <a:pt x="10" y="31"/>
                </a:cubicBezTo>
                <a:cubicBezTo>
                  <a:pt x="10" y="28"/>
                  <a:pt x="8" y="25"/>
                  <a:pt x="5" y="25"/>
                </a:cubicBezTo>
                <a:close/>
              </a:path>
            </a:pathLst>
          </a:custGeom>
          <a:solidFill>
            <a:schemeClr val="bg1"/>
          </a:solidFill>
          <a:ln>
            <a:noFill/>
          </a:ln>
        </p:spPr>
        <p:txBody>
          <a:bodyPr vert="horz" wrap="square" lIns="68580" tIns="34290" rIns="68580" bIns="34290" numCol="1" anchor="t" anchorCtr="0" compatLnSpc="1"/>
          <a:lstStyle/>
          <a:p>
            <a:endParaRPr lang="id-ID" sz="1350">
              <a:solidFill>
                <a:prstClr val="black"/>
              </a:solidFill>
            </a:endParaRPr>
          </a:p>
        </p:txBody>
      </p:sp>
      <p:sp>
        <p:nvSpPr>
          <p:cNvPr id="3" name="灯片编号占位符 2"/>
          <p:cNvSpPr>
            <a:spLocks noGrp="1"/>
          </p:cNvSpPr>
          <p:nvPr>
            <p:ph type="sldNum" sz="quarter" idx="4"/>
          </p:nvPr>
        </p:nvSpPr>
        <p:spPr/>
        <p:txBody>
          <a:bodyPr/>
          <a:lstStyle/>
          <a:p>
            <a:fld id="{344E241F-D2F4-4B3A-952F-D6E7DF06C30F}"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1"/>
          <a:srcRect l="7394" t="21585" r="7309" b="21466"/>
          <a:stretch>
            <a:fillRect/>
          </a:stretch>
        </p:blipFill>
        <p:spPr>
          <a:xfrm>
            <a:off x="1523999" y="857250"/>
            <a:ext cx="9144001" cy="5143500"/>
          </a:xfrm>
          <a:prstGeom prst="rect">
            <a:avLst/>
          </a:prstGeom>
        </p:spPr>
      </p:pic>
      <p:grpSp>
        <p:nvGrpSpPr>
          <p:cNvPr id="6" name="组合 5"/>
          <p:cNvGrpSpPr/>
          <p:nvPr/>
        </p:nvGrpSpPr>
        <p:grpSpPr>
          <a:xfrm>
            <a:off x="2492828" y="1627227"/>
            <a:ext cx="7304315" cy="3524232"/>
            <a:chOff x="856343" y="1215318"/>
            <a:chExt cx="10406742" cy="5021111"/>
          </a:xfrm>
        </p:grpSpPr>
        <p:sp>
          <p:nvSpPr>
            <p:cNvPr id="3" name="圆角矩形 2"/>
            <p:cNvSpPr/>
            <p:nvPr/>
          </p:nvSpPr>
          <p:spPr>
            <a:xfrm>
              <a:off x="856343" y="1215318"/>
              <a:ext cx="4847771" cy="2098726"/>
            </a:xfrm>
            <a:prstGeom prst="roundRect">
              <a:avLst>
                <a:gd name="adj" fmla="val 9986"/>
              </a:avLst>
            </a:prstGeom>
            <a:noFill/>
            <a:ln w="28575">
              <a:solidFill>
                <a:srgbClr val="96C5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6" name="圆角矩形 55"/>
            <p:cNvSpPr/>
            <p:nvPr/>
          </p:nvSpPr>
          <p:spPr>
            <a:xfrm>
              <a:off x="6415314" y="1215318"/>
              <a:ext cx="4847771" cy="2098726"/>
            </a:xfrm>
            <a:prstGeom prst="roundRect">
              <a:avLst>
                <a:gd name="adj" fmla="val 9986"/>
              </a:avLst>
            </a:prstGeom>
            <a:noFill/>
            <a:ln w="28575">
              <a:solidFill>
                <a:srgbClr val="96C5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7" name="圆角矩形 56"/>
            <p:cNvSpPr/>
            <p:nvPr/>
          </p:nvSpPr>
          <p:spPr>
            <a:xfrm>
              <a:off x="856343" y="4137703"/>
              <a:ext cx="4847771" cy="2098726"/>
            </a:xfrm>
            <a:prstGeom prst="roundRect">
              <a:avLst>
                <a:gd name="adj" fmla="val 9986"/>
              </a:avLst>
            </a:prstGeom>
            <a:noFill/>
            <a:ln w="28575">
              <a:solidFill>
                <a:srgbClr val="96C5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8" name="圆角矩形 57"/>
            <p:cNvSpPr/>
            <p:nvPr/>
          </p:nvSpPr>
          <p:spPr>
            <a:xfrm>
              <a:off x="6415314" y="4137703"/>
              <a:ext cx="4847771" cy="2098726"/>
            </a:xfrm>
            <a:prstGeom prst="roundRect">
              <a:avLst>
                <a:gd name="adj" fmla="val 9986"/>
              </a:avLst>
            </a:prstGeom>
            <a:noFill/>
            <a:ln w="28575">
              <a:solidFill>
                <a:srgbClr val="96C5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9" name="Text Box 12"/>
            <p:cNvSpPr txBox="1">
              <a:spLocks noChangeArrowheads="1"/>
            </p:cNvSpPr>
            <p:nvPr/>
          </p:nvSpPr>
          <p:spPr bwMode="gray">
            <a:xfrm>
              <a:off x="1027523" y="4685152"/>
              <a:ext cx="2828650" cy="111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zh-CN" altLang="en-US" sz="1500" dirty="0">
                  <a:solidFill>
                    <a:prstClr val="black">
                      <a:lumMod val="75000"/>
                      <a:lumOff val="25000"/>
                    </a:prstClr>
                  </a:solidFill>
                  <a:latin typeface="微软雅黑" panose="020B0503020204020204" pitchFamily="34" charset="-122"/>
                </a:rPr>
                <a:t>计算机、存储器、网络设施、数据库和软件等 </a:t>
              </a:r>
              <a:endParaRPr lang="en-US" altLang="zh-CN" sz="1500" dirty="0">
                <a:solidFill>
                  <a:prstClr val="black">
                    <a:lumMod val="75000"/>
                    <a:lumOff val="25000"/>
                  </a:prstClr>
                </a:solidFill>
                <a:latin typeface="微软雅黑" panose="020B0503020204020204" pitchFamily="34" charset="-122"/>
              </a:endParaRPr>
            </a:p>
          </p:txBody>
        </p:sp>
        <p:sp>
          <p:nvSpPr>
            <p:cNvPr id="110" name="Text Box 13"/>
            <p:cNvSpPr txBox="1">
              <a:spLocks noChangeArrowheads="1"/>
            </p:cNvSpPr>
            <p:nvPr/>
          </p:nvSpPr>
          <p:spPr bwMode="gray">
            <a:xfrm>
              <a:off x="985055" y="1714777"/>
              <a:ext cx="3041858" cy="1412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30000"/>
                </a:lnSpc>
              </a:pPr>
              <a:r>
                <a:rPr lang="zh-CN" altLang="en-US" sz="1500" dirty="0">
                  <a:solidFill>
                    <a:prstClr val="black">
                      <a:lumMod val="75000"/>
                      <a:lumOff val="25000"/>
                    </a:prstClr>
                  </a:solidFill>
                  <a:latin typeface="微软雅黑" panose="020B0503020204020204" pitchFamily="34" charset="-122"/>
                </a:rPr>
                <a:t>封装云计算能力成标准的</a:t>
              </a:r>
              <a:r>
                <a:rPr lang="en-US" altLang="zh-CN" sz="1500" dirty="0">
                  <a:solidFill>
                    <a:prstClr val="black">
                      <a:lumMod val="75000"/>
                      <a:lumOff val="25000"/>
                    </a:prstClr>
                  </a:solidFill>
                  <a:latin typeface="微软雅黑" panose="020B0503020204020204" pitchFamily="34" charset="-122"/>
                </a:rPr>
                <a:t>Web Services</a:t>
              </a:r>
              <a:r>
                <a:rPr lang="zh-CN" altLang="en-US" sz="1500" dirty="0">
                  <a:solidFill>
                    <a:prstClr val="black">
                      <a:lumMod val="75000"/>
                      <a:lumOff val="25000"/>
                    </a:prstClr>
                  </a:solidFill>
                  <a:latin typeface="微软雅黑" panose="020B0503020204020204" pitchFamily="34" charset="-122"/>
                </a:rPr>
                <a:t>服务，</a:t>
              </a:r>
              <a:endParaRPr lang="en-US" altLang="zh-CN" sz="1500" dirty="0">
                <a:solidFill>
                  <a:prstClr val="black">
                    <a:lumMod val="75000"/>
                    <a:lumOff val="25000"/>
                  </a:prstClr>
                </a:solidFill>
                <a:latin typeface="微软雅黑" panose="020B0503020204020204" pitchFamily="34" charset="-122"/>
              </a:endParaRPr>
            </a:p>
            <a:p>
              <a:pPr>
                <a:lnSpc>
                  <a:spcPct val="130000"/>
                </a:lnSpc>
              </a:pPr>
              <a:r>
                <a:rPr lang="zh-CN" altLang="en-US" sz="1500" dirty="0">
                  <a:solidFill>
                    <a:prstClr val="black">
                      <a:lumMod val="75000"/>
                      <a:lumOff val="25000"/>
                    </a:prstClr>
                  </a:solidFill>
                  <a:latin typeface="微软雅黑" panose="020B0503020204020204" pitchFamily="34" charset="-122"/>
                </a:rPr>
                <a:t>并纳入到</a:t>
              </a:r>
              <a:r>
                <a:rPr lang="en-US" altLang="zh-CN" sz="1500" dirty="0">
                  <a:solidFill>
                    <a:prstClr val="black">
                      <a:lumMod val="75000"/>
                      <a:lumOff val="25000"/>
                    </a:prstClr>
                  </a:solidFill>
                  <a:latin typeface="微软雅黑" panose="020B0503020204020204" pitchFamily="34" charset="-122"/>
                </a:rPr>
                <a:t>SOA</a:t>
              </a:r>
              <a:r>
                <a:rPr lang="zh-CN" altLang="en-US" sz="1500" dirty="0">
                  <a:solidFill>
                    <a:prstClr val="black">
                      <a:lumMod val="75000"/>
                      <a:lumOff val="25000"/>
                    </a:prstClr>
                  </a:solidFill>
                  <a:latin typeface="微软雅黑" panose="020B0503020204020204" pitchFamily="34" charset="-122"/>
                </a:rPr>
                <a:t>体系</a:t>
              </a:r>
              <a:endParaRPr lang="en-US" altLang="zh-CN" sz="1500" dirty="0">
                <a:solidFill>
                  <a:prstClr val="black">
                    <a:lumMod val="75000"/>
                    <a:lumOff val="25000"/>
                  </a:prstClr>
                </a:solidFill>
                <a:latin typeface="微软雅黑" panose="020B0503020204020204" pitchFamily="34" charset="-122"/>
              </a:endParaRPr>
            </a:p>
          </p:txBody>
        </p:sp>
        <p:sp>
          <p:nvSpPr>
            <p:cNvPr id="111" name="Text Box 14"/>
            <p:cNvSpPr txBox="1">
              <a:spLocks noChangeArrowheads="1"/>
            </p:cNvSpPr>
            <p:nvPr/>
          </p:nvSpPr>
          <p:spPr bwMode="gray">
            <a:xfrm>
              <a:off x="8259972" y="1602962"/>
              <a:ext cx="2946967" cy="1774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zh-CN" altLang="en-US" sz="1500" dirty="0">
                  <a:solidFill>
                    <a:prstClr val="black">
                      <a:lumMod val="75000"/>
                      <a:lumOff val="25000"/>
                    </a:prstClr>
                  </a:solidFill>
                  <a:latin typeface="微软雅黑" panose="020B0503020204020204" pitchFamily="34" charset="-122"/>
                </a:rPr>
                <a:t>云计算的资源管理，并对众多应用任务进行调度，使资源能够高效、安全地为应用提供服务 </a:t>
              </a:r>
              <a:endParaRPr lang="en-US" altLang="zh-CN" sz="1500" dirty="0">
                <a:solidFill>
                  <a:prstClr val="black">
                    <a:lumMod val="75000"/>
                    <a:lumOff val="25000"/>
                  </a:prstClr>
                </a:solidFill>
                <a:latin typeface="微软雅黑" panose="020B0503020204020204" pitchFamily="34" charset="-122"/>
              </a:endParaRPr>
            </a:p>
          </p:txBody>
        </p:sp>
        <p:sp>
          <p:nvSpPr>
            <p:cNvPr id="112" name="Text Box 15"/>
            <p:cNvSpPr txBox="1">
              <a:spLocks noChangeArrowheads="1"/>
            </p:cNvSpPr>
            <p:nvPr/>
          </p:nvSpPr>
          <p:spPr bwMode="gray">
            <a:xfrm>
              <a:off x="8351333" y="4585286"/>
              <a:ext cx="2764243" cy="1412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30000"/>
                </a:lnSpc>
              </a:pPr>
              <a:r>
                <a:rPr lang="zh-CN" altLang="en-US" sz="1500" dirty="0">
                  <a:solidFill>
                    <a:prstClr val="black">
                      <a:lumMod val="75000"/>
                      <a:lumOff val="25000"/>
                    </a:prstClr>
                  </a:solidFill>
                  <a:latin typeface="微软雅黑" panose="020B0503020204020204" pitchFamily="34" charset="-122"/>
                </a:rPr>
                <a:t>将大量相同类型的资源构成同构或接近同构的资源池</a:t>
              </a:r>
              <a:endParaRPr lang="en-US" altLang="zh-CN" sz="1500" dirty="0">
                <a:solidFill>
                  <a:prstClr val="black">
                    <a:lumMod val="75000"/>
                    <a:lumOff val="25000"/>
                  </a:prstClr>
                </a:solidFill>
                <a:latin typeface="微软雅黑" panose="020B0503020204020204" pitchFamily="34" charset="-122"/>
              </a:endParaRPr>
            </a:p>
          </p:txBody>
        </p:sp>
        <p:sp>
          <p:nvSpPr>
            <p:cNvPr id="4" name="椭圆 3"/>
            <p:cNvSpPr/>
            <p:nvPr/>
          </p:nvSpPr>
          <p:spPr>
            <a:xfrm>
              <a:off x="3509768" y="1275273"/>
              <a:ext cx="4890342" cy="489034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 name="椭圆 1"/>
            <p:cNvSpPr/>
            <p:nvPr/>
          </p:nvSpPr>
          <p:spPr>
            <a:xfrm>
              <a:off x="4843114" y="2608619"/>
              <a:ext cx="2223651" cy="2223651"/>
            </a:xfrm>
            <a:prstGeom prst="ellipse">
              <a:avLst/>
            </a:prstGeom>
            <a:solidFill>
              <a:srgbClr val="96C52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3" name="Text Box 49"/>
            <p:cNvSpPr txBox="1">
              <a:spLocks noChangeArrowheads="1"/>
            </p:cNvSpPr>
            <p:nvPr/>
          </p:nvSpPr>
          <p:spPr bwMode="gray">
            <a:xfrm>
              <a:off x="5076578" y="3287987"/>
              <a:ext cx="1825994" cy="1050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sz="2100" b="1" dirty="0">
                  <a:solidFill>
                    <a:prstClr val="white"/>
                  </a:solidFill>
                  <a:latin typeface="微软雅黑" panose="020B0503020204020204" pitchFamily="34" charset="-122"/>
                </a:rPr>
                <a:t>云计算体系结构</a:t>
              </a:r>
              <a:endParaRPr lang="zh-CN" altLang="en-US" sz="2100" b="1" dirty="0">
                <a:solidFill>
                  <a:prstClr val="white"/>
                </a:solidFill>
                <a:latin typeface="微软雅黑" panose="020B0503020204020204" pitchFamily="34" charset="-122"/>
              </a:endParaRPr>
            </a:p>
          </p:txBody>
        </p:sp>
        <p:sp>
          <p:nvSpPr>
            <p:cNvPr id="59" name="Rectangle 5"/>
            <p:cNvSpPr>
              <a:spLocks noChangeArrowheads="1"/>
            </p:cNvSpPr>
            <p:nvPr/>
          </p:nvSpPr>
          <p:spPr bwMode="gray">
            <a:xfrm>
              <a:off x="4007368" y="1917045"/>
              <a:ext cx="1724069" cy="78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FF0066"/>
                </a:buClr>
                <a:buSzPct val="75000"/>
                <a:buFont typeface="Wingdings" panose="05000000000000000000" pitchFamily="2" charset="2"/>
                <a:buNone/>
              </a:pPr>
              <a:r>
                <a:rPr lang="en-US" altLang="zh-CN" sz="1500" b="1" dirty="0">
                  <a:solidFill>
                    <a:prstClr val="white"/>
                  </a:solidFill>
                  <a:latin typeface="微软雅黑" panose="020B0503020204020204" pitchFamily="34" charset="-122"/>
                </a:rPr>
                <a:t>SOA</a:t>
              </a:r>
              <a:endParaRPr lang="en-US" altLang="zh-CN" sz="1500" b="1" dirty="0">
                <a:solidFill>
                  <a:prstClr val="white"/>
                </a:solidFill>
                <a:latin typeface="微软雅黑" panose="020B0503020204020204" pitchFamily="34" charset="-122"/>
              </a:endParaRPr>
            </a:p>
            <a:p>
              <a:pPr algn="ctr">
                <a:buClr>
                  <a:srgbClr val="FF0066"/>
                </a:buClr>
                <a:buSzPct val="75000"/>
                <a:buFont typeface="Wingdings" panose="05000000000000000000" pitchFamily="2" charset="2"/>
                <a:buNone/>
              </a:pPr>
              <a:r>
                <a:rPr lang="zh-CN" altLang="en-US" sz="1500" b="1" dirty="0">
                  <a:solidFill>
                    <a:prstClr val="white"/>
                  </a:solidFill>
                  <a:latin typeface="微软雅黑" panose="020B0503020204020204" pitchFamily="34" charset="-122"/>
                </a:rPr>
                <a:t>构建层 </a:t>
              </a:r>
              <a:endParaRPr lang="en-US" altLang="zh-CN" sz="1500" b="1" dirty="0">
                <a:solidFill>
                  <a:prstClr val="white"/>
                </a:solidFill>
                <a:latin typeface="微软雅黑" panose="020B0503020204020204" pitchFamily="34" charset="-122"/>
              </a:endParaRPr>
            </a:p>
          </p:txBody>
        </p:sp>
        <p:sp>
          <p:nvSpPr>
            <p:cNvPr id="60" name="Rectangle 7"/>
            <p:cNvSpPr>
              <a:spLocks noChangeArrowheads="1"/>
            </p:cNvSpPr>
            <p:nvPr/>
          </p:nvSpPr>
          <p:spPr bwMode="gray">
            <a:xfrm>
              <a:off x="6281024" y="2032652"/>
              <a:ext cx="1947803" cy="78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FF0066"/>
                </a:buClr>
                <a:buSzPct val="75000"/>
                <a:buFont typeface="Wingdings" panose="05000000000000000000" pitchFamily="2" charset="2"/>
                <a:buNone/>
              </a:pPr>
              <a:r>
                <a:rPr lang="zh-CN" altLang="en-US" sz="1500" b="1" dirty="0">
                  <a:solidFill>
                    <a:prstClr val="white"/>
                  </a:solidFill>
                  <a:latin typeface="微软雅黑" panose="020B0503020204020204" pitchFamily="34" charset="-122"/>
                </a:rPr>
                <a:t>管理</a:t>
              </a:r>
              <a:endParaRPr lang="en-US" altLang="zh-CN" sz="1500" b="1" dirty="0">
                <a:solidFill>
                  <a:prstClr val="white"/>
                </a:solidFill>
                <a:latin typeface="微软雅黑" panose="020B0503020204020204" pitchFamily="34" charset="-122"/>
              </a:endParaRPr>
            </a:p>
            <a:p>
              <a:pPr algn="ctr">
                <a:buClr>
                  <a:srgbClr val="FF0066"/>
                </a:buClr>
                <a:buSzPct val="75000"/>
                <a:buFont typeface="Wingdings" panose="05000000000000000000" pitchFamily="2" charset="2"/>
                <a:buNone/>
              </a:pPr>
              <a:r>
                <a:rPr lang="zh-CN" altLang="en-US" sz="1500" b="1" dirty="0">
                  <a:solidFill>
                    <a:prstClr val="white"/>
                  </a:solidFill>
                  <a:latin typeface="微软雅黑" panose="020B0503020204020204" pitchFamily="34" charset="-122"/>
                </a:rPr>
                <a:t>中间件层 </a:t>
              </a:r>
              <a:endParaRPr lang="en-US" altLang="zh-CN" sz="1500" b="1" dirty="0">
                <a:solidFill>
                  <a:prstClr val="white"/>
                </a:solidFill>
                <a:latin typeface="微软雅黑" panose="020B0503020204020204" pitchFamily="34" charset="-122"/>
              </a:endParaRPr>
            </a:p>
          </p:txBody>
        </p:sp>
        <p:sp>
          <p:nvSpPr>
            <p:cNvPr id="107" name="Rectangle 9"/>
            <p:cNvSpPr>
              <a:spLocks noChangeArrowheads="1"/>
            </p:cNvSpPr>
            <p:nvPr/>
          </p:nvSpPr>
          <p:spPr bwMode="gray">
            <a:xfrm>
              <a:off x="4038827" y="4570640"/>
              <a:ext cx="1838758" cy="78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FF0066"/>
                </a:buClr>
                <a:buSzPct val="75000"/>
                <a:buFont typeface="Wingdings" panose="05000000000000000000" pitchFamily="2" charset="2"/>
                <a:buNone/>
              </a:pPr>
              <a:r>
                <a:rPr lang="zh-CN" altLang="en-US" sz="1500" b="1" dirty="0">
                  <a:solidFill>
                    <a:prstClr val="white"/>
                  </a:solidFill>
                  <a:latin typeface="微软雅黑" panose="020B0503020204020204" pitchFamily="34" charset="-122"/>
                </a:rPr>
                <a:t>物理</a:t>
              </a:r>
              <a:endParaRPr lang="en-US" altLang="zh-CN" sz="1500" b="1" dirty="0">
                <a:solidFill>
                  <a:prstClr val="white"/>
                </a:solidFill>
                <a:latin typeface="微软雅黑" panose="020B0503020204020204" pitchFamily="34" charset="-122"/>
              </a:endParaRPr>
            </a:p>
            <a:p>
              <a:pPr algn="ctr">
                <a:buClr>
                  <a:srgbClr val="FF0066"/>
                </a:buClr>
                <a:buSzPct val="75000"/>
                <a:buFont typeface="Wingdings" panose="05000000000000000000" pitchFamily="2" charset="2"/>
                <a:buNone/>
              </a:pPr>
              <a:r>
                <a:rPr lang="zh-CN" altLang="en-US" sz="1500" b="1" dirty="0">
                  <a:solidFill>
                    <a:prstClr val="white"/>
                  </a:solidFill>
                  <a:latin typeface="微软雅黑" panose="020B0503020204020204" pitchFamily="34" charset="-122"/>
                </a:rPr>
                <a:t>资源层</a:t>
              </a:r>
              <a:endParaRPr lang="zh-CN" altLang="en-US" sz="1500" b="1" dirty="0">
                <a:solidFill>
                  <a:prstClr val="white"/>
                </a:solidFill>
                <a:latin typeface="微软雅黑" panose="020B0503020204020204" pitchFamily="34" charset="-122"/>
              </a:endParaRPr>
            </a:p>
          </p:txBody>
        </p:sp>
        <p:sp>
          <p:nvSpPr>
            <p:cNvPr id="108" name="Rectangle 11"/>
            <p:cNvSpPr>
              <a:spLocks noChangeArrowheads="1"/>
            </p:cNvSpPr>
            <p:nvPr/>
          </p:nvSpPr>
          <p:spPr bwMode="gray">
            <a:xfrm>
              <a:off x="6571638" y="4685152"/>
              <a:ext cx="1445811" cy="45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FF0066"/>
                </a:buClr>
                <a:buSzPct val="75000"/>
                <a:buFont typeface="Wingdings" panose="05000000000000000000" pitchFamily="2" charset="2"/>
                <a:buNone/>
              </a:pPr>
              <a:r>
                <a:rPr lang="zh-CN" altLang="en-US" sz="1500" b="1" dirty="0">
                  <a:solidFill>
                    <a:prstClr val="white"/>
                  </a:solidFill>
                  <a:latin typeface="微软雅黑" panose="020B0503020204020204" pitchFamily="34" charset="-122"/>
                </a:rPr>
                <a:t>资源池层 </a:t>
              </a:r>
              <a:endParaRPr lang="en-US" altLang="zh-CN" sz="1500" b="1" dirty="0">
                <a:solidFill>
                  <a:prstClr val="white"/>
                </a:solidFill>
                <a:latin typeface="微软雅黑" panose="020B0503020204020204" pitchFamily="34" charset="-122"/>
              </a:endParaRPr>
            </a:p>
          </p:txBody>
        </p:sp>
      </p:grpSp>
      <p:sp>
        <p:nvSpPr>
          <p:cNvPr id="5" name="矩形 4"/>
          <p:cNvSpPr/>
          <p:nvPr/>
        </p:nvSpPr>
        <p:spPr>
          <a:xfrm>
            <a:off x="1880254" y="5405626"/>
            <a:ext cx="8431003" cy="321945"/>
          </a:xfrm>
          <a:prstGeom prst="rect">
            <a:avLst/>
          </a:prstGeom>
          <a:solidFill>
            <a:schemeClr val="tx1">
              <a:lumMod val="75000"/>
              <a:lumOff val="25000"/>
            </a:schemeClr>
          </a:solidFill>
          <a:ln>
            <a:noFill/>
          </a:ln>
          <a:effectLst/>
        </p:spPr>
        <p:txBody>
          <a:bodyPr wrap="square">
            <a:spAutoFit/>
          </a:bodyPr>
          <a:lstStyle/>
          <a:p>
            <a:r>
              <a:rPr lang="zh-CN" altLang="zh-CN" sz="1500" dirty="0">
                <a:solidFill>
                  <a:prstClr val="white"/>
                </a:solidFill>
                <a:cs typeface="Arial" panose="020B0604020202020204" pitchFamily="34" charset="0"/>
              </a:rPr>
              <a:t>管理中间件层和资源池层是云计算技术的最关键部分，</a:t>
            </a:r>
            <a:r>
              <a:rPr lang="en-US" altLang="zh-CN" sz="1500" dirty="0">
                <a:solidFill>
                  <a:prstClr val="white"/>
                </a:solidFill>
                <a:cs typeface="Arial" panose="020B0604020202020204" pitchFamily="34" charset="0"/>
              </a:rPr>
              <a:t>SOA</a:t>
            </a:r>
            <a:r>
              <a:rPr lang="zh-CN" altLang="zh-CN" sz="1500" dirty="0">
                <a:solidFill>
                  <a:prstClr val="white"/>
                </a:solidFill>
                <a:cs typeface="Arial" panose="020B0604020202020204" pitchFamily="34" charset="0"/>
              </a:rPr>
              <a:t>构建层的功能更多依靠外部设施提供。</a:t>
            </a:r>
            <a:endParaRPr lang="zh-CN" altLang="en-US" sz="1500" dirty="0">
              <a:solidFill>
                <a:prstClr val="white"/>
              </a:solidFill>
              <a:cs typeface="Arial" panose="020B0604020202020204" pitchFamily="34" charset="0"/>
            </a:endParaRPr>
          </a:p>
        </p:txBody>
      </p:sp>
      <p:grpSp>
        <p:nvGrpSpPr>
          <p:cNvPr id="37" name="组合 36"/>
          <p:cNvGrpSpPr/>
          <p:nvPr/>
        </p:nvGrpSpPr>
        <p:grpSpPr>
          <a:xfrm>
            <a:off x="1523999" y="-2439"/>
            <a:ext cx="9145786" cy="718410"/>
            <a:chOff x="-1" y="190175"/>
            <a:chExt cx="9145786" cy="525795"/>
          </a:xfrm>
        </p:grpSpPr>
        <p:sp>
          <p:nvSpPr>
            <p:cNvPr id="38" name="任意多边形 37"/>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9" name="任意多边形 38"/>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0" name="任意多边形 39"/>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41" name="文本框 40"/>
          <p:cNvSpPr txBox="1"/>
          <p:nvPr/>
        </p:nvSpPr>
        <p:spPr>
          <a:xfrm>
            <a:off x="8024813" y="234392"/>
            <a:ext cx="2518410" cy="299085"/>
          </a:xfrm>
          <a:prstGeom prst="rect">
            <a:avLst/>
          </a:prstGeom>
          <a:noFill/>
        </p:spPr>
        <p:txBody>
          <a:bodyPr wrap="none" rtlCol="0">
            <a:spAutoFit/>
          </a:bodyPr>
          <a:lstStyle/>
          <a:p>
            <a:r>
              <a:rPr lang="en-US" altLang="zh-CN" sz="1350" dirty="0">
                <a:solidFill>
                  <a:prstClr val="white"/>
                </a:solidFill>
              </a:rPr>
              <a:t>《</a:t>
            </a:r>
            <a:r>
              <a:rPr lang="zh-CN" altLang="en-US" sz="1350" dirty="0">
                <a:solidFill>
                  <a:prstClr val="white"/>
                </a:solidFill>
              </a:rPr>
              <a:t>云计算</a:t>
            </a:r>
            <a:r>
              <a:rPr lang="en-US" altLang="zh-CN" sz="1350" dirty="0">
                <a:solidFill>
                  <a:prstClr val="white"/>
                </a:solidFill>
              </a:rPr>
              <a:t>》</a:t>
            </a:r>
            <a:r>
              <a:rPr lang="zh-CN" altLang="en-US" sz="1350" dirty="0">
                <a:solidFill>
                  <a:prstClr val="white"/>
                </a:solidFill>
              </a:rPr>
              <a:t>第三版配套</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
        <p:nvSpPr>
          <p:cNvPr id="42" name="文本框 41"/>
          <p:cNvSpPr txBox="1"/>
          <p:nvPr/>
        </p:nvSpPr>
        <p:spPr>
          <a:xfrm>
            <a:off x="1976233" y="162143"/>
            <a:ext cx="2249805" cy="414020"/>
          </a:xfrm>
          <a:prstGeom prst="rect">
            <a:avLst/>
          </a:prstGeom>
          <a:noFill/>
        </p:spPr>
        <p:txBody>
          <a:bodyPr wrap="none" rtlCol="0">
            <a:spAutoFit/>
          </a:bodyPr>
          <a:lstStyle/>
          <a:p>
            <a:pPr algn="l"/>
            <a:r>
              <a:rPr lang="zh-CN" altLang="en-US" sz="2100" b="1" spc="225" dirty="0">
                <a:solidFill>
                  <a:prstClr val="white"/>
                </a:solidFill>
              </a:rPr>
              <a:t>云计算实现机制</a:t>
            </a:r>
            <a:endParaRPr lang="zh-CN" altLang="en-US" sz="2100" b="1" spc="225" dirty="0">
              <a:solidFill>
                <a:prstClr val="white"/>
              </a:solidFill>
            </a:endParaRPr>
          </a:p>
        </p:txBody>
      </p:sp>
      <p:sp>
        <p:nvSpPr>
          <p:cNvPr id="43" name="Freeform 136"/>
          <p:cNvSpPr>
            <a:spLocks noEditPoints="1"/>
          </p:cNvSpPr>
          <p:nvPr/>
        </p:nvSpPr>
        <p:spPr bwMode="auto">
          <a:xfrm>
            <a:off x="1701551" y="201672"/>
            <a:ext cx="279920" cy="279920"/>
          </a:xfrm>
          <a:custGeom>
            <a:avLst/>
            <a:gdLst>
              <a:gd name="T0" fmla="*/ 0 w 36"/>
              <a:gd name="T1" fmla="*/ 0 h 36"/>
              <a:gd name="T2" fmla="*/ 0 w 36"/>
              <a:gd name="T3" fmla="*/ 6 h 36"/>
              <a:gd name="T4" fmla="*/ 30 w 36"/>
              <a:gd name="T5" fmla="*/ 36 h 36"/>
              <a:gd name="T6" fmla="*/ 36 w 36"/>
              <a:gd name="T7" fmla="*/ 36 h 36"/>
              <a:gd name="T8" fmla="*/ 0 w 36"/>
              <a:gd name="T9" fmla="*/ 0 h 36"/>
              <a:gd name="T10" fmla="*/ 0 w 36"/>
              <a:gd name="T11" fmla="*/ 11 h 36"/>
              <a:gd name="T12" fmla="*/ 0 w 36"/>
              <a:gd name="T13" fmla="*/ 17 h 36"/>
              <a:gd name="T14" fmla="*/ 19 w 36"/>
              <a:gd name="T15" fmla="*/ 36 h 36"/>
              <a:gd name="T16" fmla="*/ 24 w 36"/>
              <a:gd name="T17" fmla="*/ 36 h 36"/>
              <a:gd name="T18" fmla="*/ 0 w 36"/>
              <a:gd name="T19" fmla="*/ 11 h 36"/>
              <a:gd name="T20" fmla="*/ 5 w 36"/>
              <a:gd name="T21" fmla="*/ 25 h 36"/>
              <a:gd name="T22" fmla="*/ 0 w 36"/>
              <a:gd name="T23" fmla="*/ 31 h 36"/>
              <a:gd name="T24" fmla="*/ 5 w 36"/>
              <a:gd name="T25" fmla="*/ 36 h 36"/>
              <a:gd name="T26" fmla="*/ 10 w 36"/>
              <a:gd name="T27" fmla="*/ 31 h 36"/>
              <a:gd name="T28" fmla="*/ 5 w 36"/>
              <a:gd name="T29"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0" y="0"/>
                </a:moveTo>
                <a:cubicBezTo>
                  <a:pt x="0" y="6"/>
                  <a:pt x="0" y="6"/>
                  <a:pt x="0" y="6"/>
                </a:cubicBezTo>
                <a:cubicBezTo>
                  <a:pt x="16" y="6"/>
                  <a:pt x="30" y="19"/>
                  <a:pt x="30" y="36"/>
                </a:cubicBezTo>
                <a:cubicBezTo>
                  <a:pt x="36" y="36"/>
                  <a:pt x="36" y="36"/>
                  <a:pt x="36" y="36"/>
                </a:cubicBezTo>
                <a:cubicBezTo>
                  <a:pt x="36" y="16"/>
                  <a:pt x="20" y="0"/>
                  <a:pt x="0" y="0"/>
                </a:cubicBezTo>
                <a:close/>
                <a:moveTo>
                  <a:pt x="0" y="11"/>
                </a:moveTo>
                <a:cubicBezTo>
                  <a:pt x="0" y="17"/>
                  <a:pt x="0" y="17"/>
                  <a:pt x="0" y="17"/>
                </a:cubicBezTo>
                <a:cubicBezTo>
                  <a:pt x="10" y="17"/>
                  <a:pt x="19" y="25"/>
                  <a:pt x="19" y="36"/>
                </a:cubicBezTo>
                <a:cubicBezTo>
                  <a:pt x="24" y="36"/>
                  <a:pt x="24" y="36"/>
                  <a:pt x="24" y="36"/>
                </a:cubicBezTo>
                <a:cubicBezTo>
                  <a:pt x="24" y="22"/>
                  <a:pt x="13" y="11"/>
                  <a:pt x="0" y="11"/>
                </a:cubicBezTo>
                <a:close/>
                <a:moveTo>
                  <a:pt x="5" y="25"/>
                </a:moveTo>
                <a:cubicBezTo>
                  <a:pt x="2" y="25"/>
                  <a:pt x="0" y="28"/>
                  <a:pt x="0" y="31"/>
                </a:cubicBezTo>
                <a:cubicBezTo>
                  <a:pt x="0" y="34"/>
                  <a:pt x="2" y="36"/>
                  <a:pt x="5" y="36"/>
                </a:cubicBezTo>
                <a:cubicBezTo>
                  <a:pt x="8" y="36"/>
                  <a:pt x="10" y="34"/>
                  <a:pt x="10" y="31"/>
                </a:cubicBezTo>
                <a:cubicBezTo>
                  <a:pt x="10" y="28"/>
                  <a:pt x="8" y="25"/>
                  <a:pt x="5" y="25"/>
                </a:cubicBezTo>
                <a:close/>
              </a:path>
            </a:pathLst>
          </a:custGeom>
          <a:solidFill>
            <a:schemeClr val="bg1"/>
          </a:solidFill>
          <a:ln>
            <a:noFill/>
          </a:ln>
        </p:spPr>
        <p:txBody>
          <a:bodyPr vert="horz" wrap="square" lIns="68580" tIns="34290" rIns="68580" bIns="34290" numCol="1" anchor="t" anchorCtr="0" compatLnSpc="1"/>
          <a:lstStyle/>
          <a:p>
            <a:endParaRPr lang="id-ID" sz="1350">
              <a:solidFill>
                <a:prstClr val="black"/>
              </a:solidFill>
            </a:endParaRPr>
          </a:p>
        </p:txBody>
      </p:sp>
      <p:sp>
        <p:nvSpPr>
          <p:cNvPr id="8" name="灯片编号占位符 7"/>
          <p:cNvSpPr>
            <a:spLocks noGrp="1"/>
          </p:cNvSpPr>
          <p:nvPr>
            <p:ph type="sldNum" sz="quarter" idx="4"/>
          </p:nvPr>
        </p:nvSpPr>
        <p:spPr/>
        <p:txBody>
          <a:bodyPr/>
          <a:lstStyle/>
          <a:p>
            <a:fld id="{344E241F-D2F4-4B3A-952F-D6E7DF06C30F}"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1"/>
          <a:srcRect l="7394" t="21585" r="7309" b="21466"/>
          <a:stretch>
            <a:fillRect/>
          </a:stretch>
        </p:blipFill>
        <p:spPr>
          <a:xfrm>
            <a:off x="1523999" y="820738"/>
            <a:ext cx="9144001" cy="5143500"/>
          </a:xfrm>
          <a:prstGeom prst="rect">
            <a:avLst/>
          </a:prstGeom>
        </p:spPr>
      </p:pic>
      <p:sp>
        <p:nvSpPr>
          <p:cNvPr id="3" name="矩形 2"/>
          <p:cNvSpPr/>
          <p:nvPr/>
        </p:nvSpPr>
        <p:spPr>
          <a:xfrm>
            <a:off x="1954199" y="2383579"/>
            <a:ext cx="4127514" cy="1404938"/>
          </a:xfrm>
          <a:prstGeom prst="rect">
            <a:avLst/>
          </a:prstGeom>
          <a:solidFill>
            <a:schemeClr val="bg1">
              <a:lumMod val="8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 name="矩形 28"/>
          <p:cNvSpPr/>
          <p:nvPr/>
        </p:nvSpPr>
        <p:spPr>
          <a:xfrm>
            <a:off x="6129149" y="2383579"/>
            <a:ext cx="4127514" cy="1404938"/>
          </a:xfrm>
          <a:prstGeom prst="rect">
            <a:avLst/>
          </a:prstGeom>
          <a:solidFill>
            <a:schemeClr val="bg1">
              <a:lumMod val="8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矩形 31"/>
          <p:cNvSpPr/>
          <p:nvPr/>
        </p:nvSpPr>
        <p:spPr>
          <a:xfrm>
            <a:off x="6140035" y="3831233"/>
            <a:ext cx="4127514" cy="1404938"/>
          </a:xfrm>
          <a:prstGeom prst="rect">
            <a:avLst/>
          </a:prstGeom>
          <a:solidFill>
            <a:schemeClr val="bg1">
              <a:lumMod val="8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矩形 32"/>
          <p:cNvSpPr/>
          <p:nvPr/>
        </p:nvSpPr>
        <p:spPr>
          <a:xfrm>
            <a:off x="1948287" y="3831233"/>
            <a:ext cx="4127514" cy="1404938"/>
          </a:xfrm>
          <a:prstGeom prst="rect">
            <a:avLst/>
          </a:prstGeom>
          <a:solidFill>
            <a:schemeClr val="bg1">
              <a:lumMod val="8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 name="AutoShape 4"/>
          <p:cNvSpPr>
            <a:spLocks noChangeArrowheads="1"/>
          </p:cNvSpPr>
          <p:nvPr/>
        </p:nvSpPr>
        <p:spPr bwMode="gray">
          <a:xfrm>
            <a:off x="1948288" y="1734879"/>
            <a:ext cx="8308376" cy="420881"/>
          </a:xfrm>
          <a:prstGeom prst="roundRect">
            <a:avLst>
              <a:gd name="adj" fmla="val 0"/>
            </a:avLst>
          </a:prstGeom>
          <a:solidFill>
            <a:schemeClr val="tx1">
              <a:lumMod val="75000"/>
              <a:lumOff val="25000"/>
            </a:schemeClr>
          </a:solidFill>
          <a:ln>
            <a:noFill/>
          </a:ln>
          <a:effectLst/>
        </p:spPr>
        <p:txBody>
          <a:bodyPr wrap="none" anchor="ctr"/>
          <a:lstStyle/>
          <a:p>
            <a:endParaRPr lang="zh-CN" altLang="en-US" sz="135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17" name="Rectangle 11"/>
          <p:cNvSpPr>
            <a:spLocks noChangeArrowheads="1"/>
          </p:cNvSpPr>
          <p:nvPr/>
        </p:nvSpPr>
        <p:spPr bwMode="gray">
          <a:xfrm>
            <a:off x="2051003" y="2429132"/>
            <a:ext cx="2980347" cy="1026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50000"/>
              </a:lnSpc>
            </a:pPr>
            <a:r>
              <a:rPr lang="zh-CN" altLang="en-US" sz="1350" dirty="0">
                <a:solidFill>
                  <a:prstClr val="black">
                    <a:lumMod val="65000"/>
                    <a:lumOff val="35000"/>
                  </a:prstClr>
                </a:solidFill>
                <a:latin typeface="微软雅黑" panose="020B0503020204020204" pitchFamily="34" charset="-122"/>
              </a:rPr>
              <a:t>均衡使用云资源节点，检测节点故障并试图恢复或屏蔽之，并对资源的使用情况进行监视统计 </a:t>
            </a:r>
            <a:endParaRPr lang="en-US" altLang="zh-CN" sz="1350" dirty="0">
              <a:solidFill>
                <a:prstClr val="black">
                  <a:lumMod val="65000"/>
                  <a:lumOff val="35000"/>
                </a:prstClr>
              </a:solidFill>
              <a:latin typeface="微软雅黑" panose="020B0503020204020204" pitchFamily="34" charset="-122"/>
            </a:endParaRPr>
          </a:p>
        </p:txBody>
      </p:sp>
      <p:grpSp>
        <p:nvGrpSpPr>
          <p:cNvPr id="2" name="组合 1"/>
          <p:cNvGrpSpPr/>
          <p:nvPr/>
        </p:nvGrpSpPr>
        <p:grpSpPr>
          <a:xfrm>
            <a:off x="4676775" y="2383580"/>
            <a:ext cx="2855119" cy="2861072"/>
            <a:chOff x="4003675" y="1171575"/>
            <a:chExt cx="3806825" cy="3814763"/>
          </a:xfrm>
        </p:grpSpPr>
        <p:sp>
          <p:nvSpPr>
            <p:cNvPr id="11" name="AutoShape 5"/>
            <p:cNvSpPr>
              <a:spLocks noChangeArrowheads="1"/>
            </p:cNvSpPr>
            <p:nvPr/>
          </p:nvSpPr>
          <p:spPr bwMode="gray">
            <a:xfrm flipH="1">
              <a:off x="4003675" y="1171575"/>
              <a:ext cx="1873250" cy="1873250"/>
            </a:xfrm>
            <a:prstGeom prst="rtTriangle">
              <a:avLst/>
            </a:prstGeom>
            <a:solidFill>
              <a:srgbClr val="96C527"/>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zh-CN" altLang="en-US" sz="1350">
                <a:solidFill>
                  <a:prstClr val="black"/>
                </a:solidFill>
                <a:ea typeface="宋体" panose="02010600030101010101" pitchFamily="2" charset="-122"/>
              </a:endParaRPr>
            </a:p>
          </p:txBody>
        </p:sp>
        <p:sp>
          <p:nvSpPr>
            <p:cNvPr id="13" name="AutoShape 7"/>
            <p:cNvSpPr>
              <a:spLocks noChangeArrowheads="1"/>
            </p:cNvSpPr>
            <p:nvPr/>
          </p:nvSpPr>
          <p:spPr bwMode="gray">
            <a:xfrm>
              <a:off x="5935663" y="1171575"/>
              <a:ext cx="1873250" cy="1873250"/>
            </a:xfrm>
            <a:prstGeom prst="rtTriangle">
              <a:avLst/>
            </a:prstGeom>
            <a:solidFill>
              <a:schemeClr val="tx1">
                <a:lumMod val="75000"/>
                <a:lumOff val="25000"/>
              </a:schemeClr>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zh-CN" altLang="en-US" sz="1350">
                <a:solidFill>
                  <a:prstClr val="black"/>
                </a:solidFill>
                <a:ea typeface="宋体" panose="02010600030101010101" pitchFamily="2" charset="-122"/>
              </a:endParaRPr>
            </a:p>
          </p:txBody>
        </p:sp>
        <p:sp>
          <p:nvSpPr>
            <p:cNvPr id="14" name="AutoShape 8"/>
            <p:cNvSpPr>
              <a:spLocks noChangeArrowheads="1"/>
            </p:cNvSpPr>
            <p:nvPr/>
          </p:nvSpPr>
          <p:spPr bwMode="gray">
            <a:xfrm rot="5400000">
              <a:off x="5937250" y="3113088"/>
              <a:ext cx="1873250" cy="1873250"/>
            </a:xfrm>
            <a:prstGeom prst="rtTriangle">
              <a:avLst/>
            </a:prstGeom>
            <a:solidFill>
              <a:srgbClr val="96C527"/>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zh-CN" altLang="en-US" sz="1350">
                <a:solidFill>
                  <a:prstClr val="black"/>
                </a:solidFill>
                <a:ea typeface="宋体" panose="02010600030101010101" pitchFamily="2" charset="-122"/>
              </a:endParaRPr>
            </a:p>
          </p:txBody>
        </p:sp>
        <p:sp>
          <p:nvSpPr>
            <p:cNvPr id="15" name="AutoShape 9"/>
            <p:cNvSpPr>
              <a:spLocks noChangeArrowheads="1"/>
            </p:cNvSpPr>
            <p:nvPr/>
          </p:nvSpPr>
          <p:spPr bwMode="gray">
            <a:xfrm rot="16200000" flipH="1">
              <a:off x="4005263" y="3113088"/>
              <a:ext cx="1873250" cy="1873250"/>
            </a:xfrm>
            <a:prstGeom prst="rtTriangle">
              <a:avLst/>
            </a:prstGeom>
            <a:solidFill>
              <a:schemeClr val="tx1">
                <a:lumMod val="75000"/>
                <a:lumOff val="25000"/>
              </a:schemeClr>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zh-CN" altLang="en-US" sz="1350">
                <a:solidFill>
                  <a:prstClr val="black"/>
                </a:solidFill>
                <a:ea typeface="宋体" panose="02010600030101010101" pitchFamily="2" charset="-122"/>
              </a:endParaRPr>
            </a:p>
          </p:txBody>
        </p:sp>
        <p:sp>
          <p:nvSpPr>
            <p:cNvPr id="18" name="Rectangle 12"/>
            <p:cNvSpPr>
              <a:spLocks noChangeArrowheads="1"/>
            </p:cNvSpPr>
            <p:nvPr/>
          </p:nvSpPr>
          <p:spPr bwMode="gray">
            <a:xfrm>
              <a:off x="4535757" y="2523295"/>
              <a:ext cx="1335193" cy="429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sz="1500" b="1" dirty="0">
                  <a:solidFill>
                    <a:prstClr val="white"/>
                  </a:solidFill>
                  <a:latin typeface="微软雅黑" panose="020B0503020204020204" pitchFamily="34" charset="-122"/>
                </a:rPr>
                <a:t>资源管理</a:t>
              </a:r>
              <a:r>
                <a:rPr lang="zh-CN" altLang="en-US" sz="1500" dirty="0">
                  <a:solidFill>
                    <a:prstClr val="white"/>
                  </a:solidFill>
                  <a:latin typeface="微软雅黑" panose="020B0503020204020204" pitchFamily="34" charset="-122"/>
                </a:rPr>
                <a:t> </a:t>
              </a:r>
              <a:endParaRPr lang="en-US" altLang="zh-CN" sz="1500" dirty="0">
                <a:solidFill>
                  <a:prstClr val="white"/>
                </a:solidFill>
                <a:latin typeface="微软雅黑" panose="020B0503020204020204" pitchFamily="34" charset="-122"/>
              </a:endParaRPr>
            </a:p>
          </p:txBody>
        </p:sp>
        <p:sp>
          <p:nvSpPr>
            <p:cNvPr id="19" name="Rectangle 13"/>
            <p:cNvSpPr>
              <a:spLocks noChangeArrowheads="1"/>
            </p:cNvSpPr>
            <p:nvPr/>
          </p:nvSpPr>
          <p:spPr bwMode="gray">
            <a:xfrm>
              <a:off x="6016180" y="2516824"/>
              <a:ext cx="1259840" cy="429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sz="1500" b="1" dirty="0">
                  <a:solidFill>
                    <a:srgbClr val="E7E6E6"/>
                  </a:solidFill>
                  <a:latin typeface="微软雅黑" panose="020B0503020204020204" pitchFamily="34" charset="-122"/>
                </a:rPr>
                <a:t>任务管理</a:t>
              </a:r>
              <a:endParaRPr lang="en-US" altLang="zh-CN" sz="1500" dirty="0">
                <a:solidFill>
                  <a:srgbClr val="E7E6E6"/>
                </a:solidFill>
                <a:latin typeface="微软雅黑" panose="020B0503020204020204" pitchFamily="34" charset="-122"/>
              </a:endParaRPr>
            </a:p>
          </p:txBody>
        </p:sp>
        <p:sp>
          <p:nvSpPr>
            <p:cNvPr id="20" name="Rectangle 14"/>
            <p:cNvSpPr>
              <a:spLocks noChangeArrowheads="1"/>
            </p:cNvSpPr>
            <p:nvPr/>
          </p:nvSpPr>
          <p:spPr bwMode="gray">
            <a:xfrm>
              <a:off x="6040826" y="3201234"/>
              <a:ext cx="1335193" cy="429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sz="1500" b="1" dirty="0">
                  <a:solidFill>
                    <a:prstClr val="white"/>
                  </a:solidFill>
                  <a:latin typeface="微软雅黑" panose="020B0503020204020204" pitchFamily="34" charset="-122"/>
                </a:rPr>
                <a:t>安全管理</a:t>
              </a:r>
              <a:r>
                <a:rPr lang="zh-CN" altLang="en-US" sz="1500" dirty="0">
                  <a:solidFill>
                    <a:prstClr val="white"/>
                  </a:solidFill>
                  <a:latin typeface="微软雅黑" panose="020B0503020204020204" pitchFamily="34" charset="-122"/>
                </a:rPr>
                <a:t> </a:t>
              </a:r>
              <a:endParaRPr lang="en-US" altLang="zh-CN" sz="1500" dirty="0">
                <a:solidFill>
                  <a:prstClr val="white"/>
                </a:solidFill>
                <a:latin typeface="微软雅黑" panose="020B0503020204020204" pitchFamily="34" charset="-122"/>
              </a:endParaRPr>
            </a:p>
          </p:txBody>
        </p:sp>
        <p:sp>
          <p:nvSpPr>
            <p:cNvPr id="21" name="Rectangle 15"/>
            <p:cNvSpPr>
              <a:spLocks noChangeArrowheads="1"/>
            </p:cNvSpPr>
            <p:nvPr/>
          </p:nvSpPr>
          <p:spPr bwMode="gray">
            <a:xfrm>
              <a:off x="4533519" y="3175969"/>
              <a:ext cx="1335193" cy="429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sz="1500" b="1" dirty="0">
                  <a:solidFill>
                    <a:srgbClr val="E7E6E6"/>
                  </a:solidFill>
                  <a:latin typeface="微软雅黑" panose="020B0503020204020204" pitchFamily="34" charset="-122"/>
                </a:rPr>
                <a:t>用户管理</a:t>
              </a:r>
              <a:r>
                <a:rPr lang="zh-CN" altLang="en-US" sz="1500" dirty="0">
                  <a:solidFill>
                    <a:prstClr val="black"/>
                  </a:solidFill>
                  <a:latin typeface="微软雅黑" panose="020B0503020204020204" pitchFamily="34" charset="-122"/>
                </a:rPr>
                <a:t> </a:t>
              </a:r>
              <a:endParaRPr lang="en-US" altLang="zh-CN" sz="1500" dirty="0">
                <a:solidFill>
                  <a:prstClr val="black"/>
                </a:solidFill>
                <a:latin typeface="微软雅黑" panose="020B0503020204020204" pitchFamily="34" charset="-122"/>
              </a:endParaRPr>
            </a:p>
          </p:txBody>
        </p:sp>
      </p:grpSp>
      <p:sp>
        <p:nvSpPr>
          <p:cNvPr id="22" name="Rectangle 16"/>
          <p:cNvSpPr>
            <a:spLocks noChangeArrowheads="1"/>
          </p:cNvSpPr>
          <p:nvPr/>
        </p:nvSpPr>
        <p:spPr bwMode="gray">
          <a:xfrm>
            <a:off x="3725466" y="1763885"/>
            <a:ext cx="46863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b="1" dirty="0">
                <a:solidFill>
                  <a:prstClr val="white"/>
                </a:solidFill>
                <a:latin typeface="黑体" panose="02010609060101010101" charset="-122"/>
                <a:ea typeface="黑体" panose="02010609060101010101" charset="-122"/>
              </a:rPr>
              <a:t>云计算的管理中间件层</a:t>
            </a:r>
            <a:r>
              <a:rPr lang="zh-CN" altLang="en-US" dirty="0">
                <a:solidFill>
                  <a:prstClr val="white"/>
                </a:solidFill>
                <a:latin typeface="黑体" panose="02010609060101010101" charset="-122"/>
                <a:ea typeface="黑体" panose="02010609060101010101" charset="-122"/>
              </a:rPr>
              <a:t> </a:t>
            </a:r>
            <a:endParaRPr lang="en-US" altLang="zh-CN" dirty="0">
              <a:solidFill>
                <a:prstClr val="white"/>
              </a:solidFill>
              <a:latin typeface="黑体" panose="02010609060101010101" charset="-122"/>
              <a:ea typeface="黑体" panose="02010609060101010101" charset="-122"/>
            </a:endParaRPr>
          </a:p>
        </p:txBody>
      </p:sp>
      <p:sp>
        <p:nvSpPr>
          <p:cNvPr id="23" name="Rectangle 17"/>
          <p:cNvSpPr>
            <a:spLocks noChangeArrowheads="1"/>
          </p:cNvSpPr>
          <p:nvPr/>
        </p:nvSpPr>
        <p:spPr bwMode="gray">
          <a:xfrm>
            <a:off x="7294921" y="2411609"/>
            <a:ext cx="3009179" cy="1337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50000"/>
              </a:lnSpc>
            </a:pPr>
            <a:r>
              <a:rPr lang="zh-CN" altLang="en-US" sz="1350" dirty="0">
                <a:solidFill>
                  <a:prstClr val="black">
                    <a:lumMod val="65000"/>
                    <a:lumOff val="35000"/>
                  </a:prstClr>
                </a:solidFill>
                <a:latin typeface="微软雅黑" panose="020B0503020204020204" pitchFamily="34" charset="-122"/>
              </a:rPr>
              <a:t>执行用户或应用提交的任务，包括完 成用户任务映象（</a:t>
            </a:r>
            <a:r>
              <a:rPr lang="en-US" altLang="zh-CN" sz="1350" dirty="0">
                <a:solidFill>
                  <a:prstClr val="black">
                    <a:lumMod val="65000"/>
                    <a:lumOff val="35000"/>
                  </a:prstClr>
                </a:solidFill>
                <a:latin typeface="微软雅黑" panose="020B0503020204020204" pitchFamily="34" charset="-122"/>
              </a:rPr>
              <a:t>Image</a:t>
            </a:r>
            <a:r>
              <a:rPr lang="zh-CN" altLang="en-US" sz="1350" dirty="0">
                <a:solidFill>
                  <a:prstClr val="black">
                    <a:lumMod val="65000"/>
                    <a:lumOff val="35000"/>
                  </a:prstClr>
                </a:solidFill>
                <a:latin typeface="微软雅黑" panose="020B0503020204020204" pitchFamily="34" charset="-122"/>
              </a:rPr>
              <a:t>）的部署和管理、任务调度、任务执行、任务生   命期管理等 </a:t>
            </a:r>
            <a:endParaRPr lang="en-US" altLang="zh-CN" sz="1350" dirty="0">
              <a:solidFill>
                <a:prstClr val="black">
                  <a:lumMod val="65000"/>
                  <a:lumOff val="35000"/>
                </a:prstClr>
              </a:solidFill>
              <a:latin typeface="微软雅黑" panose="020B0503020204020204" pitchFamily="34" charset="-122"/>
            </a:endParaRPr>
          </a:p>
        </p:txBody>
      </p:sp>
      <p:sp>
        <p:nvSpPr>
          <p:cNvPr id="24" name="Rectangle 18"/>
          <p:cNvSpPr>
            <a:spLocks noChangeArrowheads="1"/>
          </p:cNvSpPr>
          <p:nvPr/>
        </p:nvSpPr>
        <p:spPr bwMode="gray">
          <a:xfrm>
            <a:off x="1973629" y="3810057"/>
            <a:ext cx="3120293" cy="1337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50000"/>
              </a:lnSpc>
            </a:pPr>
            <a:r>
              <a:rPr lang="zh-CN" altLang="en-US" sz="1350" dirty="0">
                <a:solidFill>
                  <a:prstClr val="black">
                    <a:lumMod val="65000"/>
                    <a:lumOff val="35000"/>
                  </a:prstClr>
                </a:solidFill>
                <a:latin typeface="微软雅黑" panose="020B0503020204020204" pitchFamily="34" charset="-122"/>
              </a:rPr>
              <a:t>实现云计算商业模式的一个必不可</a:t>
            </a:r>
            <a:endParaRPr lang="en-US" altLang="zh-CN" sz="1350" dirty="0">
              <a:solidFill>
                <a:prstClr val="black">
                  <a:lumMod val="65000"/>
                  <a:lumOff val="35000"/>
                </a:prstClr>
              </a:solidFill>
              <a:latin typeface="微软雅黑" panose="020B0503020204020204" pitchFamily="34" charset="-122"/>
            </a:endParaRPr>
          </a:p>
          <a:p>
            <a:pPr>
              <a:lnSpc>
                <a:spcPct val="150000"/>
              </a:lnSpc>
            </a:pPr>
            <a:r>
              <a:rPr lang="zh-CN" altLang="en-US" sz="1350" dirty="0">
                <a:solidFill>
                  <a:prstClr val="black">
                    <a:lumMod val="65000"/>
                    <a:lumOff val="35000"/>
                  </a:prstClr>
                </a:solidFill>
                <a:latin typeface="微软雅黑" panose="020B0503020204020204" pitchFamily="34" charset="-122"/>
              </a:rPr>
              <a:t>少的环节，包括提供用户交互接口、管理和识别用户身份、创建用户程序的执行环境、对用户的使用进行计费等 </a:t>
            </a:r>
            <a:endParaRPr lang="en-US" altLang="zh-CN" sz="1350" dirty="0">
              <a:solidFill>
                <a:prstClr val="black">
                  <a:lumMod val="65000"/>
                  <a:lumOff val="35000"/>
                </a:prstClr>
              </a:solidFill>
              <a:latin typeface="微软雅黑" panose="020B0503020204020204" pitchFamily="34" charset="-122"/>
            </a:endParaRPr>
          </a:p>
        </p:txBody>
      </p:sp>
      <p:sp>
        <p:nvSpPr>
          <p:cNvPr id="25" name="Rectangle 19"/>
          <p:cNvSpPr>
            <a:spLocks noChangeArrowheads="1"/>
          </p:cNvSpPr>
          <p:nvPr/>
        </p:nvSpPr>
        <p:spPr bwMode="gray">
          <a:xfrm>
            <a:off x="7334749" y="4015809"/>
            <a:ext cx="2730273" cy="1026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50000"/>
              </a:lnSpc>
            </a:pPr>
            <a:r>
              <a:rPr lang="zh-CN" altLang="en-US" sz="1350" dirty="0">
                <a:solidFill>
                  <a:prstClr val="black">
                    <a:lumMod val="65000"/>
                    <a:lumOff val="35000"/>
                  </a:prstClr>
                </a:solidFill>
                <a:latin typeface="微软雅黑" panose="020B0503020204020204" pitchFamily="34" charset="-122"/>
              </a:rPr>
              <a:t>保障云计算设施的整体安全，包括身份认证、访问授权、综合防护和安全审计等 </a:t>
            </a:r>
            <a:endParaRPr lang="en-US" altLang="zh-CN" sz="1350" dirty="0">
              <a:solidFill>
                <a:prstClr val="black">
                  <a:lumMod val="65000"/>
                  <a:lumOff val="35000"/>
                </a:prstClr>
              </a:solidFill>
              <a:latin typeface="微软雅黑" panose="020B0503020204020204" pitchFamily="34" charset="-122"/>
            </a:endParaRPr>
          </a:p>
        </p:txBody>
      </p:sp>
      <p:grpSp>
        <p:nvGrpSpPr>
          <p:cNvPr id="34" name="组合 33"/>
          <p:cNvGrpSpPr/>
          <p:nvPr/>
        </p:nvGrpSpPr>
        <p:grpSpPr>
          <a:xfrm>
            <a:off x="1523999" y="-2439"/>
            <a:ext cx="9145786" cy="718410"/>
            <a:chOff x="-1" y="190175"/>
            <a:chExt cx="9145786" cy="525795"/>
          </a:xfrm>
        </p:grpSpPr>
        <p:sp>
          <p:nvSpPr>
            <p:cNvPr id="35" name="任意多边形 3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任意多边形 3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7" name="任意多边形 3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8" name="文本框 37"/>
          <p:cNvSpPr txBox="1"/>
          <p:nvPr/>
        </p:nvSpPr>
        <p:spPr>
          <a:xfrm>
            <a:off x="8024813" y="234392"/>
            <a:ext cx="2518410" cy="299085"/>
          </a:xfrm>
          <a:prstGeom prst="rect">
            <a:avLst/>
          </a:prstGeom>
          <a:noFill/>
        </p:spPr>
        <p:txBody>
          <a:bodyPr wrap="none" rtlCol="0">
            <a:spAutoFit/>
          </a:bodyPr>
          <a:lstStyle/>
          <a:p>
            <a:r>
              <a:rPr lang="en-US" altLang="zh-CN" sz="1350" dirty="0">
                <a:solidFill>
                  <a:prstClr val="white"/>
                </a:solidFill>
              </a:rPr>
              <a:t>《</a:t>
            </a:r>
            <a:r>
              <a:rPr lang="zh-CN" altLang="en-US" sz="1350" dirty="0">
                <a:solidFill>
                  <a:prstClr val="white"/>
                </a:solidFill>
              </a:rPr>
              <a:t>云计算</a:t>
            </a:r>
            <a:r>
              <a:rPr lang="en-US" altLang="zh-CN" sz="1350" dirty="0">
                <a:solidFill>
                  <a:prstClr val="white"/>
                </a:solidFill>
              </a:rPr>
              <a:t>》</a:t>
            </a:r>
            <a:r>
              <a:rPr lang="zh-CN" altLang="en-US" sz="1350" dirty="0">
                <a:solidFill>
                  <a:prstClr val="white"/>
                </a:solidFill>
              </a:rPr>
              <a:t>第三版配套</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
        <p:nvSpPr>
          <p:cNvPr id="39" name="文本框 38"/>
          <p:cNvSpPr txBox="1"/>
          <p:nvPr/>
        </p:nvSpPr>
        <p:spPr>
          <a:xfrm>
            <a:off x="1976233" y="162143"/>
            <a:ext cx="2249805" cy="414020"/>
          </a:xfrm>
          <a:prstGeom prst="rect">
            <a:avLst/>
          </a:prstGeom>
          <a:noFill/>
        </p:spPr>
        <p:txBody>
          <a:bodyPr wrap="none" rtlCol="0">
            <a:spAutoFit/>
          </a:bodyPr>
          <a:lstStyle/>
          <a:p>
            <a:pPr algn="l"/>
            <a:r>
              <a:rPr lang="zh-CN" altLang="en-US" sz="2100" b="1" spc="225" dirty="0">
                <a:solidFill>
                  <a:prstClr val="white"/>
                </a:solidFill>
              </a:rPr>
              <a:t>云计算实现机制</a:t>
            </a:r>
            <a:endParaRPr lang="zh-CN" altLang="en-US" sz="2100" b="1" spc="225" dirty="0">
              <a:solidFill>
                <a:prstClr val="white"/>
              </a:solidFill>
            </a:endParaRPr>
          </a:p>
        </p:txBody>
      </p:sp>
      <p:sp>
        <p:nvSpPr>
          <p:cNvPr id="40" name="Freeform 136"/>
          <p:cNvSpPr>
            <a:spLocks noEditPoints="1"/>
          </p:cNvSpPr>
          <p:nvPr/>
        </p:nvSpPr>
        <p:spPr bwMode="auto">
          <a:xfrm>
            <a:off x="1701551" y="201672"/>
            <a:ext cx="279920" cy="279920"/>
          </a:xfrm>
          <a:custGeom>
            <a:avLst/>
            <a:gdLst>
              <a:gd name="T0" fmla="*/ 0 w 36"/>
              <a:gd name="T1" fmla="*/ 0 h 36"/>
              <a:gd name="T2" fmla="*/ 0 w 36"/>
              <a:gd name="T3" fmla="*/ 6 h 36"/>
              <a:gd name="T4" fmla="*/ 30 w 36"/>
              <a:gd name="T5" fmla="*/ 36 h 36"/>
              <a:gd name="T6" fmla="*/ 36 w 36"/>
              <a:gd name="T7" fmla="*/ 36 h 36"/>
              <a:gd name="T8" fmla="*/ 0 w 36"/>
              <a:gd name="T9" fmla="*/ 0 h 36"/>
              <a:gd name="T10" fmla="*/ 0 w 36"/>
              <a:gd name="T11" fmla="*/ 11 h 36"/>
              <a:gd name="T12" fmla="*/ 0 w 36"/>
              <a:gd name="T13" fmla="*/ 17 h 36"/>
              <a:gd name="T14" fmla="*/ 19 w 36"/>
              <a:gd name="T15" fmla="*/ 36 h 36"/>
              <a:gd name="T16" fmla="*/ 24 w 36"/>
              <a:gd name="T17" fmla="*/ 36 h 36"/>
              <a:gd name="T18" fmla="*/ 0 w 36"/>
              <a:gd name="T19" fmla="*/ 11 h 36"/>
              <a:gd name="T20" fmla="*/ 5 w 36"/>
              <a:gd name="T21" fmla="*/ 25 h 36"/>
              <a:gd name="T22" fmla="*/ 0 w 36"/>
              <a:gd name="T23" fmla="*/ 31 h 36"/>
              <a:gd name="T24" fmla="*/ 5 w 36"/>
              <a:gd name="T25" fmla="*/ 36 h 36"/>
              <a:gd name="T26" fmla="*/ 10 w 36"/>
              <a:gd name="T27" fmla="*/ 31 h 36"/>
              <a:gd name="T28" fmla="*/ 5 w 36"/>
              <a:gd name="T29"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0" y="0"/>
                </a:moveTo>
                <a:cubicBezTo>
                  <a:pt x="0" y="6"/>
                  <a:pt x="0" y="6"/>
                  <a:pt x="0" y="6"/>
                </a:cubicBezTo>
                <a:cubicBezTo>
                  <a:pt x="16" y="6"/>
                  <a:pt x="30" y="19"/>
                  <a:pt x="30" y="36"/>
                </a:cubicBezTo>
                <a:cubicBezTo>
                  <a:pt x="36" y="36"/>
                  <a:pt x="36" y="36"/>
                  <a:pt x="36" y="36"/>
                </a:cubicBezTo>
                <a:cubicBezTo>
                  <a:pt x="36" y="16"/>
                  <a:pt x="20" y="0"/>
                  <a:pt x="0" y="0"/>
                </a:cubicBezTo>
                <a:close/>
                <a:moveTo>
                  <a:pt x="0" y="11"/>
                </a:moveTo>
                <a:cubicBezTo>
                  <a:pt x="0" y="17"/>
                  <a:pt x="0" y="17"/>
                  <a:pt x="0" y="17"/>
                </a:cubicBezTo>
                <a:cubicBezTo>
                  <a:pt x="10" y="17"/>
                  <a:pt x="19" y="25"/>
                  <a:pt x="19" y="36"/>
                </a:cubicBezTo>
                <a:cubicBezTo>
                  <a:pt x="24" y="36"/>
                  <a:pt x="24" y="36"/>
                  <a:pt x="24" y="36"/>
                </a:cubicBezTo>
                <a:cubicBezTo>
                  <a:pt x="24" y="22"/>
                  <a:pt x="13" y="11"/>
                  <a:pt x="0" y="11"/>
                </a:cubicBezTo>
                <a:close/>
                <a:moveTo>
                  <a:pt x="5" y="25"/>
                </a:moveTo>
                <a:cubicBezTo>
                  <a:pt x="2" y="25"/>
                  <a:pt x="0" y="28"/>
                  <a:pt x="0" y="31"/>
                </a:cubicBezTo>
                <a:cubicBezTo>
                  <a:pt x="0" y="34"/>
                  <a:pt x="2" y="36"/>
                  <a:pt x="5" y="36"/>
                </a:cubicBezTo>
                <a:cubicBezTo>
                  <a:pt x="8" y="36"/>
                  <a:pt x="10" y="34"/>
                  <a:pt x="10" y="31"/>
                </a:cubicBezTo>
                <a:cubicBezTo>
                  <a:pt x="10" y="28"/>
                  <a:pt x="8" y="25"/>
                  <a:pt x="5" y="25"/>
                </a:cubicBezTo>
                <a:close/>
              </a:path>
            </a:pathLst>
          </a:custGeom>
          <a:solidFill>
            <a:schemeClr val="bg1"/>
          </a:solidFill>
          <a:ln>
            <a:noFill/>
          </a:ln>
        </p:spPr>
        <p:txBody>
          <a:bodyPr vert="horz" wrap="square" lIns="68580" tIns="34290" rIns="68580" bIns="34290" numCol="1" anchor="t" anchorCtr="0" compatLnSpc="1"/>
          <a:lstStyle/>
          <a:p>
            <a:endParaRPr lang="id-ID" sz="1350">
              <a:solidFill>
                <a:prstClr val="black"/>
              </a:solidFill>
            </a:endParaRPr>
          </a:p>
        </p:txBody>
      </p:sp>
      <p:sp>
        <p:nvSpPr>
          <p:cNvPr id="4" name="灯片编号占位符 3"/>
          <p:cNvSpPr>
            <a:spLocks noGrp="1"/>
          </p:cNvSpPr>
          <p:nvPr>
            <p:ph type="sldNum" sz="quarter" idx="4"/>
          </p:nvPr>
        </p:nvSpPr>
        <p:spPr/>
        <p:txBody>
          <a:bodyPr/>
          <a:lstStyle/>
          <a:p>
            <a:fld id="{344E241F-D2F4-4B3A-952F-D6E7DF06C30F}"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标题 1"/>
          <p:cNvSpPr>
            <a:spLocks noGrp="1"/>
          </p:cNvSpPr>
          <p:nvPr>
            <p:ph type="title"/>
          </p:nvPr>
        </p:nvSpPr>
        <p:spPr>
          <a:xfrm>
            <a:off x="838200" y="580390"/>
            <a:ext cx="10515600" cy="711200"/>
          </a:xfrm>
        </p:spPr>
        <p:txBody>
          <a:bodyPr vert="horz" wrap="square" lIns="91440" tIns="45720" rIns="91440" bIns="45720" anchor="ctr" anchorCtr="0"/>
          <a:p>
            <a:pPr marL="342900" indent="-342900"/>
            <a:r>
              <a:rPr lang="zh-CN" altLang="zh-CN" sz="2400" b="1" dirty="0">
                <a:latin typeface="楷体" panose="02010609060101010101" charset="-122"/>
                <a:ea typeface="楷体" panose="02010609060101010101" charset="-122"/>
              </a:rPr>
              <a:t>云计算的类型</a:t>
            </a:r>
            <a:endParaRPr lang="zh-CN" altLang="en-US" sz="2400" dirty="0">
              <a:latin typeface="楷体" panose="02010609060101010101" charset="-122"/>
              <a:ea typeface="楷体" panose="02010609060101010101" charset="-122"/>
            </a:endParaRPr>
          </a:p>
        </p:txBody>
      </p:sp>
      <p:pic>
        <p:nvPicPr>
          <p:cNvPr id="14339" name="图片 2"/>
          <p:cNvPicPr>
            <a:picLocks noChangeAspect="1"/>
          </p:cNvPicPr>
          <p:nvPr/>
        </p:nvPicPr>
        <p:blipFill>
          <a:blip r:embed="rId1"/>
          <a:stretch>
            <a:fillRect/>
          </a:stretch>
        </p:blipFill>
        <p:spPr>
          <a:xfrm>
            <a:off x="980440" y="1828800"/>
            <a:ext cx="5694363" cy="3886200"/>
          </a:xfrm>
          <a:prstGeom prst="rect">
            <a:avLst/>
          </a:prstGeom>
          <a:noFill/>
          <a:ln w="9525">
            <a:noFill/>
          </a:ln>
        </p:spPr>
      </p:pic>
      <p:sp>
        <p:nvSpPr>
          <p:cNvPr id="2" name="文本框 1"/>
          <p:cNvSpPr txBox="1"/>
          <p:nvPr/>
        </p:nvSpPr>
        <p:spPr>
          <a:xfrm>
            <a:off x="7006590" y="77470"/>
            <a:ext cx="4680585" cy="6849745"/>
          </a:xfrm>
          <a:prstGeom prst="rect">
            <a:avLst/>
          </a:prstGeom>
          <a:noFill/>
        </p:spPr>
        <p:txBody>
          <a:bodyPr wrap="square" rtlCol="0">
            <a:spAutoFit/>
          </a:bodyPr>
          <a:p>
            <a:r>
              <a:rPr lang="en-US" altLang="zh-CN"/>
              <a:t>        </a:t>
            </a:r>
            <a:r>
              <a:rPr lang="zh-CN" altLang="en-US" sz="2400">
                <a:latin typeface="Times New Roman" panose="02020603050405020304" pitchFamily="18" charset="0"/>
                <a:ea typeface="楷体" panose="02010609060101010101" charset="-122"/>
                <a:cs typeface="Times New Roman" panose="02020603050405020304" pitchFamily="18" charset="0"/>
              </a:rPr>
              <a:t>云计算包括公有云、私有云和混合云种类型。</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公有云面向所有用户提供服务，只要是注册付费的用户都可以使用，比如AWS;</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私有云只为特定用户提供服务,比如大型企业出于安全考虑自建的云计算环境,只为企业内部提供服务;</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30000"/>
              </a:lnSpc>
              <a:spcBef>
                <a:spcPts val="600"/>
              </a:spcBef>
            </a:pPr>
            <a:r>
              <a:rPr lang="zh-CN" altLang="en-US" sz="2400">
                <a:latin typeface="Times New Roman" panose="02020603050405020304" pitchFamily="18" charset="0"/>
                <a:ea typeface="楷体" panose="02010609060101010101" charset="-122"/>
                <a:cs typeface="Times New Roman" panose="02020603050405020304" pitchFamily="18" charset="0"/>
              </a:rPr>
              <a:t> </a:t>
            </a: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混合云综合了公有云和私有云的特点,因为,对于一些企业而言，一方面出于安全考虑需要把数据放在私有云中，另一方面希望可以获得公有云的计算资源，为了获得最佳的效果，就可以把公有云和私有云进行混合搭配使用。</a:t>
            </a:r>
            <a:endParaRPr lang="zh-CN" altLang="en-US" sz="2400">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1"/>
          <a:srcRect l="7394" t="21585" r="7309" b="21466"/>
          <a:stretch>
            <a:fillRect/>
          </a:stretch>
        </p:blipFill>
        <p:spPr>
          <a:xfrm>
            <a:off x="1523999" y="857250"/>
            <a:ext cx="9144001" cy="5143500"/>
          </a:xfrm>
          <a:prstGeom prst="rect">
            <a:avLst/>
          </a:prstGeom>
        </p:spPr>
      </p:pic>
      <p:pic>
        <p:nvPicPr>
          <p:cNvPr id="3" name="图片 2"/>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34816"/>
          <a:stretch>
            <a:fillRect/>
          </a:stretch>
        </p:blipFill>
        <p:spPr>
          <a:xfrm>
            <a:off x="1513115" y="0"/>
            <a:ext cx="2508139" cy="6858000"/>
          </a:xfrm>
          <a:prstGeom prst="rect">
            <a:avLst/>
          </a:prstGeom>
        </p:spPr>
      </p:pic>
      <p:sp>
        <p:nvSpPr>
          <p:cNvPr id="4" name="文本框 3"/>
          <p:cNvSpPr txBox="1"/>
          <p:nvPr/>
        </p:nvSpPr>
        <p:spPr>
          <a:xfrm>
            <a:off x="3032089" y="1507389"/>
            <a:ext cx="1057275" cy="1753235"/>
          </a:xfrm>
          <a:prstGeom prst="rect">
            <a:avLst/>
          </a:prstGeom>
          <a:noFill/>
        </p:spPr>
        <p:txBody>
          <a:bodyPr wrap="none" rtlCol="0">
            <a:spAutoFit/>
          </a:bodyPr>
          <a:lstStyle/>
          <a:p>
            <a:r>
              <a:rPr lang="zh-CN" altLang="en-US" sz="5400" b="1" dirty="0">
                <a:solidFill>
                  <a:prstClr val="white"/>
                </a:solidFill>
                <a:effectLst>
                  <a:outerShdw blurRad="50800" dist="38100" dir="2700000" algn="tl" rotWithShape="0">
                    <a:prstClr val="black">
                      <a:alpha val="40000"/>
                    </a:prstClr>
                  </a:outerShdw>
                </a:effectLst>
              </a:rPr>
              <a:t>目</a:t>
            </a:r>
            <a:endParaRPr lang="en-US" altLang="zh-CN" sz="5400" b="1" dirty="0">
              <a:solidFill>
                <a:prstClr val="white"/>
              </a:solidFill>
              <a:effectLst>
                <a:outerShdw blurRad="50800" dist="38100" dir="2700000" algn="tl" rotWithShape="0">
                  <a:prstClr val="black">
                    <a:alpha val="40000"/>
                  </a:prstClr>
                </a:outerShdw>
              </a:effectLst>
            </a:endParaRPr>
          </a:p>
          <a:p>
            <a:r>
              <a:rPr lang="zh-CN" altLang="en-US" sz="5400" b="1" dirty="0">
                <a:solidFill>
                  <a:prstClr val="white"/>
                </a:solidFill>
                <a:effectLst>
                  <a:outerShdw blurRad="50800" dist="38100" dir="2700000" algn="tl" rotWithShape="0">
                    <a:prstClr val="black">
                      <a:alpha val="40000"/>
                    </a:prstClr>
                  </a:outerShdw>
                </a:effectLst>
              </a:rPr>
              <a:t>录</a:t>
            </a:r>
            <a:r>
              <a:rPr lang="en-US" altLang="zh-CN" sz="5400" b="1" dirty="0">
                <a:solidFill>
                  <a:prstClr val="white"/>
                </a:solidFill>
                <a:effectLst>
                  <a:outerShdw blurRad="50800" dist="38100" dir="2700000" algn="tl" rotWithShape="0">
                    <a:prstClr val="black">
                      <a:alpha val="40000"/>
                    </a:prstClr>
                  </a:outerShdw>
                </a:effectLst>
              </a:rPr>
              <a:t> </a:t>
            </a:r>
            <a:endParaRPr lang="zh-CN" altLang="en-US" sz="5400" b="1" dirty="0">
              <a:solidFill>
                <a:prstClr val="white"/>
              </a:solidFill>
              <a:effectLst>
                <a:outerShdw blurRad="50800" dist="38100" dir="2700000" algn="tl" rotWithShape="0">
                  <a:prstClr val="black">
                    <a:alpha val="40000"/>
                  </a:prstClr>
                </a:outerShdw>
              </a:effectLst>
            </a:endParaRPr>
          </a:p>
        </p:txBody>
      </p:sp>
      <p:sp>
        <p:nvSpPr>
          <p:cNvPr id="41" name="圆角矩形 40"/>
          <p:cNvSpPr/>
          <p:nvPr/>
        </p:nvSpPr>
        <p:spPr>
          <a:xfrm>
            <a:off x="5032261" y="173461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2" name="圆角矩形 41"/>
          <p:cNvSpPr/>
          <p:nvPr/>
        </p:nvSpPr>
        <p:spPr>
          <a:xfrm>
            <a:off x="5032261" y="253148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圆角矩形 43"/>
          <p:cNvSpPr/>
          <p:nvPr/>
        </p:nvSpPr>
        <p:spPr>
          <a:xfrm>
            <a:off x="5032261" y="4135384"/>
            <a:ext cx="4500563" cy="585533"/>
          </a:xfrm>
          <a:prstGeom prst="roundRect">
            <a:avLst>
              <a:gd name="adj" fmla="val 20658"/>
            </a:avLst>
          </a:prstGeom>
          <a:solidFill>
            <a:srgbClr val="7AB8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3" name="矩形 62"/>
          <p:cNvSpPr/>
          <p:nvPr/>
        </p:nvSpPr>
        <p:spPr>
          <a:xfrm>
            <a:off x="5651777" y="1836563"/>
            <a:ext cx="3430905" cy="414020"/>
          </a:xfrm>
          <a:prstGeom prst="rect">
            <a:avLst/>
          </a:prstGeom>
        </p:spPr>
        <p:txBody>
          <a:bodyPr wrap="none">
            <a:spAutoFit/>
          </a:bodyPr>
          <a:lstStyle/>
          <a:p>
            <a:r>
              <a:rPr lang="zh-CN" altLang="en-US" sz="2100" spc="225" dirty="0">
                <a:solidFill>
                  <a:srgbClr val="404040"/>
                </a:solidFill>
              </a:rPr>
              <a:t>云计算</a:t>
            </a:r>
            <a:r>
              <a:rPr lang="en-US" altLang="zh-CN" sz="2100" spc="225" dirty="0">
                <a:solidFill>
                  <a:srgbClr val="404040"/>
                </a:solidFill>
              </a:rPr>
              <a:t>——</a:t>
            </a:r>
            <a:r>
              <a:rPr lang="zh-CN" altLang="en-US" sz="2100" spc="225" dirty="0">
                <a:solidFill>
                  <a:srgbClr val="404040"/>
                </a:solidFill>
              </a:rPr>
              <a:t>大数据的计算</a:t>
            </a:r>
            <a:endParaRPr lang="zh-CN" altLang="en-US" sz="2100" spc="225" dirty="0">
              <a:solidFill>
                <a:srgbClr val="404040"/>
              </a:solidFill>
            </a:endParaRPr>
          </a:p>
        </p:txBody>
      </p:sp>
      <p:sp>
        <p:nvSpPr>
          <p:cNvPr id="64" name="矩形 63"/>
          <p:cNvSpPr/>
          <p:nvPr/>
        </p:nvSpPr>
        <p:spPr>
          <a:xfrm>
            <a:off x="5651777" y="2600767"/>
            <a:ext cx="2249805" cy="414020"/>
          </a:xfrm>
          <a:prstGeom prst="rect">
            <a:avLst/>
          </a:prstGeom>
        </p:spPr>
        <p:txBody>
          <a:bodyPr wrap="none">
            <a:spAutoFit/>
          </a:bodyPr>
          <a:lstStyle/>
          <a:p>
            <a:r>
              <a:rPr lang="zh-CN" altLang="en-US" sz="2100" spc="225" dirty="0">
                <a:solidFill>
                  <a:srgbClr val="404040"/>
                </a:solidFill>
              </a:rPr>
              <a:t>云计算发展现状</a:t>
            </a:r>
            <a:endParaRPr lang="zh-CN" altLang="en-US" sz="2100" spc="225" dirty="0">
              <a:solidFill>
                <a:srgbClr val="404040"/>
              </a:solidFill>
            </a:endParaRPr>
          </a:p>
        </p:txBody>
      </p:sp>
      <p:sp>
        <p:nvSpPr>
          <p:cNvPr id="71" name="矩形 70"/>
          <p:cNvSpPr/>
          <p:nvPr/>
        </p:nvSpPr>
        <p:spPr>
          <a:xfrm>
            <a:off x="5651777" y="4231943"/>
            <a:ext cx="2249805" cy="414020"/>
          </a:xfrm>
          <a:prstGeom prst="rect">
            <a:avLst/>
          </a:prstGeom>
        </p:spPr>
        <p:txBody>
          <a:bodyPr wrap="none">
            <a:spAutoFit/>
          </a:bodyPr>
          <a:lstStyle/>
          <a:p>
            <a:r>
              <a:rPr lang="zh-CN" altLang="en-US" sz="2100" spc="225" dirty="0">
                <a:solidFill>
                  <a:prstClr val="white"/>
                </a:solidFill>
              </a:rPr>
              <a:t>云计算</a:t>
            </a:r>
            <a:r>
              <a:rPr lang="zh-CN" altLang="en-US" sz="2100" spc="225" dirty="0">
                <a:solidFill>
                  <a:prstClr val="white"/>
                </a:solidFill>
              </a:rPr>
              <a:t>数据中心</a:t>
            </a:r>
            <a:endParaRPr lang="zh-CN" altLang="en-US" sz="2100" spc="225" dirty="0">
              <a:solidFill>
                <a:prstClr val="white"/>
              </a:solidFill>
            </a:endParaRPr>
          </a:p>
        </p:txBody>
      </p:sp>
      <p:sp>
        <p:nvSpPr>
          <p:cNvPr id="76" name="Freeform 173"/>
          <p:cNvSpPr>
            <a:spLocks noEditPoints="1"/>
          </p:cNvSpPr>
          <p:nvPr/>
        </p:nvSpPr>
        <p:spPr bwMode="auto">
          <a:xfrm>
            <a:off x="5243856" y="1925248"/>
            <a:ext cx="328601" cy="204266"/>
          </a:xfrm>
          <a:custGeom>
            <a:avLst/>
            <a:gdLst>
              <a:gd name="T0" fmla="*/ 3 w 47"/>
              <a:gd name="T1" fmla="*/ 0 h 29"/>
              <a:gd name="T2" fmla="*/ 0 w 47"/>
              <a:gd name="T3" fmla="*/ 25 h 29"/>
              <a:gd name="T4" fmla="*/ 44 w 47"/>
              <a:gd name="T5" fmla="*/ 29 h 29"/>
              <a:gd name="T6" fmla="*/ 47 w 47"/>
              <a:gd name="T7" fmla="*/ 4 h 29"/>
              <a:gd name="T8" fmla="*/ 26 w 47"/>
              <a:gd name="T9" fmla="*/ 5 h 29"/>
              <a:gd name="T10" fmla="*/ 30 w 47"/>
              <a:gd name="T11" fmla="*/ 10 h 29"/>
              <a:gd name="T12" fmla="*/ 26 w 47"/>
              <a:gd name="T13" fmla="*/ 5 h 29"/>
              <a:gd name="T14" fmla="*/ 33 w 47"/>
              <a:gd name="T15" fmla="*/ 17 h 29"/>
              <a:gd name="T16" fmla="*/ 28 w 47"/>
              <a:gd name="T17" fmla="*/ 12 h 29"/>
              <a:gd name="T18" fmla="*/ 19 w 47"/>
              <a:gd name="T19" fmla="*/ 5 h 29"/>
              <a:gd name="T20" fmla="*/ 23 w 47"/>
              <a:gd name="T21" fmla="*/ 10 h 29"/>
              <a:gd name="T22" fmla="*/ 19 w 47"/>
              <a:gd name="T23" fmla="*/ 5 h 29"/>
              <a:gd name="T24" fmla="*/ 26 w 47"/>
              <a:gd name="T25" fmla="*/ 17 h 29"/>
              <a:gd name="T26" fmla="*/ 21 w 47"/>
              <a:gd name="T27" fmla="*/ 12 h 29"/>
              <a:gd name="T28" fmla="*/ 12 w 47"/>
              <a:gd name="T29" fmla="*/ 5 h 29"/>
              <a:gd name="T30" fmla="*/ 16 w 47"/>
              <a:gd name="T31" fmla="*/ 10 h 29"/>
              <a:gd name="T32" fmla="*/ 12 w 47"/>
              <a:gd name="T33" fmla="*/ 5 h 29"/>
              <a:gd name="T34" fmla="*/ 19 w 47"/>
              <a:gd name="T35" fmla="*/ 17 h 29"/>
              <a:gd name="T36" fmla="*/ 14 w 47"/>
              <a:gd name="T37" fmla="*/ 12 h 29"/>
              <a:gd name="T38" fmla="*/ 5 w 47"/>
              <a:gd name="T39" fmla="*/ 5 h 29"/>
              <a:gd name="T40" fmla="*/ 9 w 47"/>
              <a:gd name="T41" fmla="*/ 10 h 29"/>
              <a:gd name="T42" fmla="*/ 5 w 47"/>
              <a:gd name="T43" fmla="*/ 5 h 29"/>
              <a:gd name="T44" fmla="*/ 12 w 47"/>
              <a:gd name="T45" fmla="*/ 17 h 29"/>
              <a:gd name="T46" fmla="*/ 7 w 47"/>
              <a:gd name="T47" fmla="*/ 12 h 29"/>
              <a:gd name="T48" fmla="*/ 9 w 47"/>
              <a:gd name="T49" fmla="*/ 24 h 29"/>
              <a:gd name="T50" fmla="*/ 5 w 47"/>
              <a:gd name="T51" fmla="*/ 19 h 29"/>
              <a:gd name="T52" fmla="*/ 9 w 47"/>
              <a:gd name="T53" fmla="*/ 24 h 29"/>
              <a:gd name="T54" fmla="*/ 12 w 47"/>
              <a:gd name="T55" fmla="*/ 24 h 29"/>
              <a:gd name="T56" fmla="*/ 35 w 47"/>
              <a:gd name="T57" fmla="*/ 19 h 29"/>
              <a:gd name="T58" fmla="*/ 42 w 47"/>
              <a:gd name="T59" fmla="*/ 24 h 29"/>
              <a:gd name="T60" fmla="*/ 37 w 47"/>
              <a:gd name="T61" fmla="*/ 19 h 29"/>
              <a:gd name="T62" fmla="*/ 42 w 47"/>
              <a:gd name="T63" fmla="*/ 24 h 29"/>
              <a:gd name="T64" fmla="*/ 35 w 47"/>
              <a:gd name="T65" fmla="*/ 12 h 29"/>
              <a:gd name="T66" fmla="*/ 40 w 47"/>
              <a:gd name="T67" fmla="*/ 17 h 29"/>
              <a:gd name="T68" fmla="*/ 42 w 47"/>
              <a:gd name="T69" fmla="*/ 10 h 29"/>
              <a:gd name="T70" fmla="*/ 33 w 47"/>
              <a:gd name="T71" fmla="*/ 5 h 29"/>
              <a:gd name="T72" fmla="*/ 42 w 47"/>
              <a:gd name="T7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29">
                <a:moveTo>
                  <a:pt x="44" y="0"/>
                </a:moveTo>
                <a:cubicBezTo>
                  <a:pt x="3" y="0"/>
                  <a:pt x="3" y="0"/>
                  <a:pt x="3" y="0"/>
                </a:cubicBezTo>
                <a:cubicBezTo>
                  <a:pt x="1" y="0"/>
                  <a:pt x="0" y="2"/>
                  <a:pt x="0" y="4"/>
                </a:cubicBezTo>
                <a:cubicBezTo>
                  <a:pt x="0" y="25"/>
                  <a:pt x="0" y="25"/>
                  <a:pt x="0" y="25"/>
                </a:cubicBezTo>
                <a:cubicBezTo>
                  <a:pt x="0" y="27"/>
                  <a:pt x="1" y="29"/>
                  <a:pt x="3" y="29"/>
                </a:cubicBezTo>
                <a:cubicBezTo>
                  <a:pt x="44" y="29"/>
                  <a:pt x="44" y="29"/>
                  <a:pt x="44" y="29"/>
                </a:cubicBezTo>
                <a:cubicBezTo>
                  <a:pt x="45" y="29"/>
                  <a:pt x="47" y="27"/>
                  <a:pt x="47" y="25"/>
                </a:cubicBezTo>
                <a:cubicBezTo>
                  <a:pt x="47" y="4"/>
                  <a:pt x="47" y="4"/>
                  <a:pt x="47" y="4"/>
                </a:cubicBezTo>
                <a:cubicBezTo>
                  <a:pt x="47" y="2"/>
                  <a:pt x="45" y="0"/>
                  <a:pt x="44" y="0"/>
                </a:cubicBezTo>
                <a:close/>
                <a:moveTo>
                  <a:pt x="26" y="5"/>
                </a:moveTo>
                <a:cubicBezTo>
                  <a:pt x="30" y="5"/>
                  <a:pt x="30" y="5"/>
                  <a:pt x="30" y="5"/>
                </a:cubicBezTo>
                <a:cubicBezTo>
                  <a:pt x="30" y="10"/>
                  <a:pt x="30" y="10"/>
                  <a:pt x="30" y="10"/>
                </a:cubicBezTo>
                <a:cubicBezTo>
                  <a:pt x="26" y="10"/>
                  <a:pt x="26" y="10"/>
                  <a:pt x="26" y="10"/>
                </a:cubicBezTo>
                <a:lnTo>
                  <a:pt x="26" y="5"/>
                </a:lnTo>
                <a:close/>
                <a:moveTo>
                  <a:pt x="33" y="12"/>
                </a:moveTo>
                <a:cubicBezTo>
                  <a:pt x="33" y="17"/>
                  <a:pt x="33" y="17"/>
                  <a:pt x="33" y="17"/>
                </a:cubicBezTo>
                <a:cubicBezTo>
                  <a:pt x="28" y="17"/>
                  <a:pt x="28" y="17"/>
                  <a:pt x="28" y="17"/>
                </a:cubicBezTo>
                <a:cubicBezTo>
                  <a:pt x="28" y="12"/>
                  <a:pt x="28" y="12"/>
                  <a:pt x="28" y="12"/>
                </a:cubicBezTo>
                <a:lnTo>
                  <a:pt x="33" y="12"/>
                </a:lnTo>
                <a:close/>
                <a:moveTo>
                  <a:pt x="19" y="5"/>
                </a:moveTo>
                <a:cubicBezTo>
                  <a:pt x="23" y="5"/>
                  <a:pt x="23" y="5"/>
                  <a:pt x="23" y="5"/>
                </a:cubicBezTo>
                <a:cubicBezTo>
                  <a:pt x="23" y="10"/>
                  <a:pt x="23" y="10"/>
                  <a:pt x="23" y="10"/>
                </a:cubicBezTo>
                <a:cubicBezTo>
                  <a:pt x="19" y="10"/>
                  <a:pt x="19" y="10"/>
                  <a:pt x="19" y="10"/>
                </a:cubicBezTo>
                <a:lnTo>
                  <a:pt x="19" y="5"/>
                </a:lnTo>
                <a:close/>
                <a:moveTo>
                  <a:pt x="26" y="12"/>
                </a:moveTo>
                <a:cubicBezTo>
                  <a:pt x="26" y="17"/>
                  <a:pt x="26" y="17"/>
                  <a:pt x="26" y="17"/>
                </a:cubicBezTo>
                <a:cubicBezTo>
                  <a:pt x="21" y="17"/>
                  <a:pt x="21" y="17"/>
                  <a:pt x="21" y="17"/>
                </a:cubicBezTo>
                <a:cubicBezTo>
                  <a:pt x="21" y="12"/>
                  <a:pt x="21" y="12"/>
                  <a:pt x="21" y="12"/>
                </a:cubicBezTo>
                <a:lnTo>
                  <a:pt x="26" y="12"/>
                </a:lnTo>
                <a:close/>
                <a:moveTo>
                  <a:pt x="12" y="5"/>
                </a:moveTo>
                <a:cubicBezTo>
                  <a:pt x="16" y="5"/>
                  <a:pt x="16" y="5"/>
                  <a:pt x="16" y="5"/>
                </a:cubicBezTo>
                <a:cubicBezTo>
                  <a:pt x="16" y="10"/>
                  <a:pt x="16" y="10"/>
                  <a:pt x="16" y="10"/>
                </a:cubicBezTo>
                <a:cubicBezTo>
                  <a:pt x="12" y="10"/>
                  <a:pt x="12" y="10"/>
                  <a:pt x="12" y="10"/>
                </a:cubicBezTo>
                <a:lnTo>
                  <a:pt x="12" y="5"/>
                </a:lnTo>
                <a:close/>
                <a:moveTo>
                  <a:pt x="19" y="12"/>
                </a:moveTo>
                <a:cubicBezTo>
                  <a:pt x="19" y="17"/>
                  <a:pt x="19" y="17"/>
                  <a:pt x="19" y="17"/>
                </a:cubicBezTo>
                <a:cubicBezTo>
                  <a:pt x="14" y="17"/>
                  <a:pt x="14" y="17"/>
                  <a:pt x="14" y="17"/>
                </a:cubicBezTo>
                <a:cubicBezTo>
                  <a:pt x="14" y="12"/>
                  <a:pt x="14" y="12"/>
                  <a:pt x="14" y="12"/>
                </a:cubicBezTo>
                <a:lnTo>
                  <a:pt x="19" y="12"/>
                </a:lnTo>
                <a:close/>
                <a:moveTo>
                  <a:pt x="5" y="5"/>
                </a:moveTo>
                <a:cubicBezTo>
                  <a:pt x="9" y="5"/>
                  <a:pt x="9" y="5"/>
                  <a:pt x="9" y="5"/>
                </a:cubicBezTo>
                <a:cubicBezTo>
                  <a:pt x="9" y="10"/>
                  <a:pt x="9" y="10"/>
                  <a:pt x="9" y="10"/>
                </a:cubicBezTo>
                <a:cubicBezTo>
                  <a:pt x="5" y="10"/>
                  <a:pt x="5" y="10"/>
                  <a:pt x="5" y="10"/>
                </a:cubicBezTo>
                <a:lnTo>
                  <a:pt x="5" y="5"/>
                </a:lnTo>
                <a:close/>
                <a:moveTo>
                  <a:pt x="12" y="12"/>
                </a:moveTo>
                <a:cubicBezTo>
                  <a:pt x="12" y="17"/>
                  <a:pt x="12" y="17"/>
                  <a:pt x="12" y="17"/>
                </a:cubicBezTo>
                <a:cubicBezTo>
                  <a:pt x="7" y="17"/>
                  <a:pt x="7" y="17"/>
                  <a:pt x="7" y="17"/>
                </a:cubicBezTo>
                <a:cubicBezTo>
                  <a:pt x="7" y="12"/>
                  <a:pt x="7" y="12"/>
                  <a:pt x="7" y="12"/>
                </a:cubicBezTo>
                <a:lnTo>
                  <a:pt x="12" y="12"/>
                </a:lnTo>
                <a:close/>
                <a:moveTo>
                  <a:pt x="9" y="24"/>
                </a:moveTo>
                <a:cubicBezTo>
                  <a:pt x="5" y="24"/>
                  <a:pt x="5" y="24"/>
                  <a:pt x="5" y="24"/>
                </a:cubicBezTo>
                <a:cubicBezTo>
                  <a:pt x="5" y="19"/>
                  <a:pt x="5" y="19"/>
                  <a:pt x="5" y="19"/>
                </a:cubicBezTo>
                <a:cubicBezTo>
                  <a:pt x="9" y="19"/>
                  <a:pt x="9" y="19"/>
                  <a:pt x="9" y="19"/>
                </a:cubicBezTo>
                <a:lnTo>
                  <a:pt x="9" y="24"/>
                </a:lnTo>
                <a:close/>
                <a:moveTo>
                  <a:pt x="35" y="24"/>
                </a:moveTo>
                <a:cubicBezTo>
                  <a:pt x="12" y="24"/>
                  <a:pt x="12" y="24"/>
                  <a:pt x="12" y="24"/>
                </a:cubicBezTo>
                <a:cubicBezTo>
                  <a:pt x="12" y="19"/>
                  <a:pt x="12" y="19"/>
                  <a:pt x="12" y="19"/>
                </a:cubicBezTo>
                <a:cubicBezTo>
                  <a:pt x="35" y="19"/>
                  <a:pt x="35" y="19"/>
                  <a:pt x="35" y="19"/>
                </a:cubicBezTo>
                <a:lnTo>
                  <a:pt x="35" y="24"/>
                </a:lnTo>
                <a:close/>
                <a:moveTo>
                  <a:pt x="42" y="24"/>
                </a:moveTo>
                <a:cubicBezTo>
                  <a:pt x="37" y="24"/>
                  <a:pt x="37" y="24"/>
                  <a:pt x="37" y="24"/>
                </a:cubicBezTo>
                <a:cubicBezTo>
                  <a:pt x="37" y="19"/>
                  <a:pt x="37" y="19"/>
                  <a:pt x="37" y="19"/>
                </a:cubicBezTo>
                <a:cubicBezTo>
                  <a:pt x="42" y="19"/>
                  <a:pt x="42" y="19"/>
                  <a:pt x="42" y="19"/>
                </a:cubicBezTo>
                <a:lnTo>
                  <a:pt x="42" y="24"/>
                </a:lnTo>
                <a:close/>
                <a:moveTo>
                  <a:pt x="35" y="17"/>
                </a:moveTo>
                <a:cubicBezTo>
                  <a:pt x="35" y="12"/>
                  <a:pt x="35" y="12"/>
                  <a:pt x="35" y="12"/>
                </a:cubicBezTo>
                <a:cubicBezTo>
                  <a:pt x="40" y="12"/>
                  <a:pt x="40" y="12"/>
                  <a:pt x="40" y="12"/>
                </a:cubicBezTo>
                <a:cubicBezTo>
                  <a:pt x="40" y="17"/>
                  <a:pt x="40" y="17"/>
                  <a:pt x="40" y="17"/>
                </a:cubicBezTo>
                <a:lnTo>
                  <a:pt x="35" y="17"/>
                </a:lnTo>
                <a:close/>
                <a:moveTo>
                  <a:pt x="42" y="10"/>
                </a:moveTo>
                <a:cubicBezTo>
                  <a:pt x="33" y="10"/>
                  <a:pt x="33" y="10"/>
                  <a:pt x="33" y="10"/>
                </a:cubicBezTo>
                <a:cubicBezTo>
                  <a:pt x="33" y="5"/>
                  <a:pt x="33" y="5"/>
                  <a:pt x="33" y="5"/>
                </a:cubicBezTo>
                <a:cubicBezTo>
                  <a:pt x="42" y="5"/>
                  <a:pt x="42" y="5"/>
                  <a:pt x="42" y="5"/>
                </a:cubicBezTo>
                <a:lnTo>
                  <a:pt x="42" y="10"/>
                </a:lnTo>
                <a:close/>
              </a:path>
            </a:pathLst>
          </a:custGeom>
          <a:solidFill>
            <a:srgbClr val="404040"/>
          </a:solidFill>
          <a:ln>
            <a:noFill/>
          </a:ln>
        </p:spPr>
        <p:txBody>
          <a:bodyPr vert="horz" wrap="square" lIns="68580" tIns="34290" rIns="68580" bIns="34290" numCol="1" anchor="t" anchorCtr="0" compatLnSpc="1"/>
          <a:lstStyle/>
          <a:p>
            <a:endParaRPr lang="id-ID" sz="1350">
              <a:solidFill>
                <a:prstClr val="black"/>
              </a:solidFill>
            </a:endParaRPr>
          </a:p>
        </p:txBody>
      </p:sp>
      <p:sp>
        <p:nvSpPr>
          <p:cNvPr id="77" name="Freeform 110"/>
          <p:cNvSpPr>
            <a:spLocks noEditPoints="1"/>
          </p:cNvSpPr>
          <p:nvPr/>
        </p:nvSpPr>
        <p:spPr bwMode="auto">
          <a:xfrm>
            <a:off x="5241851" y="2672997"/>
            <a:ext cx="330606" cy="247955"/>
          </a:xfrm>
          <a:custGeom>
            <a:avLst/>
            <a:gdLst>
              <a:gd name="T0" fmla="*/ 41 w 51"/>
              <a:gd name="T1" fmla="*/ 38 h 38"/>
              <a:gd name="T2" fmla="*/ 12 w 51"/>
              <a:gd name="T3" fmla="*/ 38 h 38"/>
              <a:gd name="T4" fmla="*/ 0 w 51"/>
              <a:gd name="T5" fmla="*/ 26 h 38"/>
              <a:gd name="T6" fmla="*/ 7 w 51"/>
              <a:gd name="T7" fmla="*/ 15 h 38"/>
              <a:gd name="T8" fmla="*/ 7 w 51"/>
              <a:gd name="T9" fmla="*/ 14 h 38"/>
              <a:gd name="T10" fmla="*/ 20 w 51"/>
              <a:gd name="T11" fmla="*/ 0 h 38"/>
              <a:gd name="T12" fmla="*/ 33 w 51"/>
              <a:gd name="T13" fmla="*/ 9 h 38"/>
              <a:gd name="T14" fmla="*/ 37 w 51"/>
              <a:gd name="T15" fmla="*/ 7 h 38"/>
              <a:gd name="T16" fmla="*/ 44 w 51"/>
              <a:gd name="T17" fmla="*/ 14 h 38"/>
              <a:gd name="T18" fmla="*/ 43 w 51"/>
              <a:gd name="T19" fmla="*/ 17 h 38"/>
              <a:gd name="T20" fmla="*/ 51 w 51"/>
              <a:gd name="T21" fmla="*/ 28 h 38"/>
              <a:gd name="T22" fmla="*/ 41 w 51"/>
              <a:gd name="T23" fmla="*/ 38 h 38"/>
              <a:gd name="T24" fmla="*/ 34 w 51"/>
              <a:gd name="T25" fmla="*/ 19 h 38"/>
              <a:gd name="T26" fmla="*/ 24 w 51"/>
              <a:gd name="T27" fmla="*/ 10 h 38"/>
              <a:gd name="T28" fmla="*/ 24 w 51"/>
              <a:gd name="T29" fmla="*/ 10 h 38"/>
              <a:gd name="T30" fmla="*/ 23 w 51"/>
              <a:gd name="T31" fmla="*/ 10 h 38"/>
              <a:gd name="T32" fmla="*/ 14 w 51"/>
              <a:gd name="T33" fmla="*/ 19 h 38"/>
              <a:gd name="T34" fmla="*/ 13 w 51"/>
              <a:gd name="T35" fmla="*/ 20 h 38"/>
              <a:gd name="T36" fmla="*/ 14 w 51"/>
              <a:gd name="T37" fmla="*/ 21 h 38"/>
              <a:gd name="T38" fmla="*/ 20 w 51"/>
              <a:gd name="T39" fmla="*/ 21 h 38"/>
              <a:gd name="T40" fmla="*/ 20 w 51"/>
              <a:gd name="T41" fmla="*/ 30 h 38"/>
              <a:gd name="T42" fmla="*/ 21 w 51"/>
              <a:gd name="T43" fmla="*/ 31 h 38"/>
              <a:gd name="T44" fmla="*/ 26 w 51"/>
              <a:gd name="T45" fmla="*/ 31 h 38"/>
              <a:gd name="T46" fmla="*/ 27 w 51"/>
              <a:gd name="T47" fmla="*/ 30 h 38"/>
              <a:gd name="T48" fmla="*/ 27 w 51"/>
              <a:gd name="T49" fmla="*/ 21 h 38"/>
              <a:gd name="T50" fmla="*/ 33 w 51"/>
              <a:gd name="T51" fmla="*/ 21 h 38"/>
              <a:gd name="T52" fmla="*/ 34 w 51"/>
              <a:gd name="T53" fmla="*/ 20 h 38"/>
              <a:gd name="T54" fmla="*/ 34 w 51"/>
              <a:gd name="T55"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38">
                <a:moveTo>
                  <a:pt x="41" y="38"/>
                </a:moveTo>
                <a:cubicBezTo>
                  <a:pt x="12" y="38"/>
                  <a:pt x="12" y="38"/>
                  <a:pt x="12" y="38"/>
                </a:cubicBezTo>
                <a:cubicBezTo>
                  <a:pt x="5" y="38"/>
                  <a:pt x="0" y="32"/>
                  <a:pt x="0" y="26"/>
                </a:cubicBezTo>
                <a:cubicBezTo>
                  <a:pt x="0" y="21"/>
                  <a:pt x="2" y="17"/>
                  <a:pt x="7" y="15"/>
                </a:cubicBezTo>
                <a:cubicBezTo>
                  <a:pt x="7" y="15"/>
                  <a:pt x="7" y="14"/>
                  <a:pt x="7" y="14"/>
                </a:cubicBezTo>
                <a:cubicBezTo>
                  <a:pt x="7" y="6"/>
                  <a:pt x="13" y="0"/>
                  <a:pt x="20" y="0"/>
                </a:cubicBezTo>
                <a:cubicBezTo>
                  <a:pt x="26" y="0"/>
                  <a:pt x="31" y="3"/>
                  <a:pt x="33" y="9"/>
                </a:cubicBezTo>
                <a:cubicBezTo>
                  <a:pt x="34" y="8"/>
                  <a:pt x="36" y="7"/>
                  <a:pt x="37" y="7"/>
                </a:cubicBezTo>
                <a:cubicBezTo>
                  <a:pt x="41" y="7"/>
                  <a:pt x="44" y="10"/>
                  <a:pt x="44" y="14"/>
                </a:cubicBezTo>
                <a:cubicBezTo>
                  <a:pt x="44" y="15"/>
                  <a:pt x="44" y="16"/>
                  <a:pt x="43" y="17"/>
                </a:cubicBezTo>
                <a:cubicBezTo>
                  <a:pt x="48" y="19"/>
                  <a:pt x="51" y="23"/>
                  <a:pt x="51" y="28"/>
                </a:cubicBezTo>
                <a:cubicBezTo>
                  <a:pt x="51" y="33"/>
                  <a:pt x="47" y="38"/>
                  <a:pt x="41" y="38"/>
                </a:cubicBezTo>
                <a:close/>
                <a:moveTo>
                  <a:pt x="34" y="19"/>
                </a:moveTo>
                <a:cubicBezTo>
                  <a:pt x="24" y="10"/>
                  <a:pt x="24" y="10"/>
                  <a:pt x="24" y="10"/>
                </a:cubicBezTo>
                <a:cubicBezTo>
                  <a:pt x="24" y="10"/>
                  <a:pt x="24" y="10"/>
                  <a:pt x="24" y="10"/>
                </a:cubicBezTo>
                <a:cubicBezTo>
                  <a:pt x="24" y="10"/>
                  <a:pt x="23" y="10"/>
                  <a:pt x="23" y="10"/>
                </a:cubicBezTo>
                <a:cubicBezTo>
                  <a:pt x="14" y="19"/>
                  <a:pt x="14" y="19"/>
                  <a:pt x="14" y="19"/>
                </a:cubicBezTo>
                <a:cubicBezTo>
                  <a:pt x="14" y="19"/>
                  <a:pt x="13" y="20"/>
                  <a:pt x="13" y="20"/>
                </a:cubicBezTo>
                <a:cubicBezTo>
                  <a:pt x="13" y="20"/>
                  <a:pt x="14" y="21"/>
                  <a:pt x="14" y="21"/>
                </a:cubicBezTo>
                <a:cubicBezTo>
                  <a:pt x="20" y="21"/>
                  <a:pt x="20" y="21"/>
                  <a:pt x="20" y="21"/>
                </a:cubicBezTo>
                <a:cubicBezTo>
                  <a:pt x="20" y="30"/>
                  <a:pt x="20" y="30"/>
                  <a:pt x="20" y="30"/>
                </a:cubicBezTo>
                <a:cubicBezTo>
                  <a:pt x="20" y="31"/>
                  <a:pt x="21" y="31"/>
                  <a:pt x="21" y="31"/>
                </a:cubicBezTo>
                <a:cubicBezTo>
                  <a:pt x="26" y="31"/>
                  <a:pt x="26" y="31"/>
                  <a:pt x="26" y="31"/>
                </a:cubicBezTo>
                <a:cubicBezTo>
                  <a:pt x="27" y="31"/>
                  <a:pt x="27" y="31"/>
                  <a:pt x="27" y="30"/>
                </a:cubicBezTo>
                <a:cubicBezTo>
                  <a:pt x="27" y="21"/>
                  <a:pt x="27" y="21"/>
                  <a:pt x="27" y="21"/>
                </a:cubicBezTo>
                <a:cubicBezTo>
                  <a:pt x="33" y="21"/>
                  <a:pt x="33" y="21"/>
                  <a:pt x="33" y="21"/>
                </a:cubicBezTo>
                <a:cubicBezTo>
                  <a:pt x="34" y="21"/>
                  <a:pt x="34" y="20"/>
                  <a:pt x="34" y="20"/>
                </a:cubicBezTo>
                <a:cubicBezTo>
                  <a:pt x="34" y="20"/>
                  <a:pt x="34" y="19"/>
                  <a:pt x="34" y="19"/>
                </a:cubicBezTo>
                <a:close/>
              </a:path>
            </a:pathLst>
          </a:custGeom>
          <a:solidFill>
            <a:srgbClr val="404040"/>
          </a:solidFill>
          <a:ln>
            <a:noFill/>
          </a:ln>
        </p:spPr>
        <p:txBody>
          <a:bodyPr vert="horz" wrap="square" lIns="68580" tIns="34290" rIns="68580" bIns="34290" numCol="1" anchor="t" anchorCtr="0" compatLnSpc="1"/>
          <a:lstStyle/>
          <a:p>
            <a:endParaRPr lang="id-ID" sz="1350">
              <a:solidFill>
                <a:prstClr val="black"/>
              </a:solidFill>
            </a:endParaRPr>
          </a:p>
        </p:txBody>
      </p:sp>
      <p:sp>
        <p:nvSpPr>
          <p:cNvPr id="79" name="Freeform 332"/>
          <p:cNvSpPr>
            <a:spLocks noEditPoints="1"/>
          </p:cNvSpPr>
          <p:nvPr/>
        </p:nvSpPr>
        <p:spPr bwMode="auto">
          <a:xfrm>
            <a:off x="5250033" y="428724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p:spPr>
        <p:txBody>
          <a:bodyPr vert="horz" wrap="square" lIns="68580" tIns="34290" rIns="68580" bIns="34290" numCol="1" anchor="t" anchorCtr="0" compatLnSpc="1"/>
          <a:lstStyle/>
          <a:p>
            <a:endParaRPr lang="id-ID" sz="1350">
              <a:solidFill>
                <a:prstClr val="black"/>
              </a:solidFill>
            </a:endParaRPr>
          </a:p>
        </p:txBody>
      </p:sp>
      <p:sp>
        <p:nvSpPr>
          <p:cNvPr id="6" name="圆角矩形 5"/>
          <p:cNvSpPr/>
          <p:nvPr/>
        </p:nvSpPr>
        <p:spPr>
          <a:xfrm>
            <a:off x="5032261" y="335883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8" name="矩形 7"/>
          <p:cNvSpPr/>
          <p:nvPr/>
        </p:nvSpPr>
        <p:spPr>
          <a:xfrm>
            <a:off x="5651777" y="3465517"/>
            <a:ext cx="3430905" cy="414020"/>
          </a:xfrm>
          <a:prstGeom prst="rect">
            <a:avLst/>
          </a:prstGeom>
        </p:spPr>
        <p:txBody>
          <a:bodyPr wrap="none">
            <a:spAutoFit/>
          </a:bodyPr>
          <a:p>
            <a:r>
              <a:rPr lang="zh-CN" altLang="en-US" sz="2100" spc="225" dirty="0">
                <a:solidFill>
                  <a:prstClr val="black">
                    <a:lumMod val="75000"/>
                    <a:lumOff val="25000"/>
                  </a:prstClr>
                </a:solidFill>
              </a:rPr>
              <a:t>云计算的服务模式和</a:t>
            </a:r>
            <a:r>
              <a:rPr lang="zh-CN" altLang="en-US" sz="2100" spc="225" dirty="0">
                <a:solidFill>
                  <a:prstClr val="black">
                    <a:lumMod val="75000"/>
                    <a:lumOff val="25000"/>
                  </a:prstClr>
                </a:solidFill>
              </a:rPr>
              <a:t>类型</a:t>
            </a:r>
            <a:endParaRPr lang="zh-CN" altLang="en-US" sz="2100" spc="225" dirty="0">
              <a:solidFill>
                <a:prstClr val="black">
                  <a:lumMod val="75000"/>
                  <a:lumOff val="25000"/>
                </a:prstClr>
              </a:solidFill>
            </a:endParaRPr>
          </a:p>
        </p:txBody>
      </p:sp>
      <p:sp>
        <p:nvSpPr>
          <p:cNvPr id="9" name="Freeform 136"/>
          <p:cNvSpPr>
            <a:spLocks noEditPoints="1"/>
          </p:cNvSpPr>
          <p:nvPr/>
        </p:nvSpPr>
        <p:spPr bwMode="auto">
          <a:xfrm>
            <a:off x="5261697" y="3511640"/>
            <a:ext cx="279920" cy="279920"/>
          </a:xfrm>
          <a:custGeom>
            <a:avLst/>
            <a:gdLst>
              <a:gd name="T0" fmla="*/ 0 w 36"/>
              <a:gd name="T1" fmla="*/ 0 h 36"/>
              <a:gd name="T2" fmla="*/ 0 w 36"/>
              <a:gd name="T3" fmla="*/ 6 h 36"/>
              <a:gd name="T4" fmla="*/ 30 w 36"/>
              <a:gd name="T5" fmla="*/ 36 h 36"/>
              <a:gd name="T6" fmla="*/ 36 w 36"/>
              <a:gd name="T7" fmla="*/ 36 h 36"/>
              <a:gd name="T8" fmla="*/ 0 w 36"/>
              <a:gd name="T9" fmla="*/ 0 h 36"/>
              <a:gd name="T10" fmla="*/ 0 w 36"/>
              <a:gd name="T11" fmla="*/ 11 h 36"/>
              <a:gd name="T12" fmla="*/ 0 w 36"/>
              <a:gd name="T13" fmla="*/ 17 h 36"/>
              <a:gd name="T14" fmla="*/ 19 w 36"/>
              <a:gd name="T15" fmla="*/ 36 h 36"/>
              <a:gd name="T16" fmla="*/ 24 w 36"/>
              <a:gd name="T17" fmla="*/ 36 h 36"/>
              <a:gd name="T18" fmla="*/ 0 w 36"/>
              <a:gd name="T19" fmla="*/ 11 h 36"/>
              <a:gd name="T20" fmla="*/ 5 w 36"/>
              <a:gd name="T21" fmla="*/ 25 h 36"/>
              <a:gd name="T22" fmla="*/ 0 w 36"/>
              <a:gd name="T23" fmla="*/ 31 h 36"/>
              <a:gd name="T24" fmla="*/ 5 w 36"/>
              <a:gd name="T25" fmla="*/ 36 h 36"/>
              <a:gd name="T26" fmla="*/ 10 w 36"/>
              <a:gd name="T27" fmla="*/ 31 h 36"/>
              <a:gd name="T28" fmla="*/ 5 w 36"/>
              <a:gd name="T29"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0" y="0"/>
                </a:moveTo>
                <a:cubicBezTo>
                  <a:pt x="0" y="6"/>
                  <a:pt x="0" y="6"/>
                  <a:pt x="0" y="6"/>
                </a:cubicBezTo>
                <a:cubicBezTo>
                  <a:pt x="16" y="6"/>
                  <a:pt x="30" y="19"/>
                  <a:pt x="30" y="36"/>
                </a:cubicBezTo>
                <a:cubicBezTo>
                  <a:pt x="36" y="36"/>
                  <a:pt x="36" y="36"/>
                  <a:pt x="36" y="36"/>
                </a:cubicBezTo>
                <a:cubicBezTo>
                  <a:pt x="36" y="16"/>
                  <a:pt x="20" y="0"/>
                  <a:pt x="0" y="0"/>
                </a:cubicBezTo>
                <a:close/>
                <a:moveTo>
                  <a:pt x="0" y="11"/>
                </a:moveTo>
                <a:cubicBezTo>
                  <a:pt x="0" y="17"/>
                  <a:pt x="0" y="17"/>
                  <a:pt x="0" y="17"/>
                </a:cubicBezTo>
                <a:cubicBezTo>
                  <a:pt x="10" y="17"/>
                  <a:pt x="19" y="25"/>
                  <a:pt x="19" y="36"/>
                </a:cubicBezTo>
                <a:cubicBezTo>
                  <a:pt x="24" y="36"/>
                  <a:pt x="24" y="36"/>
                  <a:pt x="24" y="36"/>
                </a:cubicBezTo>
                <a:cubicBezTo>
                  <a:pt x="24" y="22"/>
                  <a:pt x="13" y="11"/>
                  <a:pt x="0" y="11"/>
                </a:cubicBezTo>
                <a:close/>
                <a:moveTo>
                  <a:pt x="5" y="25"/>
                </a:moveTo>
                <a:cubicBezTo>
                  <a:pt x="2" y="25"/>
                  <a:pt x="0" y="28"/>
                  <a:pt x="0" y="31"/>
                </a:cubicBezTo>
                <a:cubicBezTo>
                  <a:pt x="0" y="34"/>
                  <a:pt x="2" y="36"/>
                  <a:pt x="5" y="36"/>
                </a:cubicBezTo>
                <a:cubicBezTo>
                  <a:pt x="8" y="36"/>
                  <a:pt x="10" y="34"/>
                  <a:pt x="10" y="31"/>
                </a:cubicBezTo>
                <a:cubicBezTo>
                  <a:pt x="10" y="28"/>
                  <a:pt x="8" y="25"/>
                  <a:pt x="5" y="25"/>
                </a:cubicBezTo>
                <a:close/>
              </a:path>
            </a:pathLst>
          </a:custGeom>
          <a:solidFill>
            <a:srgbClr val="262626"/>
          </a:solidFill>
          <a:ln>
            <a:noFill/>
          </a:ln>
        </p:spPr>
        <p:txBody>
          <a:bodyPr vert="horz" wrap="square" lIns="68580" tIns="34290" rIns="68580" bIns="34290" numCol="1" anchor="t" anchorCtr="0" compatLnSpc="1"/>
          <a:p>
            <a:endParaRPr lang="id-ID" sz="1350">
              <a:solidFill>
                <a:prstClr val="black"/>
              </a:solidFill>
            </a:endParaRPr>
          </a:p>
        </p:txBody>
      </p:sp>
      <p:sp>
        <p:nvSpPr>
          <p:cNvPr id="11" name="圆角矩形 10"/>
          <p:cNvSpPr/>
          <p:nvPr/>
        </p:nvSpPr>
        <p:spPr>
          <a:xfrm>
            <a:off x="5067821" y="492278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12" name="矩形 11"/>
          <p:cNvSpPr/>
          <p:nvPr/>
        </p:nvSpPr>
        <p:spPr>
          <a:xfrm>
            <a:off x="5687337" y="5019343"/>
            <a:ext cx="3430905" cy="414020"/>
          </a:xfrm>
          <a:prstGeom prst="rect">
            <a:avLst/>
          </a:prstGeom>
        </p:spPr>
        <p:txBody>
          <a:bodyPr wrap="none">
            <a:spAutoFit/>
          </a:bodyPr>
          <a:p>
            <a:r>
              <a:rPr lang="zh-CN" altLang="en-US" sz="2100" spc="225" dirty="0">
                <a:solidFill>
                  <a:prstClr val="black">
                    <a:lumMod val="75000"/>
                    <a:lumOff val="25000"/>
                  </a:prstClr>
                </a:solidFill>
              </a:rPr>
              <a:t>云计算压倒性的成本优势</a:t>
            </a:r>
            <a:endParaRPr lang="zh-CN" altLang="en-US" sz="2100" spc="225" dirty="0">
              <a:solidFill>
                <a:prstClr val="black">
                  <a:lumMod val="75000"/>
                  <a:lumOff val="25000"/>
                </a:prstClr>
              </a:solidFill>
            </a:endParaRPr>
          </a:p>
        </p:txBody>
      </p:sp>
      <p:sp>
        <p:nvSpPr>
          <p:cNvPr id="13" name="Freeform 332"/>
          <p:cNvSpPr>
            <a:spLocks noEditPoints="1"/>
          </p:cNvSpPr>
          <p:nvPr/>
        </p:nvSpPr>
        <p:spPr bwMode="auto">
          <a:xfrm>
            <a:off x="5285593" y="507464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262626"/>
          </a:solidFill>
          <a:ln>
            <a:noFill/>
          </a:ln>
        </p:spPr>
        <p:txBody>
          <a:bodyPr vert="horz" wrap="square" lIns="68580" tIns="34290" rIns="68580" bIns="34290" numCol="1" anchor="t" anchorCtr="0" compatLnSpc="1"/>
          <a:p>
            <a:endParaRPr lang="id-ID" sz="1350">
              <a:solidFill>
                <a:prstClr val="black"/>
              </a:solidFill>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523999" y="-2439"/>
            <a:ext cx="9145786" cy="718410"/>
            <a:chOff x="-1" y="190175"/>
            <a:chExt cx="9145786" cy="525795"/>
          </a:xfrm>
        </p:grpSpPr>
        <p:sp>
          <p:nvSpPr>
            <p:cNvPr id="25" name="任意多边形 2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任意多边形 2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 name="任意多边形 28"/>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2" name="文本框 31"/>
          <p:cNvSpPr txBox="1"/>
          <p:nvPr/>
        </p:nvSpPr>
        <p:spPr>
          <a:xfrm>
            <a:off x="8024813" y="234392"/>
            <a:ext cx="2518410" cy="299085"/>
          </a:xfrm>
          <a:prstGeom prst="rect">
            <a:avLst/>
          </a:prstGeom>
          <a:noFill/>
        </p:spPr>
        <p:txBody>
          <a:bodyPr wrap="none" rtlCol="0">
            <a:spAutoFit/>
          </a:bodyPr>
          <a:lstStyle/>
          <a:p>
            <a:r>
              <a:rPr lang="en-US" altLang="zh-CN" sz="1350" dirty="0">
                <a:solidFill>
                  <a:prstClr val="white"/>
                </a:solidFill>
              </a:rPr>
              <a:t>《</a:t>
            </a:r>
            <a:r>
              <a:rPr lang="zh-CN" altLang="en-US" sz="1350" dirty="0">
                <a:solidFill>
                  <a:prstClr val="white"/>
                </a:solidFill>
              </a:rPr>
              <a:t>云计算</a:t>
            </a:r>
            <a:r>
              <a:rPr lang="en-US" altLang="zh-CN" sz="1350" dirty="0">
                <a:solidFill>
                  <a:prstClr val="white"/>
                </a:solidFill>
              </a:rPr>
              <a:t>》</a:t>
            </a:r>
            <a:r>
              <a:rPr lang="zh-CN" altLang="en-US" sz="1350" dirty="0">
                <a:solidFill>
                  <a:prstClr val="white"/>
                </a:solidFill>
              </a:rPr>
              <a:t>第三版配套</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
        <p:nvSpPr>
          <p:cNvPr id="33" name="文本框 32"/>
          <p:cNvSpPr txBox="1"/>
          <p:nvPr/>
        </p:nvSpPr>
        <p:spPr>
          <a:xfrm>
            <a:off x="1976233" y="162143"/>
            <a:ext cx="2249805" cy="414020"/>
          </a:xfrm>
          <a:prstGeom prst="rect">
            <a:avLst/>
          </a:prstGeom>
          <a:noFill/>
        </p:spPr>
        <p:txBody>
          <a:bodyPr wrap="none" rtlCol="0">
            <a:spAutoFit/>
          </a:bodyPr>
          <a:lstStyle/>
          <a:p>
            <a:pPr algn="l"/>
            <a:r>
              <a:rPr lang="zh-CN" altLang="en-US" sz="2100" b="1" spc="225" dirty="0">
                <a:solidFill>
                  <a:prstClr val="white"/>
                </a:solidFill>
              </a:rPr>
              <a:t>云计算</a:t>
            </a:r>
            <a:r>
              <a:rPr lang="zh-CN" altLang="en-US" sz="2100" b="1" spc="225" dirty="0">
                <a:solidFill>
                  <a:prstClr val="white"/>
                </a:solidFill>
              </a:rPr>
              <a:t>数据中心</a:t>
            </a:r>
            <a:endParaRPr lang="zh-CN" altLang="en-US" sz="2100" b="1" spc="225" dirty="0">
              <a:solidFill>
                <a:prstClr val="white"/>
              </a:solidFill>
            </a:endParaRPr>
          </a:p>
        </p:txBody>
      </p:sp>
      <p:sp>
        <p:nvSpPr>
          <p:cNvPr id="34" name="Freeform 136"/>
          <p:cNvSpPr>
            <a:spLocks noEditPoints="1"/>
          </p:cNvSpPr>
          <p:nvPr/>
        </p:nvSpPr>
        <p:spPr bwMode="auto">
          <a:xfrm>
            <a:off x="1701551" y="201672"/>
            <a:ext cx="279920" cy="279920"/>
          </a:xfrm>
          <a:custGeom>
            <a:avLst/>
            <a:gdLst>
              <a:gd name="T0" fmla="*/ 0 w 36"/>
              <a:gd name="T1" fmla="*/ 0 h 36"/>
              <a:gd name="T2" fmla="*/ 0 w 36"/>
              <a:gd name="T3" fmla="*/ 6 h 36"/>
              <a:gd name="T4" fmla="*/ 30 w 36"/>
              <a:gd name="T5" fmla="*/ 36 h 36"/>
              <a:gd name="T6" fmla="*/ 36 w 36"/>
              <a:gd name="T7" fmla="*/ 36 h 36"/>
              <a:gd name="T8" fmla="*/ 0 w 36"/>
              <a:gd name="T9" fmla="*/ 0 h 36"/>
              <a:gd name="T10" fmla="*/ 0 w 36"/>
              <a:gd name="T11" fmla="*/ 11 h 36"/>
              <a:gd name="T12" fmla="*/ 0 w 36"/>
              <a:gd name="T13" fmla="*/ 17 h 36"/>
              <a:gd name="T14" fmla="*/ 19 w 36"/>
              <a:gd name="T15" fmla="*/ 36 h 36"/>
              <a:gd name="T16" fmla="*/ 24 w 36"/>
              <a:gd name="T17" fmla="*/ 36 h 36"/>
              <a:gd name="T18" fmla="*/ 0 w 36"/>
              <a:gd name="T19" fmla="*/ 11 h 36"/>
              <a:gd name="T20" fmla="*/ 5 w 36"/>
              <a:gd name="T21" fmla="*/ 25 h 36"/>
              <a:gd name="T22" fmla="*/ 0 w 36"/>
              <a:gd name="T23" fmla="*/ 31 h 36"/>
              <a:gd name="T24" fmla="*/ 5 w 36"/>
              <a:gd name="T25" fmla="*/ 36 h 36"/>
              <a:gd name="T26" fmla="*/ 10 w 36"/>
              <a:gd name="T27" fmla="*/ 31 h 36"/>
              <a:gd name="T28" fmla="*/ 5 w 36"/>
              <a:gd name="T29"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0" y="0"/>
                </a:moveTo>
                <a:cubicBezTo>
                  <a:pt x="0" y="6"/>
                  <a:pt x="0" y="6"/>
                  <a:pt x="0" y="6"/>
                </a:cubicBezTo>
                <a:cubicBezTo>
                  <a:pt x="16" y="6"/>
                  <a:pt x="30" y="19"/>
                  <a:pt x="30" y="36"/>
                </a:cubicBezTo>
                <a:cubicBezTo>
                  <a:pt x="36" y="36"/>
                  <a:pt x="36" y="36"/>
                  <a:pt x="36" y="36"/>
                </a:cubicBezTo>
                <a:cubicBezTo>
                  <a:pt x="36" y="16"/>
                  <a:pt x="20" y="0"/>
                  <a:pt x="0" y="0"/>
                </a:cubicBezTo>
                <a:close/>
                <a:moveTo>
                  <a:pt x="0" y="11"/>
                </a:moveTo>
                <a:cubicBezTo>
                  <a:pt x="0" y="17"/>
                  <a:pt x="0" y="17"/>
                  <a:pt x="0" y="17"/>
                </a:cubicBezTo>
                <a:cubicBezTo>
                  <a:pt x="10" y="17"/>
                  <a:pt x="19" y="25"/>
                  <a:pt x="19" y="36"/>
                </a:cubicBezTo>
                <a:cubicBezTo>
                  <a:pt x="24" y="36"/>
                  <a:pt x="24" y="36"/>
                  <a:pt x="24" y="36"/>
                </a:cubicBezTo>
                <a:cubicBezTo>
                  <a:pt x="24" y="22"/>
                  <a:pt x="13" y="11"/>
                  <a:pt x="0" y="11"/>
                </a:cubicBezTo>
                <a:close/>
                <a:moveTo>
                  <a:pt x="5" y="25"/>
                </a:moveTo>
                <a:cubicBezTo>
                  <a:pt x="2" y="25"/>
                  <a:pt x="0" y="28"/>
                  <a:pt x="0" y="31"/>
                </a:cubicBezTo>
                <a:cubicBezTo>
                  <a:pt x="0" y="34"/>
                  <a:pt x="2" y="36"/>
                  <a:pt x="5" y="36"/>
                </a:cubicBezTo>
                <a:cubicBezTo>
                  <a:pt x="8" y="36"/>
                  <a:pt x="10" y="34"/>
                  <a:pt x="10" y="31"/>
                </a:cubicBezTo>
                <a:cubicBezTo>
                  <a:pt x="10" y="28"/>
                  <a:pt x="8" y="25"/>
                  <a:pt x="5" y="25"/>
                </a:cubicBezTo>
                <a:close/>
              </a:path>
            </a:pathLst>
          </a:custGeom>
          <a:solidFill>
            <a:schemeClr val="bg1"/>
          </a:solidFill>
          <a:ln>
            <a:noFill/>
          </a:ln>
        </p:spPr>
        <p:txBody>
          <a:bodyPr vert="horz" wrap="square" lIns="68580" tIns="34290" rIns="68580" bIns="34290" numCol="1" anchor="t" anchorCtr="0" compatLnSpc="1"/>
          <a:lstStyle/>
          <a:p>
            <a:endParaRPr lang="id-ID" sz="1350">
              <a:solidFill>
                <a:prstClr val="black"/>
              </a:solidFill>
            </a:endParaRPr>
          </a:p>
        </p:txBody>
      </p:sp>
      <p:sp>
        <p:nvSpPr>
          <p:cNvPr id="2" name="灯片编号占位符 1"/>
          <p:cNvSpPr>
            <a:spLocks noGrp="1"/>
          </p:cNvSpPr>
          <p:nvPr>
            <p:ph type="sldNum" sz="quarter" idx="4"/>
          </p:nvPr>
        </p:nvSpPr>
        <p:spPr/>
        <p:txBody>
          <a:bodyPr/>
          <a:lstStyle/>
          <a:p>
            <a:fld id="{344E241F-D2F4-4B3A-952F-D6E7DF06C30F}" type="slidenum">
              <a:rPr lang="zh-CN" altLang="en-US" smtClean="0">
                <a:solidFill>
                  <a:prstClr val="black">
                    <a:tint val="75000"/>
                  </a:prstClr>
                </a:solidFill>
              </a:rPr>
            </a:fld>
            <a:endParaRPr lang="zh-CN" altLang="en-US">
              <a:solidFill>
                <a:prstClr val="black">
                  <a:tint val="75000"/>
                </a:prstClr>
              </a:solidFill>
            </a:endParaRPr>
          </a:p>
        </p:txBody>
      </p:sp>
      <p:pic>
        <p:nvPicPr>
          <p:cNvPr id="53250" name="图片 1" descr="Google Data Center, Oklahoma.jpg"/>
          <p:cNvPicPr>
            <a:picLocks noChangeAspect="1" noChangeArrowheads="1"/>
          </p:cNvPicPr>
          <p:nvPr/>
        </p:nvPicPr>
        <p:blipFill rotWithShape="1">
          <a:blip r:embed="rId1">
            <a:extLst>
              <a:ext uri="{28A0092B-C50C-407E-A947-70E740481C1C}">
                <a14:useLocalDpi xmlns:a14="http://schemas.microsoft.com/office/drawing/2010/main" val="0"/>
              </a:ext>
            </a:extLst>
          </a:blip>
          <a:srcRect t="72" b="140"/>
          <a:stretch>
            <a:fillRect/>
          </a:stretch>
        </p:blipFill>
        <p:spPr bwMode="auto">
          <a:xfrm>
            <a:off x="1804035" y="1405890"/>
            <a:ext cx="7775575" cy="448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830070" y="1907540"/>
            <a:ext cx="7595235" cy="819150"/>
          </a:xfrm>
          <a:prstGeom prst="rect">
            <a:avLst/>
          </a:prstGeom>
          <a:solidFill>
            <a:schemeClr val="tx1">
              <a:lumMod val="85000"/>
              <a:lumOff val="1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76805" name="Text Box 5"/>
          <p:cNvSpPr txBox="1">
            <a:spLocks noChangeArrowheads="1"/>
          </p:cNvSpPr>
          <p:nvPr/>
        </p:nvSpPr>
        <p:spPr bwMode="auto">
          <a:xfrm>
            <a:off x="2800350" y="2101215"/>
            <a:ext cx="5441315" cy="460375"/>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p>
            <a:pPr algn="ctr">
              <a:spcBef>
                <a:spcPct val="50000"/>
              </a:spcBef>
              <a:defRPr/>
            </a:pPr>
            <a:r>
              <a:rPr lang="en-US" altLang="zh-CN" sz="2400" b="1" dirty="0">
                <a:solidFill>
                  <a:prstClr val="white"/>
                </a:solidFill>
              </a:rPr>
              <a:t>“</a:t>
            </a:r>
            <a:r>
              <a:rPr lang="zh-CN" altLang="en-US" sz="2400" b="1" dirty="0">
                <a:solidFill>
                  <a:prstClr val="white"/>
                </a:solidFill>
              </a:rPr>
              <a:t>信息时代核电站”</a:t>
            </a:r>
            <a:r>
              <a:rPr lang="en-US" altLang="zh-CN" sz="2400" b="1" dirty="0">
                <a:solidFill>
                  <a:prstClr val="white"/>
                </a:solidFill>
              </a:rPr>
              <a:t>—Google</a:t>
            </a:r>
            <a:r>
              <a:rPr lang="zh-CN" altLang="en-US" sz="2400" b="1" dirty="0">
                <a:solidFill>
                  <a:prstClr val="white"/>
                </a:solidFill>
              </a:rPr>
              <a:t>数据中心</a:t>
            </a:r>
            <a:endParaRPr lang="zh-CN" altLang="en-US" sz="2400" b="1" dirty="0">
              <a:solidFill>
                <a:prstClr val="white"/>
              </a:solidFill>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7" name="Rectangle 2"/>
          <p:cNvSpPr/>
          <p:nvPr/>
        </p:nvSpPr>
        <p:spPr>
          <a:xfrm>
            <a:off x="1524000" y="3043238"/>
            <a:ext cx="9144000" cy="1935162"/>
          </a:xfrm>
          <a:prstGeom prst="rect">
            <a:avLst/>
          </a:prstGeom>
          <a:solidFill>
            <a:srgbClr val="DBD4C2"/>
          </a:solidFill>
          <a:ln w="25400">
            <a:noFill/>
          </a:ln>
        </p:spPr>
        <p:txBody>
          <a:bodyPr wrap="none" anchor="ctr" anchorCtr="0"/>
          <a:p>
            <a:endParaRPr lang="zh-CN" altLang="en-US" dirty="0">
              <a:latin typeface="Arial" panose="020B0604020202020204" pitchFamily="34" charset="0"/>
            </a:endParaRPr>
          </a:p>
        </p:txBody>
      </p:sp>
      <p:sp>
        <p:nvSpPr>
          <p:cNvPr id="16388" name="Text Box 4"/>
          <p:cNvSpPr txBox="1"/>
          <p:nvPr/>
        </p:nvSpPr>
        <p:spPr>
          <a:xfrm>
            <a:off x="5909310" y="1169670"/>
            <a:ext cx="4758055" cy="1630045"/>
          </a:xfrm>
          <a:prstGeom prst="rect">
            <a:avLst/>
          </a:prstGeom>
          <a:noFill/>
          <a:ln w="9525">
            <a:noFill/>
          </a:ln>
        </p:spPr>
        <p:txBody>
          <a:bodyPr wrap="square">
            <a:spAutoFit/>
          </a:bodyPr>
          <a:p>
            <a:pPr>
              <a:buClr>
                <a:srgbClr val="CC0000"/>
              </a:buClr>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数据中心是云计算的温床</a:t>
            </a:r>
            <a:endParaRPr lang="zh-CN" altLang="en-US" sz="2000" dirty="0">
              <a:latin typeface="微软雅黑" panose="020B0503020204020204" pitchFamily="34" charset="-122"/>
              <a:ea typeface="微软雅黑" panose="020B0503020204020204" pitchFamily="34" charset="-122"/>
            </a:endParaRPr>
          </a:p>
          <a:p>
            <a:pPr>
              <a:buClr>
                <a:srgbClr val="CC0000"/>
              </a:buClr>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云计算推动数据中心向虚拟化和云架构的转型，不断提高</a:t>
            </a:r>
            <a:r>
              <a:rPr lang="en-US" altLang="zh-CN" sz="2000" dirty="0">
                <a:latin typeface="微软雅黑" panose="020B0503020204020204" pitchFamily="34" charset="-122"/>
                <a:ea typeface="微软雅黑" panose="020B0503020204020204" pitchFamily="34" charset="-122"/>
              </a:rPr>
              <a:t>IT</a:t>
            </a:r>
            <a:r>
              <a:rPr lang="zh-CN" altLang="en-US" sz="2000" dirty="0">
                <a:latin typeface="微软雅黑" panose="020B0503020204020204" pitchFamily="34" charset="-122"/>
                <a:ea typeface="微软雅黑" panose="020B0503020204020204" pitchFamily="34" charset="-122"/>
              </a:rPr>
              <a:t>基础架构的灵活性，以降低</a:t>
            </a:r>
            <a:r>
              <a:rPr lang="en-US" altLang="zh-CN" sz="2000" dirty="0">
                <a:latin typeface="微软雅黑" panose="020B0503020204020204" pitchFamily="34" charset="-122"/>
                <a:ea typeface="微软雅黑" panose="020B0503020204020204" pitchFamily="34" charset="-122"/>
              </a:rPr>
              <a:t>IT</a:t>
            </a:r>
            <a:r>
              <a:rPr lang="zh-CN" altLang="en-US" sz="2000" dirty="0">
                <a:latin typeface="微软雅黑" panose="020B0503020204020204" pitchFamily="34" charset="-122"/>
                <a:ea typeface="微软雅黑" panose="020B0503020204020204" pitchFamily="34" charset="-122"/>
              </a:rPr>
              <a:t>、能源和空间成本，从而让客户能够快速地提高业务敏捷性</a:t>
            </a:r>
            <a:endParaRPr lang="zh-CN" altLang="en-US" sz="2000" dirty="0">
              <a:latin typeface="微软雅黑" panose="020B0503020204020204" pitchFamily="34" charset="-122"/>
              <a:ea typeface="微软雅黑" panose="020B0503020204020204" pitchFamily="34" charset="-122"/>
            </a:endParaRPr>
          </a:p>
        </p:txBody>
      </p:sp>
      <p:pic>
        <p:nvPicPr>
          <p:cNvPr id="16389" name="Picture 6" descr="Resize of 数据中心工作人员"/>
          <p:cNvPicPr>
            <a:picLocks noChangeAspect="1"/>
          </p:cNvPicPr>
          <p:nvPr/>
        </p:nvPicPr>
        <p:blipFill>
          <a:blip r:embed="rId1"/>
          <a:stretch>
            <a:fillRect/>
          </a:stretch>
        </p:blipFill>
        <p:spPr>
          <a:xfrm>
            <a:off x="6934200" y="3959225"/>
            <a:ext cx="2895600" cy="1933575"/>
          </a:xfrm>
          <a:prstGeom prst="rect">
            <a:avLst/>
          </a:prstGeom>
          <a:noFill/>
          <a:ln w="9525">
            <a:noFill/>
          </a:ln>
        </p:spPr>
      </p:pic>
      <p:sp>
        <p:nvSpPr>
          <p:cNvPr id="16390" name="Text Box 7"/>
          <p:cNvSpPr txBox="1"/>
          <p:nvPr/>
        </p:nvSpPr>
        <p:spPr>
          <a:xfrm>
            <a:off x="1906270" y="6064250"/>
            <a:ext cx="7955280" cy="645160"/>
          </a:xfrm>
          <a:prstGeom prst="rect">
            <a:avLst/>
          </a:prstGeom>
          <a:noFill/>
          <a:ln w="9525">
            <a:noFill/>
          </a:ln>
        </p:spPr>
        <p:txBody>
          <a:bodyPr wrap="none">
            <a:spAutoFit/>
          </a:bodyPr>
          <a:p>
            <a:pPr algn="r"/>
            <a:r>
              <a:rPr lang="zh-CN" altLang="en-US" dirty="0">
                <a:latin typeface="Arial" panose="020B0604020202020204" pitchFamily="34" charset="0"/>
                <a:ea typeface="华文新魏" pitchFamily="2" charset="-122"/>
              </a:rPr>
              <a:t>“那些正在兴建最大规模数据中心的公司一般都在云计算方面拥有巨大野心”</a:t>
            </a:r>
            <a:endParaRPr lang="zh-CN" altLang="en-US" dirty="0">
              <a:latin typeface="Arial" panose="020B0604020202020204" pitchFamily="34" charset="0"/>
              <a:ea typeface="华文新魏" pitchFamily="2" charset="-122"/>
            </a:endParaRPr>
          </a:p>
          <a:p>
            <a:pPr algn="r"/>
            <a:r>
              <a:rPr lang="zh-CN" altLang="en-US" dirty="0">
                <a:latin typeface="Arial" panose="020B0604020202020204" pitchFamily="34" charset="0"/>
                <a:ea typeface="华文新魏" pitchFamily="2" charset="-122"/>
              </a:rPr>
              <a:t> </a:t>
            </a:r>
            <a:r>
              <a:rPr lang="en-US" altLang="zh-CN" i="1" dirty="0">
                <a:latin typeface="Arial" panose="020B0604020202020204" pitchFamily="34" charset="0"/>
                <a:ea typeface="华文新魏" pitchFamily="2" charset="-122"/>
              </a:rPr>
              <a:t>--《</a:t>
            </a:r>
            <a:r>
              <a:rPr lang="zh-CN" altLang="en-US" i="1" dirty="0">
                <a:latin typeface="Arial" panose="020B0604020202020204" pitchFamily="34" charset="0"/>
                <a:ea typeface="华文新魏" pitchFamily="2" charset="-122"/>
              </a:rPr>
              <a:t>数据中心知识</a:t>
            </a:r>
            <a:r>
              <a:rPr lang="en-US" altLang="zh-CN" i="1" dirty="0">
                <a:latin typeface="Arial" panose="020B0604020202020204" pitchFamily="34" charset="0"/>
                <a:ea typeface="华文新魏" pitchFamily="2" charset="-122"/>
              </a:rPr>
              <a:t>》</a:t>
            </a:r>
            <a:r>
              <a:rPr lang="zh-CN" altLang="en-US" i="1" dirty="0">
                <a:latin typeface="Arial" panose="020B0604020202020204" pitchFamily="34" charset="0"/>
                <a:ea typeface="华文新魏" pitchFamily="2" charset="-122"/>
              </a:rPr>
              <a:t>杂志主编</a:t>
            </a:r>
            <a:r>
              <a:rPr lang="zh-CN" altLang="en-US" dirty="0">
                <a:latin typeface="Arial" panose="020B0604020202020204" pitchFamily="34" charset="0"/>
                <a:ea typeface="华文新魏" pitchFamily="2" charset="-122"/>
              </a:rPr>
              <a:t> </a:t>
            </a:r>
            <a:r>
              <a:rPr lang="en-US" altLang="zh-CN" sz="1400" i="1" dirty="0">
                <a:latin typeface="Arial" panose="020B0604020202020204" pitchFamily="34" charset="0"/>
              </a:rPr>
              <a:t>Rich Miller</a:t>
            </a:r>
            <a:r>
              <a:rPr lang="en-US" altLang="zh-CN" dirty="0">
                <a:latin typeface="Arial" panose="020B0604020202020204" pitchFamily="34" charset="0"/>
              </a:rPr>
              <a:t> </a:t>
            </a:r>
            <a:endParaRPr lang="en-US" altLang="zh-CN" dirty="0">
              <a:latin typeface="Arial" panose="020B0604020202020204" pitchFamily="34" charset="0"/>
            </a:endParaRPr>
          </a:p>
        </p:txBody>
      </p:sp>
      <p:pic>
        <p:nvPicPr>
          <p:cNvPr id="16391" name="Picture 4" descr="http://pic.58pic.com/58pic/15/61/51/558PICT58PICE7e_1024.jpg"/>
          <p:cNvPicPr>
            <a:picLocks noChangeAspect="1"/>
          </p:cNvPicPr>
          <p:nvPr/>
        </p:nvPicPr>
        <p:blipFill>
          <a:blip r:embed="rId2"/>
          <a:stretch>
            <a:fillRect/>
          </a:stretch>
        </p:blipFill>
        <p:spPr>
          <a:xfrm>
            <a:off x="2199640" y="1295400"/>
            <a:ext cx="3219450" cy="4552950"/>
          </a:xfrm>
          <a:prstGeom prst="rect">
            <a:avLst/>
          </a:prstGeom>
          <a:noFill/>
          <a:ln w="9525">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p:txBody>
          <a:bodyPr/>
          <a:lstStyle/>
          <a:p>
            <a:fld id="{344E241F-D2F4-4B3A-952F-D6E7DF06C30F}" type="slidenum">
              <a:rPr lang="zh-CN" altLang="en-US" smtClean="0">
                <a:solidFill>
                  <a:prstClr val="black">
                    <a:tint val="75000"/>
                  </a:prstClr>
                </a:solidFill>
              </a:rPr>
            </a:fld>
            <a:endParaRPr lang="zh-CN" altLang="en-US">
              <a:solidFill>
                <a:prstClr val="black">
                  <a:tint val="75000"/>
                </a:prstClr>
              </a:solidFill>
            </a:endParaRPr>
          </a:p>
        </p:txBody>
      </p:sp>
      <p:sp>
        <p:nvSpPr>
          <p:cNvPr id="4" name="文本框 3"/>
          <p:cNvSpPr txBox="1"/>
          <p:nvPr/>
        </p:nvSpPr>
        <p:spPr>
          <a:xfrm>
            <a:off x="628650" y="400685"/>
            <a:ext cx="10935335" cy="6369685"/>
          </a:xfrm>
          <a:prstGeom prst="rect">
            <a:avLst/>
          </a:prstGeom>
          <a:noFill/>
        </p:spPr>
        <p:txBody>
          <a:bodyPr wrap="square" rtlCol="0" anchor="t">
            <a:spAutoFit/>
          </a:bodyPr>
          <a:p>
            <a:r>
              <a:rPr lang="en-US" altLang="zh-CN"/>
              <a:t>     </a:t>
            </a: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当我们使用云计算服务商提供的云存储服务、把数据保存在“云端”时,最终数据会被存放在哪里呢?“云端”只是一个形象的说法，实际上这些云端的数据实际上是被保存在全国各地修建的大大小小的数据中心里。</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云计算数据中心包含一整套复杂的设施，包括刀片服务器、宽带网络、环境控制设备、监控设备以及各种安全装置等。数据中心是云计算的重要载体，为云计算提供计算、存储、带宽等各种资源，为各种平台和应用提供运行支撑环境。</a:t>
            </a: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数据中心里的CPU、内存、磁盘带宽等IT资源汇集成一个庞大的IT资源池，然后通过计算机网络分发给千家万户。</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r>
              <a:rPr lang="zh-CN" altLang="en-US" sz="2400">
                <a:latin typeface="Times New Roman" panose="02020603050405020304" pitchFamily="18" charset="0"/>
                <a:ea typeface="楷体" panose="02010609060101010101" charset="-122"/>
                <a:cs typeface="Times New Roman" panose="02020603050405020304" pitchFamily="18" charset="0"/>
              </a:rPr>
              <a:t> </a:t>
            </a:r>
            <a:r>
              <a:rPr lang="en-US" altLang="zh-CN" sz="2400">
                <a:latin typeface="Times New Roman" panose="02020603050405020304" pitchFamily="18" charset="0"/>
                <a:ea typeface="楷体" panose="02010609060101010101" charset="-122"/>
                <a:cs typeface="Times New Roman" panose="02020603050405020304" pitchFamily="18" charset="0"/>
              </a:rPr>
              <a:t>      国际IT“巨头”</a:t>
            </a:r>
            <a:r>
              <a:rPr lang="zh-CN" altLang="en-US" sz="2400">
                <a:latin typeface="Times New Roman" panose="02020603050405020304" pitchFamily="18" charset="0"/>
                <a:ea typeface="楷体" panose="02010609060101010101" charset="-122"/>
                <a:cs typeface="Times New Roman" panose="02020603050405020304" pitchFamily="18" charset="0"/>
              </a:rPr>
              <a:t>公司</a:t>
            </a:r>
            <a:r>
              <a:rPr lang="en-US" altLang="zh-CN" sz="2400">
                <a:latin typeface="Times New Roman" panose="02020603050405020304" pitchFamily="18" charset="0"/>
                <a:ea typeface="楷体" panose="02010609060101010101" charset="-122"/>
                <a:cs typeface="Times New Roman" panose="02020603050405020304" pitchFamily="18" charset="0"/>
              </a:rPr>
              <a:t>纷纷投人巨资在全球范围内大量修建数据中心，旨在掌握云计算发展的主导权。</a:t>
            </a:r>
            <a:endParaRPr lang="en-US" altLang="zh-CN" sz="2400">
              <a:latin typeface="Times New Roman" panose="02020603050405020304" pitchFamily="18" charset="0"/>
              <a:ea typeface="楷体" panose="02010609060101010101" charset="-122"/>
              <a:cs typeface="Times New Roman" panose="02020603050405020304" pitchFamily="18" charset="0"/>
            </a:endParaRPr>
          </a:p>
          <a:p>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在国内，建设</a:t>
            </a:r>
            <a:r>
              <a:rPr lang="en-US" altLang="zh-CN" sz="2400">
                <a:latin typeface="Times New Roman" panose="02020603050405020304" pitchFamily="18" charset="0"/>
                <a:ea typeface="楷体" panose="02010609060101010101" charset="-122"/>
                <a:cs typeface="Times New Roman" panose="02020603050405020304" pitchFamily="18" charset="0"/>
              </a:rPr>
              <a:t>云计算数据中心</a:t>
            </a:r>
            <a:r>
              <a:rPr lang="zh-CN" altLang="en-US" sz="2400">
                <a:latin typeface="Times New Roman" panose="02020603050405020304" pitchFamily="18" charset="0"/>
                <a:ea typeface="楷体" panose="02010609060101010101" charset="-122"/>
                <a:cs typeface="Times New Roman" panose="02020603050405020304" pitchFamily="18" charset="0"/>
              </a:rPr>
              <a:t>成为国家和地方社会发展战略的组成部份</a:t>
            </a:r>
            <a:r>
              <a:rPr lang="en-US" altLang="zh-CN" sz="2400">
                <a:latin typeface="Times New Roman" panose="02020603050405020304" pitchFamily="18" charset="0"/>
                <a:ea typeface="楷体" panose="02010609060101010101" charset="-122"/>
                <a:cs typeface="Times New Roman" panose="02020603050405020304" pitchFamily="18" charset="0"/>
              </a:rPr>
              <a:t>。内紫古提出了“西数东输”发展战略，即把本地数据中心的数据通过网络提供给其他省份用户使用。阿里巴巴在甘肃省玉门市建设的数据中心，是中国第一个绿色环保的数据中心，电力全部来自风力,用祁连山融化的雪降低数据中心产生的热量。贵州被公认为中国南方最适合建设数据中心的地方，目前,中国移动、联通、电信三大运营商都将南方的数据中心建在贵州。2015年，整个贵州省的服务器有20余万台，未来计划建设服务器约200万台。</a:t>
            </a:r>
            <a:endParaRPr lang="en-US" altLang="zh-CN" sz="2400">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linds(horizontal)">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3"/>
          <p:cNvSpPr/>
          <p:nvPr/>
        </p:nvSpPr>
        <p:spPr>
          <a:xfrm>
            <a:off x="1591945" y="3009265"/>
            <a:ext cx="5775325" cy="709613"/>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en-US" sz="3600" b="1" dirty="0">
                <a:ea typeface="黑体" panose="02010609060101010101" charset="-122"/>
                <a:sym typeface="+mn-ea"/>
              </a:rPr>
              <a:t>什么是数据库与数据库系统</a:t>
            </a:r>
            <a:r>
              <a:rPr lang="en-US" altLang="zh-CN" sz="3600" b="1">
                <a:ea typeface="黑体" panose="02010609060101010101" charset="-122"/>
                <a:sym typeface="+mn-ea"/>
              </a:rPr>
              <a:t>? </a:t>
            </a:r>
            <a:endParaRPr lang="zh-CN" sz="3600" b="1" kern="0" spc="400" dirty="0" smtClean="0">
              <a:solidFill>
                <a:srgbClr val="0070C0"/>
              </a:solidFill>
              <a:latin typeface="Courier New" panose="02070309020205020404"/>
              <a:ea typeface="微软雅黑" panose="020B0503020204020204" pitchFamily="34" charset="-122"/>
              <a:cs typeface="Courier New" panose="02070309020205020404"/>
              <a:sym typeface="Helvetica Light"/>
            </a:endParaRPr>
          </a:p>
        </p:txBody>
      </p:sp>
      <p:pic>
        <p:nvPicPr>
          <p:cNvPr id="3" name="图片 2"/>
          <p:cNvPicPr>
            <a:picLocks noChangeAspect="1"/>
          </p:cNvPicPr>
          <p:nvPr/>
        </p:nvPicPr>
        <p:blipFill>
          <a:blip r:embed="rId1">
            <a:alphaModFix amt="20000"/>
          </a:blip>
          <a:stretch>
            <a:fillRect/>
          </a:stretch>
        </p:blipFill>
        <p:spPr>
          <a:xfrm rot="2460000">
            <a:off x="7895590" y="2040255"/>
            <a:ext cx="3379470" cy="4057650"/>
          </a:xfrm>
          <a:prstGeom prst="rect">
            <a:avLst/>
          </a:prstGeom>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1"/>
          <a:srcRect l="7394" t="21585" r="7309" b="21466"/>
          <a:stretch>
            <a:fillRect/>
          </a:stretch>
        </p:blipFill>
        <p:spPr>
          <a:xfrm>
            <a:off x="1523999" y="857250"/>
            <a:ext cx="9144001" cy="5143500"/>
          </a:xfrm>
          <a:prstGeom prst="rect">
            <a:avLst/>
          </a:prstGeom>
        </p:spPr>
      </p:pic>
      <p:pic>
        <p:nvPicPr>
          <p:cNvPr id="3" name="图片 2"/>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34816"/>
          <a:stretch>
            <a:fillRect/>
          </a:stretch>
        </p:blipFill>
        <p:spPr>
          <a:xfrm>
            <a:off x="1513115" y="0"/>
            <a:ext cx="2508139" cy="6858000"/>
          </a:xfrm>
          <a:prstGeom prst="rect">
            <a:avLst/>
          </a:prstGeom>
        </p:spPr>
      </p:pic>
      <p:sp>
        <p:nvSpPr>
          <p:cNvPr id="4" name="文本框 3"/>
          <p:cNvSpPr txBox="1"/>
          <p:nvPr/>
        </p:nvSpPr>
        <p:spPr>
          <a:xfrm>
            <a:off x="3032089" y="1507389"/>
            <a:ext cx="1057275" cy="1753235"/>
          </a:xfrm>
          <a:prstGeom prst="rect">
            <a:avLst/>
          </a:prstGeom>
          <a:noFill/>
        </p:spPr>
        <p:txBody>
          <a:bodyPr wrap="none" rtlCol="0">
            <a:spAutoFit/>
          </a:bodyPr>
          <a:lstStyle/>
          <a:p>
            <a:r>
              <a:rPr lang="zh-CN" altLang="en-US" sz="5400" b="1" dirty="0">
                <a:solidFill>
                  <a:prstClr val="white"/>
                </a:solidFill>
                <a:effectLst>
                  <a:outerShdw blurRad="50800" dist="38100" dir="2700000" algn="tl" rotWithShape="0">
                    <a:prstClr val="black">
                      <a:alpha val="40000"/>
                    </a:prstClr>
                  </a:outerShdw>
                </a:effectLst>
              </a:rPr>
              <a:t>目</a:t>
            </a:r>
            <a:endParaRPr lang="en-US" altLang="zh-CN" sz="5400" b="1" dirty="0">
              <a:solidFill>
                <a:prstClr val="white"/>
              </a:solidFill>
              <a:effectLst>
                <a:outerShdw blurRad="50800" dist="38100" dir="2700000" algn="tl" rotWithShape="0">
                  <a:prstClr val="black">
                    <a:alpha val="40000"/>
                  </a:prstClr>
                </a:outerShdw>
              </a:effectLst>
            </a:endParaRPr>
          </a:p>
          <a:p>
            <a:r>
              <a:rPr lang="zh-CN" altLang="en-US" sz="5400" b="1" dirty="0">
                <a:solidFill>
                  <a:prstClr val="white"/>
                </a:solidFill>
                <a:effectLst>
                  <a:outerShdw blurRad="50800" dist="38100" dir="2700000" algn="tl" rotWithShape="0">
                    <a:prstClr val="black">
                      <a:alpha val="40000"/>
                    </a:prstClr>
                  </a:outerShdw>
                </a:effectLst>
              </a:rPr>
              <a:t>录</a:t>
            </a:r>
            <a:r>
              <a:rPr lang="en-US" altLang="zh-CN" sz="5400" b="1" dirty="0">
                <a:solidFill>
                  <a:prstClr val="white"/>
                </a:solidFill>
                <a:effectLst>
                  <a:outerShdw blurRad="50800" dist="38100" dir="2700000" algn="tl" rotWithShape="0">
                    <a:prstClr val="black">
                      <a:alpha val="40000"/>
                    </a:prstClr>
                  </a:outerShdw>
                </a:effectLst>
              </a:rPr>
              <a:t> </a:t>
            </a:r>
            <a:endParaRPr lang="zh-CN" altLang="en-US" sz="5400" b="1" dirty="0">
              <a:solidFill>
                <a:prstClr val="white"/>
              </a:solidFill>
              <a:effectLst>
                <a:outerShdw blurRad="50800" dist="38100" dir="2700000" algn="tl" rotWithShape="0">
                  <a:prstClr val="black">
                    <a:alpha val="40000"/>
                  </a:prstClr>
                </a:outerShdw>
              </a:effectLst>
            </a:endParaRPr>
          </a:p>
        </p:txBody>
      </p:sp>
      <p:sp>
        <p:nvSpPr>
          <p:cNvPr id="41" name="圆角矩形 40"/>
          <p:cNvSpPr/>
          <p:nvPr/>
        </p:nvSpPr>
        <p:spPr>
          <a:xfrm>
            <a:off x="5032261" y="173461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2" name="圆角矩形 41"/>
          <p:cNvSpPr/>
          <p:nvPr/>
        </p:nvSpPr>
        <p:spPr>
          <a:xfrm>
            <a:off x="5032261" y="253148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3" name="矩形 62"/>
          <p:cNvSpPr/>
          <p:nvPr/>
        </p:nvSpPr>
        <p:spPr>
          <a:xfrm>
            <a:off x="5651777" y="1836563"/>
            <a:ext cx="3430905" cy="414020"/>
          </a:xfrm>
          <a:prstGeom prst="rect">
            <a:avLst/>
          </a:prstGeom>
        </p:spPr>
        <p:txBody>
          <a:bodyPr wrap="none">
            <a:spAutoFit/>
          </a:bodyPr>
          <a:lstStyle/>
          <a:p>
            <a:r>
              <a:rPr lang="zh-CN" altLang="en-US" sz="2100" spc="225" dirty="0">
                <a:solidFill>
                  <a:srgbClr val="404040"/>
                </a:solidFill>
              </a:rPr>
              <a:t>云计算</a:t>
            </a:r>
            <a:r>
              <a:rPr lang="en-US" altLang="zh-CN" sz="2100" spc="225" dirty="0">
                <a:solidFill>
                  <a:srgbClr val="404040"/>
                </a:solidFill>
              </a:rPr>
              <a:t>——</a:t>
            </a:r>
            <a:r>
              <a:rPr lang="zh-CN" altLang="en-US" sz="2100" spc="225" dirty="0">
                <a:solidFill>
                  <a:srgbClr val="404040"/>
                </a:solidFill>
              </a:rPr>
              <a:t>大数据的计算</a:t>
            </a:r>
            <a:endParaRPr lang="zh-CN" altLang="en-US" sz="2100" spc="225" dirty="0">
              <a:solidFill>
                <a:srgbClr val="404040"/>
              </a:solidFill>
            </a:endParaRPr>
          </a:p>
        </p:txBody>
      </p:sp>
      <p:sp>
        <p:nvSpPr>
          <p:cNvPr id="64" name="矩形 63"/>
          <p:cNvSpPr/>
          <p:nvPr/>
        </p:nvSpPr>
        <p:spPr>
          <a:xfrm>
            <a:off x="5651777" y="2600767"/>
            <a:ext cx="2249805" cy="414020"/>
          </a:xfrm>
          <a:prstGeom prst="rect">
            <a:avLst/>
          </a:prstGeom>
        </p:spPr>
        <p:txBody>
          <a:bodyPr wrap="none">
            <a:spAutoFit/>
          </a:bodyPr>
          <a:lstStyle/>
          <a:p>
            <a:r>
              <a:rPr lang="zh-CN" altLang="en-US" sz="2100" spc="225" dirty="0">
                <a:solidFill>
                  <a:srgbClr val="404040"/>
                </a:solidFill>
              </a:rPr>
              <a:t>云计算发展现状</a:t>
            </a:r>
            <a:endParaRPr lang="zh-CN" altLang="en-US" sz="2100" spc="225" dirty="0">
              <a:solidFill>
                <a:srgbClr val="404040"/>
              </a:solidFill>
            </a:endParaRPr>
          </a:p>
        </p:txBody>
      </p:sp>
      <p:sp>
        <p:nvSpPr>
          <p:cNvPr id="76" name="Freeform 173"/>
          <p:cNvSpPr>
            <a:spLocks noEditPoints="1"/>
          </p:cNvSpPr>
          <p:nvPr/>
        </p:nvSpPr>
        <p:spPr bwMode="auto">
          <a:xfrm>
            <a:off x="5243856" y="1925248"/>
            <a:ext cx="328601" cy="204266"/>
          </a:xfrm>
          <a:custGeom>
            <a:avLst/>
            <a:gdLst>
              <a:gd name="T0" fmla="*/ 3 w 47"/>
              <a:gd name="T1" fmla="*/ 0 h 29"/>
              <a:gd name="T2" fmla="*/ 0 w 47"/>
              <a:gd name="T3" fmla="*/ 25 h 29"/>
              <a:gd name="T4" fmla="*/ 44 w 47"/>
              <a:gd name="T5" fmla="*/ 29 h 29"/>
              <a:gd name="T6" fmla="*/ 47 w 47"/>
              <a:gd name="T7" fmla="*/ 4 h 29"/>
              <a:gd name="T8" fmla="*/ 26 w 47"/>
              <a:gd name="T9" fmla="*/ 5 h 29"/>
              <a:gd name="T10" fmla="*/ 30 w 47"/>
              <a:gd name="T11" fmla="*/ 10 h 29"/>
              <a:gd name="T12" fmla="*/ 26 w 47"/>
              <a:gd name="T13" fmla="*/ 5 h 29"/>
              <a:gd name="T14" fmla="*/ 33 w 47"/>
              <a:gd name="T15" fmla="*/ 17 h 29"/>
              <a:gd name="T16" fmla="*/ 28 w 47"/>
              <a:gd name="T17" fmla="*/ 12 h 29"/>
              <a:gd name="T18" fmla="*/ 19 w 47"/>
              <a:gd name="T19" fmla="*/ 5 h 29"/>
              <a:gd name="T20" fmla="*/ 23 w 47"/>
              <a:gd name="T21" fmla="*/ 10 h 29"/>
              <a:gd name="T22" fmla="*/ 19 w 47"/>
              <a:gd name="T23" fmla="*/ 5 h 29"/>
              <a:gd name="T24" fmla="*/ 26 w 47"/>
              <a:gd name="T25" fmla="*/ 17 h 29"/>
              <a:gd name="T26" fmla="*/ 21 w 47"/>
              <a:gd name="T27" fmla="*/ 12 h 29"/>
              <a:gd name="T28" fmla="*/ 12 w 47"/>
              <a:gd name="T29" fmla="*/ 5 h 29"/>
              <a:gd name="T30" fmla="*/ 16 w 47"/>
              <a:gd name="T31" fmla="*/ 10 h 29"/>
              <a:gd name="T32" fmla="*/ 12 w 47"/>
              <a:gd name="T33" fmla="*/ 5 h 29"/>
              <a:gd name="T34" fmla="*/ 19 w 47"/>
              <a:gd name="T35" fmla="*/ 17 h 29"/>
              <a:gd name="T36" fmla="*/ 14 w 47"/>
              <a:gd name="T37" fmla="*/ 12 h 29"/>
              <a:gd name="T38" fmla="*/ 5 w 47"/>
              <a:gd name="T39" fmla="*/ 5 h 29"/>
              <a:gd name="T40" fmla="*/ 9 w 47"/>
              <a:gd name="T41" fmla="*/ 10 h 29"/>
              <a:gd name="T42" fmla="*/ 5 w 47"/>
              <a:gd name="T43" fmla="*/ 5 h 29"/>
              <a:gd name="T44" fmla="*/ 12 w 47"/>
              <a:gd name="T45" fmla="*/ 17 h 29"/>
              <a:gd name="T46" fmla="*/ 7 w 47"/>
              <a:gd name="T47" fmla="*/ 12 h 29"/>
              <a:gd name="T48" fmla="*/ 9 w 47"/>
              <a:gd name="T49" fmla="*/ 24 h 29"/>
              <a:gd name="T50" fmla="*/ 5 w 47"/>
              <a:gd name="T51" fmla="*/ 19 h 29"/>
              <a:gd name="T52" fmla="*/ 9 w 47"/>
              <a:gd name="T53" fmla="*/ 24 h 29"/>
              <a:gd name="T54" fmla="*/ 12 w 47"/>
              <a:gd name="T55" fmla="*/ 24 h 29"/>
              <a:gd name="T56" fmla="*/ 35 w 47"/>
              <a:gd name="T57" fmla="*/ 19 h 29"/>
              <a:gd name="T58" fmla="*/ 42 w 47"/>
              <a:gd name="T59" fmla="*/ 24 h 29"/>
              <a:gd name="T60" fmla="*/ 37 w 47"/>
              <a:gd name="T61" fmla="*/ 19 h 29"/>
              <a:gd name="T62" fmla="*/ 42 w 47"/>
              <a:gd name="T63" fmla="*/ 24 h 29"/>
              <a:gd name="T64" fmla="*/ 35 w 47"/>
              <a:gd name="T65" fmla="*/ 12 h 29"/>
              <a:gd name="T66" fmla="*/ 40 w 47"/>
              <a:gd name="T67" fmla="*/ 17 h 29"/>
              <a:gd name="T68" fmla="*/ 42 w 47"/>
              <a:gd name="T69" fmla="*/ 10 h 29"/>
              <a:gd name="T70" fmla="*/ 33 w 47"/>
              <a:gd name="T71" fmla="*/ 5 h 29"/>
              <a:gd name="T72" fmla="*/ 42 w 47"/>
              <a:gd name="T7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29">
                <a:moveTo>
                  <a:pt x="44" y="0"/>
                </a:moveTo>
                <a:cubicBezTo>
                  <a:pt x="3" y="0"/>
                  <a:pt x="3" y="0"/>
                  <a:pt x="3" y="0"/>
                </a:cubicBezTo>
                <a:cubicBezTo>
                  <a:pt x="1" y="0"/>
                  <a:pt x="0" y="2"/>
                  <a:pt x="0" y="4"/>
                </a:cubicBezTo>
                <a:cubicBezTo>
                  <a:pt x="0" y="25"/>
                  <a:pt x="0" y="25"/>
                  <a:pt x="0" y="25"/>
                </a:cubicBezTo>
                <a:cubicBezTo>
                  <a:pt x="0" y="27"/>
                  <a:pt x="1" y="29"/>
                  <a:pt x="3" y="29"/>
                </a:cubicBezTo>
                <a:cubicBezTo>
                  <a:pt x="44" y="29"/>
                  <a:pt x="44" y="29"/>
                  <a:pt x="44" y="29"/>
                </a:cubicBezTo>
                <a:cubicBezTo>
                  <a:pt x="45" y="29"/>
                  <a:pt x="47" y="27"/>
                  <a:pt x="47" y="25"/>
                </a:cubicBezTo>
                <a:cubicBezTo>
                  <a:pt x="47" y="4"/>
                  <a:pt x="47" y="4"/>
                  <a:pt x="47" y="4"/>
                </a:cubicBezTo>
                <a:cubicBezTo>
                  <a:pt x="47" y="2"/>
                  <a:pt x="45" y="0"/>
                  <a:pt x="44" y="0"/>
                </a:cubicBezTo>
                <a:close/>
                <a:moveTo>
                  <a:pt x="26" y="5"/>
                </a:moveTo>
                <a:cubicBezTo>
                  <a:pt x="30" y="5"/>
                  <a:pt x="30" y="5"/>
                  <a:pt x="30" y="5"/>
                </a:cubicBezTo>
                <a:cubicBezTo>
                  <a:pt x="30" y="10"/>
                  <a:pt x="30" y="10"/>
                  <a:pt x="30" y="10"/>
                </a:cubicBezTo>
                <a:cubicBezTo>
                  <a:pt x="26" y="10"/>
                  <a:pt x="26" y="10"/>
                  <a:pt x="26" y="10"/>
                </a:cubicBezTo>
                <a:lnTo>
                  <a:pt x="26" y="5"/>
                </a:lnTo>
                <a:close/>
                <a:moveTo>
                  <a:pt x="33" y="12"/>
                </a:moveTo>
                <a:cubicBezTo>
                  <a:pt x="33" y="17"/>
                  <a:pt x="33" y="17"/>
                  <a:pt x="33" y="17"/>
                </a:cubicBezTo>
                <a:cubicBezTo>
                  <a:pt x="28" y="17"/>
                  <a:pt x="28" y="17"/>
                  <a:pt x="28" y="17"/>
                </a:cubicBezTo>
                <a:cubicBezTo>
                  <a:pt x="28" y="12"/>
                  <a:pt x="28" y="12"/>
                  <a:pt x="28" y="12"/>
                </a:cubicBezTo>
                <a:lnTo>
                  <a:pt x="33" y="12"/>
                </a:lnTo>
                <a:close/>
                <a:moveTo>
                  <a:pt x="19" y="5"/>
                </a:moveTo>
                <a:cubicBezTo>
                  <a:pt x="23" y="5"/>
                  <a:pt x="23" y="5"/>
                  <a:pt x="23" y="5"/>
                </a:cubicBezTo>
                <a:cubicBezTo>
                  <a:pt x="23" y="10"/>
                  <a:pt x="23" y="10"/>
                  <a:pt x="23" y="10"/>
                </a:cubicBezTo>
                <a:cubicBezTo>
                  <a:pt x="19" y="10"/>
                  <a:pt x="19" y="10"/>
                  <a:pt x="19" y="10"/>
                </a:cubicBezTo>
                <a:lnTo>
                  <a:pt x="19" y="5"/>
                </a:lnTo>
                <a:close/>
                <a:moveTo>
                  <a:pt x="26" y="12"/>
                </a:moveTo>
                <a:cubicBezTo>
                  <a:pt x="26" y="17"/>
                  <a:pt x="26" y="17"/>
                  <a:pt x="26" y="17"/>
                </a:cubicBezTo>
                <a:cubicBezTo>
                  <a:pt x="21" y="17"/>
                  <a:pt x="21" y="17"/>
                  <a:pt x="21" y="17"/>
                </a:cubicBezTo>
                <a:cubicBezTo>
                  <a:pt x="21" y="12"/>
                  <a:pt x="21" y="12"/>
                  <a:pt x="21" y="12"/>
                </a:cubicBezTo>
                <a:lnTo>
                  <a:pt x="26" y="12"/>
                </a:lnTo>
                <a:close/>
                <a:moveTo>
                  <a:pt x="12" y="5"/>
                </a:moveTo>
                <a:cubicBezTo>
                  <a:pt x="16" y="5"/>
                  <a:pt x="16" y="5"/>
                  <a:pt x="16" y="5"/>
                </a:cubicBezTo>
                <a:cubicBezTo>
                  <a:pt x="16" y="10"/>
                  <a:pt x="16" y="10"/>
                  <a:pt x="16" y="10"/>
                </a:cubicBezTo>
                <a:cubicBezTo>
                  <a:pt x="12" y="10"/>
                  <a:pt x="12" y="10"/>
                  <a:pt x="12" y="10"/>
                </a:cubicBezTo>
                <a:lnTo>
                  <a:pt x="12" y="5"/>
                </a:lnTo>
                <a:close/>
                <a:moveTo>
                  <a:pt x="19" y="12"/>
                </a:moveTo>
                <a:cubicBezTo>
                  <a:pt x="19" y="17"/>
                  <a:pt x="19" y="17"/>
                  <a:pt x="19" y="17"/>
                </a:cubicBezTo>
                <a:cubicBezTo>
                  <a:pt x="14" y="17"/>
                  <a:pt x="14" y="17"/>
                  <a:pt x="14" y="17"/>
                </a:cubicBezTo>
                <a:cubicBezTo>
                  <a:pt x="14" y="12"/>
                  <a:pt x="14" y="12"/>
                  <a:pt x="14" y="12"/>
                </a:cubicBezTo>
                <a:lnTo>
                  <a:pt x="19" y="12"/>
                </a:lnTo>
                <a:close/>
                <a:moveTo>
                  <a:pt x="5" y="5"/>
                </a:moveTo>
                <a:cubicBezTo>
                  <a:pt x="9" y="5"/>
                  <a:pt x="9" y="5"/>
                  <a:pt x="9" y="5"/>
                </a:cubicBezTo>
                <a:cubicBezTo>
                  <a:pt x="9" y="10"/>
                  <a:pt x="9" y="10"/>
                  <a:pt x="9" y="10"/>
                </a:cubicBezTo>
                <a:cubicBezTo>
                  <a:pt x="5" y="10"/>
                  <a:pt x="5" y="10"/>
                  <a:pt x="5" y="10"/>
                </a:cubicBezTo>
                <a:lnTo>
                  <a:pt x="5" y="5"/>
                </a:lnTo>
                <a:close/>
                <a:moveTo>
                  <a:pt x="12" y="12"/>
                </a:moveTo>
                <a:cubicBezTo>
                  <a:pt x="12" y="17"/>
                  <a:pt x="12" y="17"/>
                  <a:pt x="12" y="17"/>
                </a:cubicBezTo>
                <a:cubicBezTo>
                  <a:pt x="7" y="17"/>
                  <a:pt x="7" y="17"/>
                  <a:pt x="7" y="17"/>
                </a:cubicBezTo>
                <a:cubicBezTo>
                  <a:pt x="7" y="12"/>
                  <a:pt x="7" y="12"/>
                  <a:pt x="7" y="12"/>
                </a:cubicBezTo>
                <a:lnTo>
                  <a:pt x="12" y="12"/>
                </a:lnTo>
                <a:close/>
                <a:moveTo>
                  <a:pt x="9" y="24"/>
                </a:moveTo>
                <a:cubicBezTo>
                  <a:pt x="5" y="24"/>
                  <a:pt x="5" y="24"/>
                  <a:pt x="5" y="24"/>
                </a:cubicBezTo>
                <a:cubicBezTo>
                  <a:pt x="5" y="19"/>
                  <a:pt x="5" y="19"/>
                  <a:pt x="5" y="19"/>
                </a:cubicBezTo>
                <a:cubicBezTo>
                  <a:pt x="9" y="19"/>
                  <a:pt x="9" y="19"/>
                  <a:pt x="9" y="19"/>
                </a:cubicBezTo>
                <a:lnTo>
                  <a:pt x="9" y="24"/>
                </a:lnTo>
                <a:close/>
                <a:moveTo>
                  <a:pt x="35" y="24"/>
                </a:moveTo>
                <a:cubicBezTo>
                  <a:pt x="12" y="24"/>
                  <a:pt x="12" y="24"/>
                  <a:pt x="12" y="24"/>
                </a:cubicBezTo>
                <a:cubicBezTo>
                  <a:pt x="12" y="19"/>
                  <a:pt x="12" y="19"/>
                  <a:pt x="12" y="19"/>
                </a:cubicBezTo>
                <a:cubicBezTo>
                  <a:pt x="35" y="19"/>
                  <a:pt x="35" y="19"/>
                  <a:pt x="35" y="19"/>
                </a:cubicBezTo>
                <a:lnTo>
                  <a:pt x="35" y="24"/>
                </a:lnTo>
                <a:close/>
                <a:moveTo>
                  <a:pt x="42" y="24"/>
                </a:moveTo>
                <a:cubicBezTo>
                  <a:pt x="37" y="24"/>
                  <a:pt x="37" y="24"/>
                  <a:pt x="37" y="24"/>
                </a:cubicBezTo>
                <a:cubicBezTo>
                  <a:pt x="37" y="19"/>
                  <a:pt x="37" y="19"/>
                  <a:pt x="37" y="19"/>
                </a:cubicBezTo>
                <a:cubicBezTo>
                  <a:pt x="42" y="19"/>
                  <a:pt x="42" y="19"/>
                  <a:pt x="42" y="19"/>
                </a:cubicBezTo>
                <a:lnTo>
                  <a:pt x="42" y="24"/>
                </a:lnTo>
                <a:close/>
                <a:moveTo>
                  <a:pt x="35" y="17"/>
                </a:moveTo>
                <a:cubicBezTo>
                  <a:pt x="35" y="12"/>
                  <a:pt x="35" y="12"/>
                  <a:pt x="35" y="12"/>
                </a:cubicBezTo>
                <a:cubicBezTo>
                  <a:pt x="40" y="12"/>
                  <a:pt x="40" y="12"/>
                  <a:pt x="40" y="12"/>
                </a:cubicBezTo>
                <a:cubicBezTo>
                  <a:pt x="40" y="17"/>
                  <a:pt x="40" y="17"/>
                  <a:pt x="40" y="17"/>
                </a:cubicBezTo>
                <a:lnTo>
                  <a:pt x="35" y="17"/>
                </a:lnTo>
                <a:close/>
                <a:moveTo>
                  <a:pt x="42" y="10"/>
                </a:moveTo>
                <a:cubicBezTo>
                  <a:pt x="33" y="10"/>
                  <a:pt x="33" y="10"/>
                  <a:pt x="33" y="10"/>
                </a:cubicBezTo>
                <a:cubicBezTo>
                  <a:pt x="33" y="5"/>
                  <a:pt x="33" y="5"/>
                  <a:pt x="33" y="5"/>
                </a:cubicBezTo>
                <a:cubicBezTo>
                  <a:pt x="42" y="5"/>
                  <a:pt x="42" y="5"/>
                  <a:pt x="42" y="5"/>
                </a:cubicBezTo>
                <a:lnTo>
                  <a:pt x="42" y="10"/>
                </a:lnTo>
                <a:close/>
              </a:path>
            </a:pathLst>
          </a:custGeom>
          <a:solidFill>
            <a:srgbClr val="404040"/>
          </a:solidFill>
          <a:ln>
            <a:noFill/>
          </a:ln>
        </p:spPr>
        <p:txBody>
          <a:bodyPr vert="horz" wrap="square" lIns="68580" tIns="34290" rIns="68580" bIns="34290" numCol="1" anchor="t" anchorCtr="0" compatLnSpc="1"/>
          <a:lstStyle/>
          <a:p>
            <a:endParaRPr lang="id-ID" sz="1350">
              <a:solidFill>
                <a:prstClr val="black"/>
              </a:solidFill>
            </a:endParaRPr>
          </a:p>
        </p:txBody>
      </p:sp>
      <p:sp>
        <p:nvSpPr>
          <p:cNvPr id="77" name="Freeform 110"/>
          <p:cNvSpPr>
            <a:spLocks noEditPoints="1"/>
          </p:cNvSpPr>
          <p:nvPr/>
        </p:nvSpPr>
        <p:spPr bwMode="auto">
          <a:xfrm>
            <a:off x="5241851" y="2672997"/>
            <a:ext cx="330606" cy="247955"/>
          </a:xfrm>
          <a:custGeom>
            <a:avLst/>
            <a:gdLst>
              <a:gd name="T0" fmla="*/ 41 w 51"/>
              <a:gd name="T1" fmla="*/ 38 h 38"/>
              <a:gd name="T2" fmla="*/ 12 w 51"/>
              <a:gd name="T3" fmla="*/ 38 h 38"/>
              <a:gd name="T4" fmla="*/ 0 w 51"/>
              <a:gd name="T5" fmla="*/ 26 h 38"/>
              <a:gd name="T6" fmla="*/ 7 w 51"/>
              <a:gd name="T7" fmla="*/ 15 h 38"/>
              <a:gd name="T8" fmla="*/ 7 w 51"/>
              <a:gd name="T9" fmla="*/ 14 h 38"/>
              <a:gd name="T10" fmla="*/ 20 w 51"/>
              <a:gd name="T11" fmla="*/ 0 h 38"/>
              <a:gd name="T12" fmla="*/ 33 w 51"/>
              <a:gd name="T13" fmla="*/ 9 h 38"/>
              <a:gd name="T14" fmla="*/ 37 w 51"/>
              <a:gd name="T15" fmla="*/ 7 h 38"/>
              <a:gd name="T16" fmla="*/ 44 w 51"/>
              <a:gd name="T17" fmla="*/ 14 h 38"/>
              <a:gd name="T18" fmla="*/ 43 w 51"/>
              <a:gd name="T19" fmla="*/ 17 h 38"/>
              <a:gd name="T20" fmla="*/ 51 w 51"/>
              <a:gd name="T21" fmla="*/ 28 h 38"/>
              <a:gd name="T22" fmla="*/ 41 w 51"/>
              <a:gd name="T23" fmla="*/ 38 h 38"/>
              <a:gd name="T24" fmla="*/ 34 w 51"/>
              <a:gd name="T25" fmla="*/ 19 h 38"/>
              <a:gd name="T26" fmla="*/ 24 w 51"/>
              <a:gd name="T27" fmla="*/ 10 h 38"/>
              <a:gd name="T28" fmla="*/ 24 w 51"/>
              <a:gd name="T29" fmla="*/ 10 h 38"/>
              <a:gd name="T30" fmla="*/ 23 w 51"/>
              <a:gd name="T31" fmla="*/ 10 h 38"/>
              <a:gd name="T32" fmla="*/ 14 w 51"/>
              <a:gd name="T33" fmla="*/ 19 h 38"/>
              <a:gd name="T34" fmla="*/ 13 w 51"/>
              <a:gd name="T35" fmla="*/ 20 h 38"/>
              <a:gd name="T36" fmla="*/ 14 w 51"/>
              <a:gd name="T37" fmla="*/ 21 h 38"/>
              <a:gd name="T38" fmla="*/ 20 w 51"/>
              <a:gd name="T39" fmla="*/ 21 h 38"/>
              <a:gd name="T40" fmla="*/ 20 w 51"/>
              <a:gd name="T41" fmla="*/ 30 h 38"/>
              <a:gd name="T42" fmla="*/ 21 w 51"/>
              <a:gd name="T43" fmla="*/ 31 h 38"/>
              <a:gd name="T44" fmla="*/ 26 w 51"/>
              <a:gd name="T45" fmla="*/ 31 h 38"/>
              <a:gd name="T46" fmla="*/ 27 w 51"/>
              <a:gd name="T47" fmla="*/ 30 h 38"/>
              <a:gd name="T48" fmla="*/ 27 w 51"/>
              <a:gd name="T49" fmla="*/ 21 h 38"/>
              <a:gd name="T50" fmla="*/ 33 w 51"/>
              <a:gd name="T51" fmla="*/ 21 h 38"/>
              <a:gd name="T52" fmla="*/ 34 w 51"/>
              <a:gd name="T53" fmla="*/ 20 h 38"/>
              <a:gd name="T54" fmla="*/ 34 w 51"/>
              <a:gd name="T55"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38">
                <a:moveTo>
                  <a:pt x="41" y="38"/>
                </a:moveTo>
                <a:cubicBezTo>
                  <a:pt x="12" y="38"/>
                  <a:pt x="12" y="38"/>
                  <a:pt x="12" y="38"/>
                </a:cubicBezTo>
                <a:cubicBezTo>
                  <a:pt x="5" y="38"/>
                  <a:pt x="0" y="32"/>
                  <a:pt x="0" y="26"/>
                </a:cubicBezTo>
                <a:cubicBezTo>
                  <a:pt x="0" y="21"/>
                  <a:pt x="2" y="17"/>
                  <a:pt x="7" y="15"/>
                </a:cubicBezTo>
                <a:cubicBezTo>
                  <a:pt x="7" y="15"/>
                  <a:pt x="7" y="14"/>
                  <a:pt x="7" y="14"/>
                </a:cubicBezTo>
                <a:cubicBezTo>
                  <a:pt x="7" y="6"/>
                  <a:pt x="13" y="0"/>
                  <a:pt x="20" y="0"/>
                </a:cubicBezTo>
                <a:cubicBezTo>
                  <a:pt x="26" y="0"/>
                  <a:pt x="31" y="3"/>
                  <a:pt x="33" y="9"/>
                </a:cubicBezTo>
                <a:cubicBezTo>
                  <a:pt x="34" y="8"/>
                  <a:pt x="36" y="7"/>
                  <a:pt x="37" y="7"/>
                </a:cubicBezTo>
                <a:cubicBezTo>
                  <a:pt x="41" y="7"/>
                  <a:pt x="44" y="10"/>
                  <a:pt x="44" y="14"/>
                </a:cubicBezTo>
                <a:cubicBezTo>
                  <a:pt x="44" y="15"/>
                  <a:pt x="44" y="16"/>
                  <a:pt x="43" y="17"/>
                </a:cubicBezTo>
                <a:cubicBezTo>
                  <a:pt x="48" y="19"/>
                  <a:pt x="51" y="23"/>
                  <a:pt x="51" y="28"/>
                </a:cubicBezTo>
                <a:cubicBezTo>
                  <a:pt x="51" y="33"/>
                  <a:pt x="47" y="38"/>
                  <a:pt x="41" y="38"/>
                </a:cubicBezTo>
                <a:close/>
                <a:moveTo>
                  <a:pt x="34" y="19"/>
                </a:moveTo>
                <a:cubicBezTo>
                  <a:pt x="24" y="10"/>
                  <a:pt x="24" y="10"/>
                  <a:pt x="24" y="10"/>
                </a:cubicBezTo>
                <a:cubicBezTo>
                  <a:pt x="24" y="10"/>
                  <a:pt x="24" y="10"/>
                  <a:pt x="24" y="10"/>
                </a:cubicBezTo>
                <a:cubicBezTo>
                  <a:pt x="24" y="10"/>
                  <a:pt x="23" y="10"/>
                  <a:pt x="23" y="10"/>
                </a:cubicBezTo>
                <a:cubicBezTo>
                  <a:pt x="14" y="19"/>
                  <a:pt x="14" y="19"/>
                  <a:pt x="14" y="19"/>
                </a:cubicBezTo>
                <a:cubicBezTo>
                  <a:pt x="14" y="19"/>
                  <a:pt x="13" y="20"/>
                  <a:pt x="13" y="20"/>
                </a:cubicBezTo>
                <a:cubicBezTo>
                  <a:pt x="13" y="20"/>
                  <a:pt x="14" y="21"/>
                  <a:pt x="14" y="21"/>
                </a:cubicBezTo>
                <a:cubicBezTo>
                  <a:pt x="20" y="21"/>
                  <a:pt x="20" y="21"/>
                  <a:pt x="20" y="21"/>
                </a:cubicBezTo>
                <a:cubicBezTo>
                  <a:pt x="20" y="30"/>
                  <a:pt x="20" y="30"/>
                  <a:pt x="20" y="30"/>
                </a:cubicBezTo>
                <a:cubicBezTo>
                  <a:pt x="20" y="31"/>
                  <a:pt x="21" y="31"/>
                  <a:pt x="21" y="31"/>
                </a:cubicBezTo>
                <a:cubicBezTo>
                  <a:pt x="26" y="31"/>
                  <a:pt x="26" y="31"/>
                  <a:pt x="26" y="31"/>
                </a:cubicBezTo>
                <a:cubicBezTo>
                  <a:pt x="27" y="31"/>
                  <a:pt x="27" y="31"/>
                  <a:pt x="27" y="30"/>
                </a:cubicBezTo>
                <a:cubicBezTo>
                  <a:pt x="27" y="21"/>
                  <a:pt x="27" y="21"/>
                  <a:pt x="27" y="21"/>
                </a:cubicBezTo>
                <a:cubicBezTo>
                  <a:pt x="33" y="21"/>
                  <a:pt x="33" y="21"/>
                  <a:pt x="33" y="21"/>
                </a:cubicBezTo>
                <a:cubicBezTo>
                  <a:pt x="34" y="21"/>
                  <a:pt x="34" y="20"/>
                  <a:pt x="34" y="20"/>
                </a:cubicBezTo>
                <a:cubicBezTo>
                  <a:pt x="34" y="20"/>
                  <a:pt x="34" y="19"/>
                  <a:pt x="34" y="19"/>
                </a:cubicBezTo>
                <a:close/>
              </a:path>
            </a:pathLst>
          </a:custGeom>
          <a:solidFill>
            <a:srgbClr val="404040"/>
          </a:solidFill>
          <a:ln>
            <a:noFill/>
          </a:ln>
        </p:spPr>
        <p:txBody>
          <a:bodyPr vert="horz" wrap="square" lIns="68580" tIns="34290" rIns="68580" bIns="34290" numCol="1" anchor="t" anchorCtr="0" compatLnSpc="1"/>
          <a:lstStyle/>
          <a:p>
            <a:endParaRPr lang="id-ID" sz="1350">
              <a:solidFill>
                <a:prstClr val="black"/>
              </a:solidFill>
            </a:endParaRPr>
          </a:p>
        </p:txBody>
      </p:sp>
      <p:sp>
        <p:nvSpPr>
          <p:cNvPr id="6" name="圆角矩形 5"/>
          <p:cNvSpPr/>
          <p:nvPr/>
        </p:nvSpPr>
        <p:spPr>
          <a:xfrm>
            <a:off x="5032261" y="335883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8" name="矩形 7"/>
          <p:cNvSpPr/>
          <p:nvPr/>
        </p:nvSpPr>
        <p:spPr>
          <a:xfrm>
            <a:off x="5651777" y="3465517"/>
            <a:ext cx="3430905" cy="414020"/>
          </a:xfrm>
          <a:prstGeom prst="rect">
            <a:avLst/>
          </a:prstGeom>
        </p:spPr>
        <p:txBody>
          <a:bodyPr wrap="none">
            <a:spAutoFit/>
          </a:bodyPr>
          <a:p>
            <a:r>
              <a:rPr lang="zh-CN" altLang="en-US" sz="2100" spc="225" dirty="0">
                <a:solidFill>
                  <a:prstClr val="black">
                    <a:lumMod val="75000"/>
                    <a:lumOff val="25000"/>
                  </a:prstClr>
                </a:solidFill>
              </a:rPr>
              <a:t>云计算的服务模式和</a:t>
            </a:r>
            <a:r>
              <a:rPr lang="zh-CN" altLang="en-US" sz="2100" spc="225" dirty="0">
                <a:solidFill>
                  <a:prstClr val="black">
                    <a:lumMod val="75000"/>
                    <a:lumOff val="25000"/>
                  </a:prstClr>
                </a:solidFill>
              </a:rPr>
              <a:t>类型</a:t>
            </a:r>
            <a:endParaRPr lang="zh-CN" altLang="en-US" sz="2100" spc="225" dirty="0">
              <a:solidFill>
                <a:prstClr val="black">
                  <a:lumMod val="75000"/>
                  <a:lumOff val="25000"/>
                </a:prstClr>
              </a:solidFill>
            </a:endParaRPr>
          </a:p>
        </p:txBody>
      </p:sp>
      <p:sp>
        <p:nvSpPr>
          <p:cNvPr id="9" name="Freeform 136"/>
          <p:cNvSpPr>
            <a:spLocks noEditPoints="1"/>
          </p:cNvSpPr>
          <p:nvPr/>
        </p:nvSpPr>
        <p:spPr bwMode="auto">
          <a:xfrm>
            <a:off x="5261697" y="3511640"/>
            <a:ext cx="279920" cy="279920"/>
          </a:xfrm>
          <a:custGeom>
            <a:avLst/>
            <a:gdLst>
              <a:gd name="T0" fmla="*/ 0 w 36"/>
              <a:gd name="T1" fmla="*/ 0 h 36"/>
              <a:gd name="T2" fmla="*/ 0 w 36"/>
              <a:gd name="T3" fmla="*/ 6 h 36"/>
              <a:gd name="T4" fmla="*/ 30 w 36"/>
              <a:gd name="T5" fmla="*/ 36 h 36"/>
              <a:gd name="T6" fmla="*/ 36 w 36"/>
              <a:gd name="T7" fmla="*/ 36 h 36"/>
              <a:gd name="T8" fmla="*/ 0 w 36"/>
              <a:gd name="T9" fmla="*/ 0 h 36"/>
              <a:gd name="T10" fmla="*/ 0 w 36"/>
              <a:gd name="T11" fmla="*/ 11 h 36"/>
              <a:gd name="T12" fmla="*/ 0 w 36"/>
              <a:gd name="T13" fmla="*/ 17 h 36"/>
              <a:gd name="T14" fmla="*/ 19 w 36"/>
              <a:gd name="T15" fmla="*/ 36 h 36"/>
              <a:gd name="T16" fmla="*/ 24 w 36"/>
              <a:gd name="T17" fmla="*/ 36 h 36"/>
              <a:gd name="T18" fmla="*/ 0 w 36"/>
              <a:gd name="T19" fmla="*/ 11 h 36"/>
              <a:gd name="T20" fmla="*/ 5 w 36"/>
              <a:gd name="T21" fmla="*/ 25 h 36"/>
              <a:gd name="T22" fmla="*/ 0 w 36"/>
              <a:gd name="T23" fmla="*/ 31 h 36"/>
              <a:gd name="T24" fmla="*/ 5 w 36"/>
              <a:gd name="T25" fmla="*/ 36 h 36"/>
              <a:gd name="T26" fmla="*/ 10 w 36"/>
              <a:gd name="T27" fmla="*/ 31 h 36"/>
              <a:gd name="T28" fmla="*/ 5 w 36"/>
              <a:gd name="T29"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0" y="0"/>
                </a:moveTo>
                <a:cubicBezTo>
                  <a:pt x="0" y="6"/>
                  <a:pt x="0" y="6"/>
                  <a:pt x="0" y="6"/>
                </a:cubicBezTo>
                <a:cubicBezTo>
                  <a:pt x="16" y="6"/>
                  <a:pt x="30" y="19"/>
                  <a:pt x="30" y="36"/>
                </a:cubicBezTo>
                <a:cubicBezTo>
                  <a:pt x="36" y="36"/>
                  <a:pt x="36" y="36"/>
                  <a:pt x="36" y="36"/>
                </a:cubicBezTo>
                <a:cubicBezTo>
                  <a:pt x="36" y="16"/>
                  <a:pt x="20" y="0"/>
                  <a:pt x="0" y="0"/>
                </a:cubicBezTo>
                <a:close/>
                <a:moveTo>
                  <a:pt x="0" y="11"/>
                </a:moveTo>
                <a:cubicBezTo>
                  <a:pt x="0" y="17"/>
                  <a:pt x="0" y="17"/>
                  <a:pt x="0" y="17"/>
                </a:cubicBezTo>
                <a:cubicBezTo>
                  <a:pt x="10" y="17"/>
                  <a:pt x="19" y="25"/>
                  <a:pt x="19" y="36"/>
                </a:cubicBezTo>
                <a:cubicBezTo>
                  <a:pt x="24" y="36"/>
                  <a:pt x="24" y="36"/>
                  <a:pt x="24" y="36"/>
                </a:cubicBezTo>
                <a:cubicBezTo>
                  <a:pt x="24" y="22"/>
                  <a:pt x="13" y="11"/>
                  <a:pt x="0" y="11"/>
                </a:cubicBezTo>
                <a:close/>
                <a:moveTo>
                  <a:pt x="5" y="25"/>
                </a:moveTo>
                <a:cubicBezTo>
                  <a:pt x="2" y="25"/>
                  <a:pt x="0" y="28"/>
                  <a:pt x="0" y="31"/>
                </a:cubicBezTo>
                <a:cubicBezTo>
                  <a:pt x="0" y="34"/>
                  <a:pt x="2" y="36"/>
                  <a:pt x="5" y="36"/>
                </a:cubicBezTo>
                <a:cubicBezTo>
                  <a:pt x="8" y="36"/>
                  <a:pt x="10" y="34"/>
                  <a:pt x="10" y="31"/>
                </a:cubicBezTo>
                <a:cubicBezTo>
                  <a:pt x="10" y="28"/>
                  <a:pt x="8" y="25"/>
                  <a:pt x="5" y="25"/>
                </a:cubicBezTo>
                <a:close/>
              </a:path>
            </a:pathLst>
          </a:custGeom>
          <a:solidFill>
            <a:srgbClr val="262626"/>
          </a:solidFill>
          <a:ln>
            <a:noFill/>
          </a:ln>
        </p:spPr>
        <p:txBody>
          <a:bodyPr vert="horz" wrap="square" lIns="68580" tIns="34290" rIns="68580" bIns="34290" numCol="1" anchor="t" anchorCtr="0" compatLnSpc="1"/>
          <a:p>
            <a:endParaRPr lang="id-ID" sz="1350">
              <a:solidFill>
                <a:prstClr val="black"/>
              </a:solidFill>
            </a:endParaRPr>
          </a:p>
        </p:txBody>
      </p:sp>
      <p:sp>
        <p:nvSpPr>
          <p:cNvPr id="10" name="圆角矩形 9"/>
          <p:cNvSpPr/>
          <p:nvPr/>
        </p:nvSpPr>
        <p:spPr>
          <a:xfrm>
            <a:off x="5032261" y="418618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14" name="矩形 13"/>
          <p:cNvSpPr/>
          <p:nvPr/>
        </p:nvSpPr>
        <p:spPr>
          <a:xfrm>
            <a:off x="5744690" y="4299182"/>
            <a:ext cx="2249805" cy="414020"/>
          </a:xfrm>
          <a:prstGeom prst="rect">
            <a:avLst/>
          </a:prstGeom>
        </p:spPr>
        <p:txBody>
          <a:bodyPr wrap="none">
            <a:spAutoFit/>
          </a:bodyPr>
          <a:p>
            <a:pPr algn="l"/>
            <a:r>
              <a:rPr lang="zh-CN" altLang="en-US" sz="2100" spc="225" dirty="0">
                <a:solidFill>
                  <a:schemeClr val="tx1"/>
                </a:solidFill>
                <a:sym typeface="+mn-ea"/>
              </a:rPr>
              <a:t>云计算数据中心</a:t>
            </a:r>
            <a:endParaRPr lang="zh-CN" altLang="en-US" sz="2100" spc="225" dirty="0">
              <a:solidFill>
                <a:schemeClr val="tx1"/>
              </a:solidFill>
              <a:sym typeface="+mn-ea"/>
            </a:endParaRPr>
          </a:p>
        </p:txBody>
      </p:sp>
      <p:sp>
        <p:nvSpPr>
          <p:cNvPr id="15" name="Freeform 172"/>
          <p:cNvSpPr>
            <a:spLocks noEditPoints="1"/>
          </p:cNvSpPr>
          <p:nvPr/>
        </p:nvSpPr>
        <p:spPr bwMode="auto">
          <a:xfrm>
            <a:off x="5335296" y="4354826"/>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tx1"/>
          </a:solidFill>
          <a:ln>
            <a:noFill/>
          </a:ln>
        </p:spPr>
        <p:txBody>
          <a:bodyPr vert="horz" wrap="square" lIns="68580" tIns="34290" rIns="68580" bIns="34290" numCol="1" anchor="t" anchorCtr="0" compatLnSpc="1"/>
          <a:p>
            <a:endParaRPr lang="id-ID" sz="1350">
              <a:solidFill>
                <a:prstClr val="black"/>
              </a:solidFill>
            </a:endParaRPr>
          </a:p>
        </p:txBody>
      </p:sp>
      <p:sp>
        <p:nvSpPr>
          <p:cNvPr id="16" name="圆角矩形 15"/>
          <p:cNvSpPr/>
          <p:nvPr/>
        </p:nvSpPr>
        <p:spPr>
          <a:xfrm>
            <a:off x="5042421" y="4978664"/>
            <a:ext cx="4500563" cy="585533"/>
          </a:xfrm>
          <a:prstGeom prst="roundRect">
            <a:avLst>
              <a:gd name="adj" fmla="val 20658"/>
            </a:avLst>
          </a:prstGeom>
          <a:solidFill>
            <a:srgbClr val="7AB8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17" name="矩形 16"/>
          <p:cNvSpPr/>
          <p:nvPr/>
        </p:nvSpPr>
        <p:spPr>
          <a:xfrm>
            <a:off x="5661937" y="5075223"/>
            <a:ext cx="3464410" cy="415498"/>
          </a:xfrm>
          <a:prstGeom prst="rect">
            <a:avLst/>
          </a:prstGeom>
        </p:spPr>
        <p:txBody>
          <a:bodyPr wrap="none">
            <a:spAutoFit/>
          </a:bodyPr>
          <a:p>
            <a:r>
              <a:rPr lang="zh-CN" altLang="en-US" sz="2100" spc="225" dirty="0">
                <a:solidFill>
                  <a:prstClr val="white"/>
                </a:solidFill>
              </a:rPr>
              <a:t>云计算压倒性的成本优势</a:t>
            </a:r>
            <a:endParaRPr lang="zh-CN" altLang="en-US" sz="2100" spc="225" dirty="0">
              <a:solidFill>
                <a:prstClr val="white"/>
              </a:solidFill>
            </a:endParaRPr>
          </a:p>
        </p:txBody>
      </p:sp>
      <p:sp>
        <p:nvSpPr>
          <p:cNvPr id="18" name="Freeform 332"/>
          <p:cNvSpPr>
            <a:spLocks noEditPoints="1"/>
          </p:cNvSpPr>
          <p:nvPr/>
        </p:nvSpPr>
        <p:spPr bwMode="auto">
          <a:xfrm>
            <a:off x="5260193" y="513052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p:spPr>
        <p:txBody>
          <a:bodyPr vert="horz" wrap="square" lIns="68580" tIns="34290" rIns="68580" bIns="34290" numCol="1" anchor="t" anchorCtr="0" compatLnSpc="1"/>
          <a:p>
            <a:endParaRPr lang="id-ID" sz="1350">
              <a:solidFill>
                <a:prstClr val="black"/>
              </a:solidFill>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p:txBody>
          <a:bodyPr/>
          <a:lstStyle/>
          <a:p>
            <a:fld id="{344E241F-D2F4-4B3A-952F-D6E7DF06C30F}" type="slidenum">
              <a:rPr lang="zh-CN" altLang="en-US" smtClean="0">
                <a:solidFill>
                  <a:prstClr val="black">
                    <a:tint val="75000"/>
                  </a:prstClr>
                </a:solidFill>
              </a:rPr>
            </a:fld>
            <a:endParaRPr lang="zh-CN" altLang="en-US">
              <a:solidFill>
                <a:prstClr val="black">
                  <a:tint val="75000"/>
                </a:prstClr>
              </a:solidFill>
            </a:endParaRPr>
          </a:p>
        </p:txBody>
      </p:sp>
      <p:sp>
        <p:nvSpPr>
          <p:cNvPr id="9" name="Rectangle 2"/>
          <p:cNvSpPr>
            <a:spLocks noGrp="1" noChangeArrowheads="1"/>
          </p:cNvSpPr>
          <p:nvPr>
            <p:ph type="title" idx="4294967295"/>
          </p:nvPr>
        </p:nvSpPr>
        <p:spPr bwMode="auto">
          <a:xfrm>
            <a:off x="2586038" y="1236231"/>
            <a:ext cx="7091362" cy="411163"/>
          </a:xfrm>
          <a:solidFill>
            <a:schemeClr val="tx1">
              <a:lumMod val="75000"/>
              <a:lumOff val="25000"/>
            </a:schemeClr>
          </a:solidFill>
        </p:spPr>
        <p:txBody>
          <a:bodyPr numCol="1" anchorCtr="0" compatLnSpc="1">
            <a:normAutofit/>
          </a:bodyPr>
          <a:lstStyle/>
          <a:p>
            <a:pPr algn="ctr">
              <a:defRPr/>
            </a:pPr>
            <a:r>
              <a:rPr altLang="zh-CN" sz="1800" spc="225" dirty="0" err="1">
                <a:solidFill>
                  <a:schemeClr val="bg1"/>
                </a:solidFill>
                <a:latin typeface="微软雅黑" panose="020B0503020204020204" pitchFamily="34" charset="-122"/>
                <a:ea typeface="微软雅黑" panose="020B0503020204020204" pitchFamily="34" charset="-122"/>
              </a:rPr>
              <a:t>全球企业IT开销</a:t>
            </a:r>
            <a:r>
              <a:rPr lang="zh-CN" altLang="en-US" sz="1800" spc="225" dirty="0">
                <a:solidFill>
                  <a:schemeClr val="bg1"/>
                </a:solidFill>
                <a:latin typeface="微软雅黑" panose="020B0503020204020204" pitchFamily="34" charset="-122"/>
                <a:ea typeface="微软雅黑" panose="020B0503020204020204" pitchFamily="34" charset="-122"/>
              </a:rPr>
              <a:t>发展趋势</a:t>
            </a:r>
            <a:endParaRPr lang="zh-CN" altLang="en-US" sz="1800" spc="225" dirty="0">
              <a:solidFill>
                <a:schemeClr val="bg1"/>
              </a:solidFill>
              <a:latin typeface="微软雅黑" panose="020B0503020204020204" pitchFamily="34" charset="-122"/>
              <a:ea typeface="微软雅黑" panose="020B0503020204020204" pitchFamily="34" charset="-122"/>
            </a:endParaRPr>
          </a:p>
        </p:txBody>
      </p:sp>
      <p:pic>
        <p:nvPicPr>
          <p:cNvPr id="11" name="Picture 4" descr="9-1"/>
          <p:cNvPicPr>
            <a:picLocks noChangeAspect="1" noChangeArrowheads="1"/>
          </p:cNvPicPr>
          <p:nvPr/>
        </p:nvPicPr>
        <p:blipFill>
          <a:blip r:embed="rId1"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59834" y="1787328"/>
            <a:ext cx="7217566" cy="4089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
          <p:cNvSpPr txBox="1">
            <a:spLocks noChangeArrowheads="1"/>
          </p:cNvSpPr>
          <p:nvPr/>
        </p:nvSpPr>
        <p:spPr bwMode="auto">
          <a:xfrm>
            <a:off x="6419452" y="5853612"/>
            <a:ext cx="4178501"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ct val="20000"/>
              </a:spcBef>
              <a:buFont typeface="Arial" panose="020B0604020202020204" pitchFamily="34" charset="0"/>
              <a:buChar char="•"/>
              <a:defRPr sz="2300">
                <a:solidFill>
                  <a:schemeClr val="bg1"/>
                </a:solidFill>
                <a:latin typeface="Arial" panose="020B0604020202020204" pitchFamily="34" charset="0"/>
              </a:defRPr>
            </a:lvl1pPr>
            <a:lvl2pPr marL="742950" indent="-28575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2pPr>
            <a:lvl3pPr marL="1143000" indent="-22860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3pPr>
            <a:lvl4pPr marL="1600200" indent="-22860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4pPr>
            <a:lvl5pPr marL="2057400" indent="-22860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9pPr>
          </a:lstStyle>
          <a:p>
            <a:pPr>
              <a:lnSpc>
                <a:spcPct val="100000"/>
              </a:lnSpc>
              <a:spcBef>
                <a:spcPct val="0"/>
              </a:spcBef>
              <a:buFontTx/>
              <a:buNone/>
            </a:pPr>
            <a:r>
              <a:rPr lang="en-US" altLang="zh-CN" sz="900" dirty="0">
                <a:solidFill>
                  <a:prstClr val="black">
                    <a:lumMod val="65000"/>
                    <a:lumOff val="35000"/>
                  </a:prstClr>
                </a:solidFill>
                <a:latin typeface="Segoe UI Semilight" panose="020B0402040204020203" pitchFamily="34" charset="0"/>
                <a:ea typeface="宋体" panose="02010600030101010101" pitchFamily="2" charset="-122"/>
                <a:cs typeface="Segoe UI Semilight" panose="020B0402040204020203" pitchFamily="34" charset="0"/>
              </a:rPr>
              <a:t>Source: IBM Corporate Strategy analysis of IDC data, Sept. 2007</a:t>
            </a:r>
            <a:endParaRPr lang="en-US" altLang="zh-CN" sz="900" dirty="0">
              <a:solidFill>
                <a:prstClr val="black">
                  <a:lumMod val="65000"/>
                  <a:lumOff val="35000"/>
                </a:prstClr>
              </a:solidFill>
              <a:latin typeface="Segoe UI Semilight" panose="020B0402040204020203" pitchFamily="34" charset="0"/>
              <a:ea typeface="宋体" panose="02010600030101010101" pitchFamily="2" charset="-122"/>
              <a:cs typeface="Segoe UI Semilight" panose="020B0402040204020203" pitchFamily="34" charset="0"/>
            </a:endParaRPr>
          </a:p>
        </p:txBody>
      </p:sp>
      <p:sp>
        <p:nvSpPr>
          <p:cNvPr id="2" name="矩形 1"/>
          <p:cNvSpPr/>
          <p:nvPr/>
        </p:nvSpPr>
        <p:spPr>
          <a:xfrm>
            <a:off x="2586037" y="1236156"/>
            <a:ext cx="123825" cy="411801"/>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13" name="组合 12"/>
          <p:cNvGrpSpPr/>
          <p:nvPr/>
        </p:nvGrpSpPr>
        <p:grpSpPr>
          <a:xfrm>
            <a:off x="1523999"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16"/>
          <p:cNvSpPr txBox="1"/>
          <p:nvPr/>
        </p:nvSpPr>
        <p:spPr>
          <a:xfrm>
            <a:off x="8024813" y="234392"/>
            <a:ext cx="2518410" cy="299085"/>
          </a:xfrm>
          <a:prstGeom prst="rect">
            <a:avLst/>
          </a:prstGeom>
          <a:noFill/>
        </p:spPr>
        <p:txBody>
          <a:bodyPr wrap="none" rtlCol="0">
            <a:spAutoFit/>
          </a:bodyPr>
          <a:lstStyle/>
          <a:p>
            <a:r>
              <a:rPr lang="en-US" altLang="zh-CN" sz="1350" dirty="0">
                <a:solidFill>
                  <a:prstClr val="white"/>
                </a:solidFill>
              </a:rPr>
              <a:t>《</a:t>
            </a:r>
            <a:r>
              <a:rPr lang="zh-CN" altLang="en-US" sz="1350" dirty="0">
                <a:solidFill>
                  <a:prstClr val="white"/>
                </a:solidFill>
              </a:rPr>
              <a:t>云计算</a:t>
            </a:r>
            <a:r>
              <a:rPr lang="en-US" altLang="zh-CN" sz="1350" dirty="0">
                <a:solidFill>
                  <a:prstClr val="white"/>
                </a:solidFill>
              </a:rPr>
              <a:t>》</a:t>
            </a:r>
            <a:r>
              <a:rPr lang="zh-CN" altLang="en-US" sz="1350" dirty="0">
                <a:solidFill>
                  <a:prstClr val="white"/>
                </a:solidFill>
              </a:rPr>
              <a:t>第三版配套</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
        <p:nvSpPr>
          <p:cNvPr id="20" name="文本框 19"/>
          <p:cNvSpPr txBox="1"/>
          <p:nvPr/>
        </p:nvSpPr>
        <p:spPr>
          <a:xfrm>
            <a:off x="1976232" y="134790"/>
            <a:ext cx="3841115" cy="414020"/>
          </a:xfrm>
          <a:prstGeom prst="rect">
            <a:avLst/>
          </a:prstGeom>
          <a:noFill/>
        </p:spPr>
        <p:txBody>
          <a:bodyPr wrap="none" rtlCol="0">
            <a:spAutoFit/>
          </a:bodyPr>
          <a:lstStyle/>
          <a:p>
            <a:r>
              <a:rPr lang="en-US" altLang="zh-CN" sz="2100" b="1" spc="225" dirty="0">
                <a:solidFill>
                  <a:prstClr val="white"/>
                </a:solidFill>
              </a:rPr>
              <a:t>(5)</a:t>
            </a:r>
            <a:r>
              <a:rPr lang="zh-CN" altLang="en-US" sz="2100" b="1" spc="225" dirty="0">
                <a:solidFill>
                  <a:prstClr val="white"/>
                </a:solidFill>
              </a:rPr>
              <a:t>云计算压倒性的成本优势</a:t>
            </a:r>
            <a:endParaRPr lang="zh-CN" altLang="en-US" sz="2100" b="1" spc="225" dirty="0">
              <a:solidFill>
                <a:prstClr val="white"/>
              </a:solidFill>
            </a:endParaRPr>
          </a:p>
        </p:txBody>
      </p:sp>
      <p:sp>
        <p:nvSpPr>
          <p:cNvPr id="21" name="Freeform 332"/>
          <p:cNvSpPr>
            <a:spLocks noEditPoints="1"/>
          </p:cNvSpPr>
          <p:nvPr/>
        </p:nvSpPr>
        <p:spPr bwMode="auto">
          <a:xfrm>
            <a:off x="1664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p:spPr>
        <p:txBody>
          <a:bodyPr vert="horz" wrap="square" lIns="68580" tIns="34290" rIns="68580" bIns="34290" numCol="1" anchor="t" anchorCtr="0" compatLnSpc="1"/>
          <a:lstStyle/>
          <a:p>
            <a:endParaRPr lang="id-ID" sz="1350">
              <a:solidFill>
                <a:prstClr val="black"/>
              </a:solidFill>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1"/>
          <a:srcRect l="7394" t="21585" r="7309" b="21466"/>
          <a:stretch>
            <a:fillRect/>
          </a:stretch>
        </p:blipFill>
        <p:spPr>
          <a:xfrm>
            <a:off x="1523999" y="857250"/>
            <a:ext cx="9144001" cy="5143500"/>
          </a:xfrm>
          <a:prstGeom prst="rect">
            <a:avLst/>
          </a:prstGeom>
        </p:spPr>
      </p:pic>
      <p:sp>
        <p:nvSpPr>
          <p:cNvPr id="4" name="灯片编号占位符 3"/>
          <p:cNvSpPr>
            <a:spLocks noGrp="1"/>
          </p:cNvSpPr>
          <p:nvPr>
            <p:ph type="sldNum" sz="quarter" idx="4"/>
          </p:nvPr>
        </p:nvSpPr>
        <p:spPr/>
        <p:txBody>
          <a:bodyPr/>
          <a:lstStyle/>
          <a:p>
            <a:fld id="{344E241F-D2F4-4B3A-952F-D6E7DF06C30F}" type="slidenum">
              <a:rPr lang="zh-CN" altLang="en-US" smtClean="0">
                <a:solidFill>
                  <a:prstClr val="black">
                    <a:tint val="75000"/>
                  </a:prstClr>
                </a:solidFill>
              </a:rPr>
            </a:fld>
            <a:endParaRPr lang="zh-CN" altLang="en-US">
              <a:solidFill>
                <a:prstClr val="black">
                  <a:tint val="75000"/>
                </a:prstClr>
              </a:solidFill>
            </a:endParaRPr>
          </a:p>
        </p:txBody>
      </p:sp>
      <p:graphicFrame>
        <p:nvGraphicFramePr>
          <p:cNvPr id="11" name="内容占位符 7"/>
          <p:cNvGraphicFramePr>
            <a:graphicFrameLocks noGrp="1"/>
          </p:cNvGraphicFramePr>
          <p:nvPr>
            <p:ph idx="4294967295"/>
          </p:nvPr>
        </p:nvGraphicFramePr>
        <p:xfrm>
          <a:off x="1803400" y="1799430"/>
          <a:ext cx="8586470" cy="3686969"/>
        </p:xfrm>
        <a:graphic>
          <a:graphicData uri="http://schemas.openxmlformats.org/drawingml/2006/table">
            <a:tbl>
              <a:tblPr/>
              <a:tblGrid>
                <a:gridCol w="1015365"/>
                <a:gridCol w="3249295"/>
                <a:gridCol w="2916555"/>
                <a:gridCol w="1405255"/>
              </a:tblGrid>
              <a:tr h="658319">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0" i="0" u="none" strike="noStrike" cap="none" normalizeH="0" baseline="0" dirty="0" smtClean="0">
                          <a:ln>
                            <a:noFill/>
                          </a:ln>
                          <a:solidFill>
                            <a:schemeClr val="bg1"/>
                          </a:solidFill>
                          <a:effectLst/>
                          <a:latin typeface="+mj-ea"/>
                          <a:ea typeface="+mj-ea"/>
                          <a:cs typeface="Times New Roman" panose="02020603050405020304" pitchFamily="18" charset="0"/>
                        </a:rPr>
                        <a:t>项目</a:t>
                      </a:r>
                      <a:endParaRPr kumimoji="0" lang="zh-CN" altLang="zh-CN" sz="1600" b="0" i="0" u="none" strike="noStrike" cap="none" normalizeH="0" baseline="0" dirty="0" smtClean="0">
                        <a:ln>
                          <a:noFill/>
                        </a:ln>
                        <a:solidFill>
                          <a:schemeClr val="bg1"/>
                        </a:solidFill>
                        <a:effectLst/>
                        <a:latin typeface="+mj-ea"/>
                        <a:ea typeface="+mj-ea"/>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smtClean="0">
                          <a:ln>
                            <a:noFill/>
                          </a:ln>
                          <a:solidFill>
                            <a:schemeClr val="bg1"/>
                          </a:solidFill>
                          <a:effectLst/>
                          <a:latin typeface="+mj-ea"/>
                          <a:ea typeface="+mj-ea"/>
                          <a:cs typeface="Times New Roman" panose="02020603050405020304" pitchFamily="18" charset="0"/>
                        </a:rPr>
                        <a:t>中型数据中心成本</a:t>
                      </a:r>
                      <a:endParaRPr kumimoji="0" lang="zh-CN" altLang="zh-CN" sz="1600" b="0" i="0" u="none" strike="noStrike" cap="none" normalizeH="0" baseline="0" dirty="0" smtClean="0">
                        <a:ln>
                          <a:noFill/>
                        </a:ln>
                        <a:solidFill>
                          <a:schemeClr val="bg1"/>
                        </a:solidFill>
                        <a:effectLst/>
                        <a:latin typeface="+mj-ea"/>
                        <a:ea typeface="+mj-ea"/>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smtClean="0">
                          <a:ln>
                            <a:noFill/>
                          </a:ln>
                          <a:solidFill>
                            <a:schemeClr val="bg1"/>
                          </a:solidFill>
                          <a:effectLst/>
                          <a:latin typeface="+mj-ea"/>
                          <a:ea typeface="+mj-ea"/>
                          <a:cs typeface="Times New Roman" panose="02020603050405020304" pitchFamily="18" charset="0"/>
                        </a:rPr>
                        <a:t>特大型数据中心成本</a:t>
                      </a:r>
                      <a:endParaRPr kumimoji="0" lang="zh-CN" altLang="zh-CN" sz="1600" b="0" i="0" u="none" strike="noStrike" cap="none" normalizeH="0" baseline="0" dirty="0" smtClean="0">
                        <a:ln>
                          <a:noFill/>
                        </a:ln>
                        <a:solidFill>
                          <a:schemeClr val="bg1"/>
                        </a:solidFill>
                        <a:effectLst/>
                        <a:latin typeface="+mj-ea"/>
                        <a:ea typeface="+mj-ea"/>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smtClean="0">
                          <a:ln>
                            <a:noFill/>
                          </a:ln>
                          <a:solidFill>
                            <a:schemeClr val="bg1"/>
                          </a:solidFill>
                          <a:effectLst/>
                          <a:latin typeface="+mj-ea"/>
                          <a:ea typeface="+mj-ea"/>
                          <a:cs typeface="Times New Roman" panose="02020603050405020304" pitchFamily="18" charset="0"/>
                        </a:rPr>
                        <a:t>比率</a:t>
                      </a:r>
                      <a:endParaRPr kumimoji="0" lang="zh-CN" altLang="zh-CN" sz="1600" b="0" i="0" u="none" strike="noStrike" cap="none" normalizeH="0" baseline="0" dirty="0" smtClean="0">
                        <a:ln>
                          <a:noFill/>
                        </a:ln>
                        <a:solidFill>
                          <a:schemeClr val="bg1"/>
                        </a:solidFill>
                        <a:effectLst/>
                        <a:latin typeface="+mj-ea"/>
                        <a:ea typeface="+mj-ea"/>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r>
              <a:tr h="756203">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rPr>
                        <a:t>网络</a:t>
                      </a:r>
                      <a:endParaRPr kumimoji="0" lang="zh-CN"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rPr>
                        <a:t>$95 </a:t>
                      </a:r>
                      <a:r>
                        <a:rPr kumimoji="0" lang="zh-CN"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rPr>
                        <a:t>每</a:t>
                      </a:r>
                      <a:r>
                        <a:rPr kumimoji="0" lang="zh-CN" altLang="en-US"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rPr>
                        <a:t> </a:t>
                      </a:r>
                      <a:r>
                        <a:rPr kumimoji="0" lang="en-US"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rPr>
                        <a:t>Mb/</a:t>
                      </a:r>
                      <a:r>
                        <a:rPr kumimoji="0" lang="zh-CN"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rPr>
                        <a:t>秒</a:t>
                      </a:r>
                      <a:r>
                        <a:rPr kumimoji="0" lang="en-US"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rPr>
                        <a:t>/</a:t>
                      </a:r>
                      <a:r>
                        <a:rPr kumimoji="0" lang="zh-CN"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rPr>
                        <a:t>月</a:t>
                      </a:r>
                      <a:endParaRPr kumimoji="0" lang="zh-CN"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smtClean="0">
                          <a:ln>
                            <a:noFill/>
                          </a:ln>
                          <a:solidFill>
                            <a:schemeClr val="tx1">
                              <a:lumMod val="75000"/>
                              <a:lumOff val="25000"/>
                            </a:schemeClr>
                          </a:solidFill>
                          <a:effectLst/>
                          <a:latin typeface="+mj-ea"/>
                          <a:ea typeface="+mj-ea"/>
                          <a:cs typeface="Times New Roman" panose="02020603050405020304" pitchFamily="18" charset="0"/>
                        </a:rPr>
                        <a:t>$13 </a:t>
                      </a:r>
                      <a:r>
                        <a:rPr kumimoji="0" lang="zh-CN" altLang="zh-CN" sz="1600" b="0" i="0" u="none" strike="noStrike" cap="none" normalizeH="0" baseline="0" smtClean="0">
                          <a:ln>
                            <a:noFill/>
                          </a:ln>
                          <a:solidFill>
                            <a:schemeClr val="tx1">
                              <a:lumMod val="75000"/>
                              <a:lumOff val="25000"/>
                            </a:schemeClr>
                          </a:solidFill>
                          <a:effectLst/>
                          <a:latin typeface="+mj-ea"/>
                          <a:ea typeface="+mj-ea"/>
                          <a:cs typeface="Times New Roman" panose="02020603050405020304" pitchFamily="18" charset="0"/>
                        </a:rPr>
                        <a:t>每</a:t>
                      </a:r>
                      <a:r>
                        <a:rPr kumimoji="0" lang="zh-CN" altLang="en-US" sz="1600" b="0" i="0" u="none" strike="noStrike" cap="none" normalizeH="0" baseline="0" smtClean="0">
                          <a:ln>
                            <a:noFill/>
                          </a:ln>
                          <a:solidFill>
                            <a:schemeClr val="tx1">
                              <a:lumMod val="75000"/>
                              <a:lumOff val="25000"/>
                            </a:schemeClr>
                          </a:solidFill>
                          <a:effectLst/>
                          <a:latin typeface="+mj-ea"/>
                          <a:ea typeface="+mj-ea"/>
                          <a:cs typeface="Times New Roman" panose="02020603050405020304" pitchFamily="18" charset="0"/>
                        </a:rPr>
                        <a:t> </a:t>
                      </a:r>
                      <a:r>
                        <a:rPr kumimoji="0" lang="en-US" altLang="zh-CN" sz="1600" b="0" i="0" u="none" strike="noStrike" cap="none" normalizeH="0" baseline="0" smtClean="0">
                          <a:ln>
                            <a:noFill/>
                          </a:ln>
                          <a:solidFill>
                            <a:schemeClr val="tx1">
                              <a:lumMod val="75000"/>
                              <a:lumOff val="25000"/>
                            </a:schemeClr>
                          </a:solidFill>
                          <a:effectLst/>
                          <a:latin typeface="+mj-ea"/>
                          <a:ea typeface="+mj-ea"/>
                          <a:cs typeface="Times New Roman" panose="02020603050405020304" pitchFamily="18" charset="0"/>
                        </a:rPr>
                        <a:t>Mb/</a:t>
                      </a:r>
                      <a:r>
                        <a:rPr kumimoji="0" lang="zh-CN" altLang="zh-CN" sz="1600" b="0" i="0" u="none" strike="noStrike" cap="none" normalizeH="0" baseline="0" smtClean="0">
                          <a:ln>
                            <a:noFill/>
                          </a:ln>
                          <a:solidFill>
                            <a:schemeClr val="tx1">
                              <a:lumMod val="75000"/>
                              <a:lumOff val="25000"/>
                            </a:schemeClr>
                          </a:solidFill>
                          <a:effectLst/>
                          <a:latin typeface="+mj-ea"/>
                          <a:ea typeface="+mj-ea"/>
                          <a:cs typeface="Times New Roman" panose="02020603050405020304" pitchFamily="18" charset="0"/>
                        </a:rPr>
                        <a:t>秒</a:t>
                      </a:r>
                      <a:r>
                        <a:rPr kumimoji="0" lang="en-US" altLang="zh-CN" sz="1600" b="0" i="0" u="none" strike="noStrike" cap="none" normalizeH="0" baseline="0" smtClean="0">
                          <a:ln>
                            <a:noFill/>
                          </a:ln>
                          <a:solidFill>
                            <a:schemeClr val="tx1">
                              <a:lumMod val="75000"/>
                              <a:lumOff val="25000"/>
                            </a:schemeClr>
                          </a:solidFill>
                          <a:effectLst/>
                          <a:latin typeface="+mj-ea"/>
                          <a:ea typeface="+mj-ea"/>
                          <a:cs typeface="Times New Roman" panose="02020603050405020304" pitchFamily="18" charset="0"/>
                        </a:rPr>
                        <a:t>/</a:t>
                      </a:r>
                      <a:r>
                        <a:rPr kumimoji="0" lang="zh-CN" altLang="zh-CN" sz="1600" b="0" i="0" u="none" strike="noStrike" cap="none" normalizeH="0" baseline="0" smtClean="0">
                          <a:ln>
                            <a:noFill/>
                          </a:ln>
                          <a:solidFill>
                            <a:schemeClr val="tx1">
                              <a:lumMod val="75000"/>
                              <a:lumOff val="25000"/>
                            </a:schemeClr>
                          </a:solidFill>
                          <a:effectLst/>
                          <a:latin typeface="+mj-ea"/>
                          <a:ea typeface="+mj-ea"/>
                          <a:cs typeface="Times New Roman" panose="02020603050405020304" pitchFamily="18" charset="0"/>
                        </a:rPr>
                        <a:t>月</a:t>
                      </a:r>
                      <a:endParaRPr kumimoji="0" lang="zh-CN" altLang="zh-CN" sz="1600" b="0" i="0" u="none" strike="noStrike" cap="none" normalizeH="0" baseline="0" smtClean="0">
                        <a:ln>
                          <a:noFill/>
                        </a:ln>
                        <a:solidFill>
                          <a:schemeClr val="tx1">
                            <a:lumMod val="75000"/>
                            <a:lumOff val="25000"/>
                          </a:schemeClr>
                        </a:solidFill>
                        <a:effectLst/>
                        <a:latin typeface="+mj-ea"/>
                        <a:ea typeface="+mj-ea"/>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rPr>
                        <a:t>7.3</a:t>
                      </a:r>
                      <a:endParaRPr kumimoji="0" lang="zh-CN"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58122">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smtClean="0">
                          <a:ln>
                            <a:noFill/>
                          </a:ln>
                          <a:solidFill>
                            <a:schemeClr val="tx1">
                              <a:lumMod val="75000"/>
                              <a:lumOff val="25000"/>
                            </a:schemeClr>
                          </a:solidFill>
                          <a:effectLst/>
                          <a:latin typeface="+mj-ea"/>
                          <a:ea typeface="+mj-ea"/>
                          <a:cs typeface="Times New Roman" panose="02020603050405020304" pitchFamily="18" charset="0"/>
                        </a:rPr>
                        <a:t>存储</a:t>
                      </a:r>
                      <a:endParaRPr kumimoji="0" lang="zh-CN" altLang="zh-CN" sz="1600" b="0" i="0" u="none" strike="noStrike" cap="none" normalizeH="0" baseline="0" smtClean="0">
                        <a:ln>
                          <a:noFill/>
                        </a:ln>
                        <a:solidFill>
                          <a:schemeClr val="tx1">
                            <a:lumMod val="75000"/>
                            <a:lumOff val="25000"/>
                          </a:schemeClr>
                        </a:solidFill>
                        <a:effectLst/>
                        <a:latin typeface="+mj-ea"/>
                        <a:ea typeface="+mj-ea"/>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rPr>
                        <a:t>$2.20 </a:t>
                      </a:r>
                      <a:r>
                        <a:rPr kumimoji="0" lang="zh-CN"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rPr>
                        <a:t>每</a:t>
                      </a:r>
                      <a:r>
                        <a:rPr kumimoji="0" lang="zh-CN" altLang="en-US"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rPr>
                        <a:t> </a:t>
                      </a:r>
                      <a:r>
                        <a:rPr kumimoji="0" lang="en-US"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rPr>
                        <a:t>GB/</a:t>
                      </a:r>
                      <a:r>
                        <a:rPr kumimoji="0" lang="zh-CN"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rPr>
                        <a:t>月</a:t>
                      </a:r>
                      <a:endParaRPr kumimoji="0" lang="zh-CN"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smtClean="0">
                          <a:ln>
                            <a:noFill/>
                          </a:ln>
                          <a:solidFill>
                            <a:schemeClr val="tx1">
                              <a:lumMod val="75000"/>
                              <a:lumOff val="25000"/>
                            </a:schemeClr>
                          </a:solidFill>
                          <a:effectLst/>
                          <a:latin typeface="+mj-ea"/>
                          <a:ea typeface="+mj-ea"/>
                          <a:cs typeface="Times New Roman" panose="02020603050405020304" pitchFamily="18" charset="0"/>
                        </a:rPr>
                        <a:t>$0.40 </a:t>
                      </a:r>
                      <a:r>
                        <a:rPr kumimoji="0" lang="zh-CN" altLang="zh-CN" sz="1600" b="0" i="0" u="none" strike="noStrike" cap="none" normalizeH="0" baseline="0" smtClean="0">
                          <a:ln>
                            <a:noFill/>
                          </a:ln>
                          <a:solidFill>
                            <a:schemeClr val="tx1">
                              <a:lumMod val="75000"/>
                              <a:lumOff val="25000"/>
                            </a:schemeClr>
                          </a:solidFill>
                          <a:effectLst/>
                          <a:latin typeface="+mj-ea"/>
                          <a:ea typeface="+mj-ea"/>
                          <a:cs typeface="Times New Roman" panose="02020603050405020304" pitchFamily="18" charset="0"/>
                        </a:rPr>
                        <a:t>每</a:t>
                      </a:r>
                      <a:r>
                        <a:rPr kumimoji="0" lang="zh-CN" altLang="en-US" sz="1600" b="0" i="0" u="none" strike="noStrike" cap="none" normalizeH="0" baseline="0" smtClean="0">
                          <a:ln>
                            <a:noFill/>
                          </a:ln>
                          <a:solidFill>
                            <a:schemeClr val="tx1">
                              <a:lumMod val="75000"/>
                              <a:lumOff val="25000"/>
                            </a:schemeClr>
                          </a:solidFill>
                          <a:effectLst/>
                          <a:latin typeface="+mj-ea"/>
                          <a:ea typeface="+mj-ea"/>
                          <a:cs typeface="Times New Roman" panose="02020603050405020304" pitchFamily="18" charset="0"/>
                        </a:rPr>
                        <a:t> </a:t>
                      </a:r>
                      <a:r>
                        <a:rPr kumimoji="0" lang="en-US" altLang="zh-CN" sz="1600" b="0" i="0" u="none" strike="noStrike" cap="none" normalizeH="0" baseline="0" smtClean="0">
                          <a:ln>
                            <a:noFill/>
                          </a:ln>
                          <a:solidFill>
                            <a:schemeClr val="tx1">
                              <a:lumMod val="75000"/>
                              <a:lumOff val="25000"/>
                            </a:schemeClr>
                          </a:solidFill>
                          <a:effectLst/>
                          <a:latin typeface="+mj-ea"/>
                          <a:ea typeface="+mj-ea"/>
                          <a:cs typeface="Times New Roman" panose="02020603050405020304" pitchFamily="18" charset="0"/>
                        </a:rPr>
                        <a:t>GB/</a:t>
                      </a:r>
                      <a:r>
                        <a:rPr kumimoji="0" lang="zh-CN" altLang="zh-CN" sz="1600" b="0" i="0" u="none" strike="noStrike" cap="none" normalizeH="0" baseline="0" smtClean="0">
                          <a:ln>
                            <a:noFill/>
                          </a:ln>
                          <a:solidFill>
                            <a:schemeClr val="tx1">
                              <a:lumMod val="75000"/>
                              <a:lumOff val="25000"/>
                            </a:schemeClr>
                          </a:solidFill>
                          <a:effectLst/>
                          <a:latin typeface="+mj-ea"/>
                          <a:ea typeface="+mj-ea"/>
                          <a:cs typeface="Times New Roman" panose="02020603050405020304" pitchFamily="18" charset="0"/>
                        </a:rPr>
                        <a:t>月</a:t>
                      </a:r>
                      <a:endParaRPr kumimoji="0" lang="zh-CN" altLang="zh-CN" sz="1600" b="0" i="0" u="none" strike="noStrike" cap="none" normalizeH="0" baseline="0" smtClean="0">
                        <a:ln>
                          <a:noFill/>
                        </a:ln>
                        <a:solidFill>
                          <a:schemeClr val="tx1">
                            <a:lumMod val="75000"/>
                            <a:lumOff val="25000"/>
                          </a:schemeClr>
                        </a:solidFill>
                        <a:effectLst/>
                        <a:latin typeface="+mj-ea"/>
                        <a:ea typeface="+mj-ea"/>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smtClean="0">
                          <a:ln>
                            <a:noFill/>
                          </a:ln>
                          <a:solidFill>
                            <a:schemeClr val="tx1">
                              <a:lumMod val="75000"/>
                              <a:lumOff val="25000"/>
                            </a:schemeClr>
                          </a:solidFill>
                          <a:effectLst/>
                          <a:latin typeface="+mj-ea"/>
                          <a:ea typeface="+mj-ea"/>
                          <a:cs typeface="Times New Roman" panose="02020603050405020304" pitchFamily="18" charset="0"/>
                        </a:rPr>
                        <a:t>5.7</a:t>
                      </a:r>
                      <a:endParaRPr kumimoji="0" lang="zh-CN" altLang="zh-CN" sz="1600" b="0" i="0" u="none" strike="noStrike" cap="none" normalizeH="0" baseline="0" smtClean="0">
                        <a:ln>
                          <a:noFill/>
                        </a:ln>
                        <a:solidFill>
                          <a:schemeClr val="tx1">
                            <a:lumMod val="75000"/>
                            <a:lumOff val="25000"/>
                          </a:schemeClr>
                        </a:solidFill>
                        <a:effectLst/>
                        <a:latin typeface="+mj-ea"/>
                        <a:ea typeface="+mj-ea"/>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14325">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smtClean="0">
                          <a:ln>
                            <a:noFill/>
                          </a:ln>
                          <a:solidFill>
                            <a:schemeClr val="tx1">
                              <a:lumMod val="75000"/>
                              <a:lumOff val="25000"/>
                            </a:schemeClr>
                          </a:solidFill>
                          <a:effectLst/>
                          <a:latin typeface="+mj-ea"/>
                          <a:ea typeface="+mj-ea"/>
                          <a:cs typeface="Times New Roman" panose="02020603050405020304" pitchFamily="18" charset="0"/>
                        </a:rPr>
                        <a:t>管理</a:t>
                      </a:r>
                      <a:endParaRPr kumimoji="0" lang="zh-CN" altLang="zh-CN" sz="1600" b="0" i="0" u="none" strike="noStrike" cap="none" normalizeH="0" baseline="0" smtClean="0">
                        <a:ln>
                          <a:noFill/>
                        </a:ln>
                        <a:solidFill>
                          <a:schemeClr val="tx1">
                            <a:lumMod val="75000"/>
                            <a:lumOff val="25000"/>
                          </a:schemeClr>
                        </a:solidFill>
                        <a:effectLst/>
                        <a:latin typeface="+mj-ea"/>
                        <a:ea typeface="+mj-ea"/>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rPr>
                        <a:t>每个管理员约管理</a:t>
                      </a:r>
                      <a:r>
                        <a:rPr kumimoji="0" lang="en-US"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rPr>
                        <a:t>140</a:t>
                      </a:r>
                      <a:r>
                        <a:rPr kumimoji="0" lang="zh-CN"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rPr>
                        <a:t>个服务器</a:t>
                      </a:r>
                      <a:endParaRPr kumimoji="0" lang="zh-CN"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rPr>
                        <a:t>每个管理员管理</a:t>
                      </a:r>
                      <a:r>
                        <a:rPr kumimoji="0" lang="en-US"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rPr>
                        <a:t>1000</a:t>
                      </a:r>
                      <a:r>
                        <a:rPr kumimoji="0" lang="zh-CN"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rPr>
                        <a:t>个服务器以上</a:t>
                      </a:r>
                      <a:endParaRPr kumimoji="0" lang="zh-CN"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rPr>
                        <a:t>7.1</a:t>
                      </a:r>
                      <a:endParaRPr kumimoji="0" lang="zh-CN" altLang="zh-CN" sz="1600" b="0" i="0" u="none" strike="noStrike" cap="none" normalizeH="0" baseline="0" dirty="0" smtClean="0">
                        <a:ln>
                          <a:noFill/>
                        </a:ln>
                        <a:solidFill>
                          <a:schemeClr val="tx1">
                            <a:lumMod val="75000"/>
                            <a:lumOff val="25000"/>
                          </a:schemeClr>
                        </a:solidFill>
                        <a:effectLst/>
                        <a:latin typeface="+mj-ea"/>
                        <a:ea typeface="+mj-ea"/>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 name="文本框 1"/>
          <p:cNvSpPr txBox="1"/>
          <p:nvPr/>
        </p:nvSpPr>
        <p:spPr>
          <a:xfrm>
            <a:off x="1884335" y="1215231"/>
            <a:ext cx="4526280" cy="368300"/>
          </a:xfrm>
          <a:prstGeom prst="rect">
            <a:avLst/>
          </a:prstGeom>
          <a:noFill/>
        </p:spPr>
        <p:txBody>
          <a:bodyPr wrap="none" rtlCol="0">
            <a:spAutoFit/>
          </a:bodyPr>
          <a:lstStyle/>
          <a:p>
            <a:r>
              <a:rPr lang="zh-CN" altLang="en-US" b="1" dirty="0">
                <a:solidFill>
                  <a:prstClr val="black">
                    <a:lumMod val="75000"/>
                    <a:lumOff val="25000"/>
                  </a:prstClr>
                </a:solidFill>
              </a:rPr>
              <a:t>中型数据中心和特大型数据中心的成本比较</a:t>
            </a:r>
            <a:endParaRPr lang="zh-CN" altLang="en-US" b="1" dirty="0">
              <a:solidFill>
                <a:prstClr val="black">
                  <a:lumMod val="75000"/>
                  <a:lumOff val="25000"/>
                </a:prstClr>
              </a:solidFill>
            </a:endParaRPr>
          </a:p>
        </p:txBody>
      </p:sp>
      <p:sp>
        <p:nvSpPr>
          <p:cNvPr id="3" name="矩形 2"/>
          <p:cNvSpPr/>
          <p:nvPr/>
        </p:nvSpPr>
        <p:spPr>
          <a:xfrm>
            <a:off x="1803400" y="1215231"/>
            <a:ext cx="92869" cy="34624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19" name="组合 18"/>
          <p:cNvGrpSpPr/>
          <p:nvPr/>
        </p:nvGrpSpPr>
        <p:grpSpPr>
          <a:xfrm>
            <a:off x="1523999" y="-2439"/>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3" name="文本框 22"/>
          <p:cNvSpPr txBox="1"/>
          <p:nvPr/>
        </p:nvSpPr>
        <p:spPr>
          <a:xfrm>
            <a:off x="8024813" y="234392"/>
            <a:ext cx="2518410" cy="299085"/>
          </a:xfrm>
          <a:prstGeom prst="rect">
            <a:avLst/>
          </a:prstGeom>
          <a:noFill/>
        </p:spPr>
        <p:txBody>
          <a:bodyPr wrap="none" rtlCol="0">
            <a:spAutoFit/>
          </a:bodyPr>
          <a:lstStyle/>
          <a:p>
            <a:r>
              <a:rPr lang="en-US" altLang="zh-CN" sz="1350" dirty="0">
                <a:solidFill>
                  <a:prstClr val="white"/>
                </a:solidFill>
              </a:rPr>
              <a:t>《</a:t>
            </a:r>
            <a:r>
              <a:rPr lang="zh-CN" altLang="en-US" sz="1350" dirty="0">
                <a:solidFill>
                  <a:prstClr val="white"/>
                </a:solidFill>
              </a:rPr>
              <a:t>云计算</a:t>
            </a:r>
            <a:r>
              <a:rPr lang="en-US" altLang="zh-CN" sz="1350" dirty="0">
                <a:solidFill>
                  <a:prstClr val="white"/>
                </a:solidFill>
              </a:rPr>
              <a:t>》</a:t>
            </a:r>
            <a:r>
              <a:rPr lang="zh-CN" altLang="en-US" sz="1350" dirty="0">
                <a:solidFill>
                  <a:prstClr val="white"/>
                </a:solidFill>
              </a:rPr>
              <a:t>第三版配套</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
        <p:nvSpPr>
          <p:cNvPr id="24" name="文本框 23"/>
          <p:cNvSpPr txBox="1"/>
          <p:nvPr/>
        </p:nvSpPr>
        <p:spPr>
          <a:xfrm>
            <a:off x="1976232" y="134790"/>
            <a:ext cx="3841115" cy="414020"/>
          </a:xfrm>
          <a:prstGeom prst="rect">
            <a:avLst/>
          </a:prstGeom>
          <a:noFill/>
        </p:spPr>
        <p:txBody>
          <a:bodyPr wrap="none" rtlCol="0">
            <a:spAutoFit/>
          </a:bodyPr>
          <a:lstStyle/>
          <a:p>
            <a:pPr algn="l"/>
            <a:r>
              <a:rPr lang="en-US" altLang="zh-CN" sz="2100" b="1" spc="225" dirty="0">
                <a:solidFill>
                  <a:prstClr val="white"/>
                </a:solidFill>
                <a:sym typeface="+mn-ea"/>
              </a:rPr>
              <a:t>(5)</a:t>
            </a:r>
            <a:r>
              <a:rPr lang="zh-CN" altLang="en-US" sz="2100" b="1" spc="225" dirty="0">
                <a:solidFill>
                  <a:prstClr val="white"/>
                </a:solidFill>
              </a:rPr>
              <a:t>云计算压倒性的成本优势</a:t>
            </a:r>
            <a:endParaRPr lang="zh-CN" altLang="en-US" sz="2100" b="1" spc="225" dirty="0">
              <a:solidFill>
                <a:prstClr val="white"/>
              </a:solidFill>
            </a:endParaRPr>
          </a:p>
        </p:txBody>
      </p:sp>
      <p:sp>
        <p:nvSpPr>
          <p:cNvPr id="25" name="Freeform 332"/>
          <p:cNvSpPr>
            <a:spLocks noEditPoints="1"/>
          </p:cNvSpPr>
          <p:nvPr/>
        </p:nvSpPr>
        <p:spPr bwMode="auto">
          <a:xfrm>
            <a:off x="1664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p:spPr>
        <p:txBody>
          <a:bodyPr vert="horz" wrap="square" lIns="68580" tIns="34290" rIns="68580" bIns="34290" numCol="1" anchor="t" anchorCtr="0" compatLnSpc="1"/>
          <a:lstStyle/>
          <a:p>
            <a:endParaRPr lang="id-ID" sz="1350">
              <a:solidFill>
                <a:prstClr val="black"/>
              </a:solidFill>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1"/>
          <a:srcRect l="7394" t="21585" r="7309" b="21466"/>
          <a:stretch>
            <a:fillRect/>
          </a:stretch>
        </p:blipFill>
        <p:spPr>
          <a:xfrm>
            <a:off x="1523999" y="857250"/>
            <a:ext cx="9144001" cy="5143500"/>
          </a:xfrm>
          <a:prstGeom prst="rect">
            <a:avLst/>
          </a:prstGeom>
        </p:spPr>
      </p:pic>
      <p:sp>
        <p:nvSpPr>
          <p:cNvPr id="2" name="灯片编号占位符 1"/>
          <p:cNvSpPr>
            <a:spLocks noGrp="1"/>
          </p:cNvSpPr>
          <p:nvPr>
            <p:ph type="sldNum" sz="quarter" idx="4"/>
          </p:nvPr>
        </p:nvSpPr>
        <p:spPr/>
        <p:txBody>
          <a:bodyPr/>
          <a:lstStyle/>
          <a:p>
            <a:fld id="{344E241F-D2F4-4B3A-952F-D6E7DF06C30F}" type="slidenum">
              <a:rPr lang="zh-CN" altLang="en-US" smtClean="0">
                <a:solidFill>
                  <a:prstClr val="black">
                    <a:tint val="75000"/>
                  </a:prstClr>
                </a:solidFill>
              </a:rPr>
            </a:fld>
            <a:endParaRPr lang="zh-CN" altLang="en-US">
              <a:solidFill>
                <a:prstClr val="black">
                  <a:tint val="75000"/>
                </a:prstClr>
              </a:solidFill>
            </a:endParaRPr>
          </a:p>
        </p:txBody>
      </p:sp>
      <p:graphicFrame>
        <p:nvGraphicFramePr>
          <p:cNvPr id="11" name="Group 28"/>
          <p:cNvGraphicFramePr>
            <a:graphicFrameLocks noGrp="1"/>
          </p:cNvGraphicFramePr>
          <p:nvPr>
            <p:ph idx="4294967295"/>
          </p:nvPr>
        </p:nvGraphicFramePr>
        <p:xfrm>
          <a:off x="1803401" y="1847850"/>
          <a:ext cx="8586470" cy="3724276"/>
        </p:xfrm>
        <a:graphic>
          <a:graphicData uri="http://schemas.openxmlformats.org/drawingml/2006/table">
            <a:tbl>
              <a:tblPr/>
              <a:tblGrid>
                <a:gridCol w="1921510"/>
                <a:gridCol w="1271270"/>
                <a:gridCol w="5393690"/>
              </a:tblGrid>
              <a:tr h="759433">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smtClean="0">
                          <a:ln>
                            <a:noFill/>
                          </a:ln>
                          <a:solidFill>
                            <a:schemeClr val="bg1"/>
                          </a:solidFill>
                          <a:effectLst/>
                          <a:latin typeface="+mn-ea"/>
                          <a:ea typeface="+mn-ea"/>
                          <a:cs typeface="Times New Roman" panose="02020603050405020304" pitchFamily="18" charset="0"/>
                        </a:rPr>
                        <a:t>价格</a:t>
                      </a:r>
                      <a:r>
                        <a:rPr kumimoji="0" lang="zh-CN" altLang="en-US" sz="1600" b="0" i="0" u="none" strike="noStrike" cap="none" normalizeH="0" baseline="0" dirty="0" smtClean="0">
                          <a:ln>
                            <a:noFill/>
                          </a:ln>
                          <a:solidFill>
                            <a:schemeClr val="bg1"/>
                          </a:solidFill>
                          <a:effectLst/>
                          <a:latin typeface="+mn-ea"/>
                          <a:ea typeface="+mn-ea"/>
                          <a:cs typeface="Times New Roman" panose="02020603050405020304" pitchFamily="18" charset="0"/>
                        </a:rPr>
                        <a:t> </a:t>
                      </a:r>
                      <a:endParaRPr kumimoji="0" lang="zh-CN" altLang="zh-CN" sz="1600" b="0" i="0" u="none" strike="noStrike" cap="none" normalizeH="0" baseline="0" dirty="0" smtClean="0">
                        <a:ln>
                          <a:noFill/>
                        </a:ln>
                        <a:solidFill>
                          <a:schemeClr val="bg1"/>
                        </a:solidFill>
                        <a:effectLst/>
                        <a:latin typeface="+mn-ea"/>
                        <a:ea typeface="+mn-ea"/>
                        <a:cs typeface="Times New Roman" panose="02020603050405020304" pitchFamily="18" charset="0"/>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smtClean="0">
                          <a:ln>
                            <a:noFill/>
                          </a:ln>
                          <a:solidFill>
                            <a:schemeClr val="bg1"/>
                          </a:solidFill>
                          <a:effectLst/>
                          <a:latin typeface="+mn-ea"/>
                          <a:ea typeface="+mn-ea"/>
                          <a:cs typeface="Times New Roman" panose="02020603050405020304" pitchFamily="18" charset="0"/>
                        </a:rPr>
                        <a:t>地点</a:t>
                      </a:r>
                      <a:endParaRPr kumimoji="0" lang="zh-CN" altLang="zh-CN" sz="1600" b="0" i="0" u="none" strike="noStrike" cap="none" normalizeH="0" baseline="0" dirty="0" smtClean="0">
                        <a:ln>
                          <a:noFill/>
                        </a:ln>
                        <a:solidFill>
                          <a:schemeClr val="bg1"/>
                        </a:solidFill>
                        <a:effectLst/>
                        <a:latin typeface="+mn-ea"/>
                        <a:ea typeface="+mn-ea"/>
                        <a:cs typeface="Times New Roman" panose="02020603050405020304" pitchFamily="18" charset="0"/>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smtClean="0">
                          <a:ln>
                            <a:noFill/>
                          </a:ln>
                          <a:solidFill>
                            <a:schemeClr val="bg1"/>
                          </a:solidFill>
                          <a:effectLst/>
                          <a:latin typeface="+mn-ea"/>
                          <a:ea typeface="+mn-ea"/>
                          <a:cs typeface="Times New Roman" panose="02020603050405020304" pitchFamily="18" charset="0"/>
                        </a:rPr>
                        <a:t>可能的定价原因</a:t>
                      </a:r>
                      <a:endParaRPr kumimoji="0" lang="zh-CN" altLang="zh-CN" sz="1600" b="0" i="0" u="none" strike="noStrike" cap="none" normalizeH="0" baseline="0" dirty="0" smtClean="0">
                        <a:ln>
                          <a:noFill/>
                        </a:ln>
                        <a:solidFill>
                          <a:schemeClr val="bg1"/>
                        </a:solidFill>
                        <a:effectLst/>
                        <a:latin typeface="+mn-ea"/>
                        <a:ea typeface="+mn-ea"/>
                        <a:cs typeface="Times New Roman" panose="02020603050405020304" pitchFamily="18" charset="0"/>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r>
              <a:tr h="853481">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dirty="0" smtClean="0">
                          <a:ln>
                            <a:noFill/>
                          </a:ln>
                          <a:solidFill>
                            <a:schemeClr val="tx1">
                              <a:lumMod val="75000"/>
                              <a:lumOff val="25000"/>
                            </a:schemeClr>
                          </a:solidFill>
                          <a:effectLst/>
                          <a:latin typeface="+mn-ea"/>
                          <a:ea typeface="+mn-ea"/>
                          <a:cs typeface="Times New Roman" panose="02020603050405020304" pitchFamily="18" charset="0"/>
                        </a:rPr>
                        <a:t>3.6</a:t>
                      </a:r>
                      <a:r>
                        <a:rPr kumimoji="0" lang="zh-CN" altLang="zh-CN" sz="1600" b="0" i="0" u="none" strike="noStrike" cap="none" normalizeH="0" baseline="0" dirty="0" smtClean="0">
                          <a:ln>
                            <a:noFill/>
                          </a:ln>
                          <a:solidFill>
                            <a:schemeClr val="tx1">
                              <a:lumMod val="75000"/>
                              <a:lumOff val="25000"/>
                            </a:schemeClr>
                          </a:solidFill>
                          <a:effectLst/>
                          <a:latin typeface="+mn-ea"/>
                          <a:ea typeface="+mn-ea"/>
                          <a:cs typeface="Times New Roman" panose="02020603050405020304" pitchFamily="18" charset="0"/>
                        </a:rPr>
                        <a:t>美分</a:t>
                      </a:r>
                      <a:endParaRPr kumimoji="0" lang="zh-CN" altLang="zh-CN" sz="1600" b="0" i="0" u="none" strike="noStrike" cap="none" normalizeH="0" baseline="0" dirty="0" smtClean="0">
                        <a:ln>
                          <a:noFill/>
                        </a:ln>
                        <a:solidFill>
                          <a:schemeClr val="tx1">
                            <a:lumMod val="75000"/>
                            <a:lumOff val="25000"/>
                          </a:schemeClr>
                        </a:solidFill>
                        <a:effectLst/>
                        <a:latin typeface="+mn-ea"/>
                        <a:ea typeface="+mn-ea"/>
                        <a:cs typeface="Times New Roman" panose="02020603050405020304" pitchFamily="18" charset="0"/>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smtClean="0">
                          <a:ln>
                            <a:noFill/>
                          </a:ln>
                          <a:solidFill>
                            <a:schemeClr val="tx1">
                              <a:lumMod val="75000"/>
                              <a:lumOff val="25000"/>
                            </a:schemeClr>
                          </a:solidFill>
                          <a:effectLst/>
                          <a:latin typeface="+mn-ea"/>
                          <a:ea typeface="+mn-ea"/>
                          <a:cs typeface="Times New Roman" panose="02020603050405020304" pitchFamily="18" charset="0"/>
                        </a:rPr>
                        <a:t>爱达荷州</a:t>
                      </a:r>
                      <a:endParaRPr kumimoji="0" lang="zh-CN" altLang="zh-CN" sz="1600" b="0" i="0" u="none" strike="noStrike" cap="none" normalizeH="0" baseline="0" dirty="0" smtClean="0">
                        <a:ln>
                          <a:noFill/>
                        </a:ln>
                        <a:solidFill>
                          <a:schemeClr val="tx1">
                            <a:lumMod val="75000"/>
                            <a:lumOff val="25000"/>
                          </a:schemeClr>
                        </a:solidFill>
                        <a:effectLst/>
                        <a:latin typeface="+mn-ea"/>
                        <a:ea typeface="+mn-ea"/>
                        <a:cs typeface="Times New Roman" panose="02020603050405020304" pitchFamily="18" charset="0"/>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smtClean="0">
                          <a:ln>
                            <a:noFill/>
                          </a:ln>
                          <a:solidFill>
                            <a:schemeClr val="tx1">
                              <a:lumMod val="75000"/>
                              <a:lumOff val="25000"/>
                            </a:schemeClr>
                          </a:solidFill>
                          <a:effectLst/>
                          <a:latin typeface="+mn-ea"/>
                          <a:ea typeface="+mn-ea"/>
                          <a:cs typeface="Times New Roman" panose="02020603050405020304" pitchFamily="18" charset="0"/>
                        </a:rPr>
                        <a:t>水力发电，没有长途输送</a:t>
                      </a:r>
                      <a:endParaRPr kumimoji="0" lang="zh-CN" altLang="zh-CN" sz="1600" b="0" i="0" u="none" strike="noStrike" cap="none" normalizeH="0" baseline="0" smtClean="0">
                        <a:ln>
                          <a:noFill/>
                        </a:ln>
                        <a:solidFill>
                          <a:schemeClr val="tx1">
                            <a:lumMod val="75000"/>
                            <a:lumOff val="25000"/>
                          </a:schemeClr>
                        </a:solidFill>
                        <a:effectLst/>
                        <a:latin typeface="+mn-ea"/>
                        <a:ea typeface="+mn-ea"/>
                        <a:cs typeface="Times New Roman" panose="02020603050405020304" pitchFamily="18" charset="0"/>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79043">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dirty="0" smtClean="0">
                          <a:ln>
                            <a:noFill/>
                          </a:ln>
                          <a:solidFill>
                            <a:schemeClr val="tx1">
                              <a:lumMod val="75000"/>
                              <a:lumOff val="25000"/>
                            </a:schemeClr>
                          </a:solidFill>
                          <a:effectLst/>
                          <a:latin typeface="+mn-ea"/>
                          <a:ea typeface="+mn-ea"/>
                          <a:cs typeface="Times New Roman" panose="02020603050405020304" pitchFamily="18" charset="0"/>
                        </a:rPr>
                        <a:t>10.0</a:t>
                      </a:r>
                      <a:r>
                        <a:rPr kumimoji="0" lang="zh-CN" altLang="zh-CN" sz="1600" b="0" i="0" u="none" strike="noStrike" cap="none" normalizeH="0" baseline="0" dirty="0" smtClean="0">
                          <a:ln>
                            <a:noFill/>
                          </a:ln>
                          <a:solidFill>
                            <a:schemeClr val="tx1">
                              <a:lumMod val="75000"/>
                              <a:lumOff val="25000"/>
                            </a:schemeClr>
                          </a:solidFill>
                          <a:effectLst/>
                          <a:latin typeface="+mn-ea"/>
                          <a:ea typeface="+mn-ea"/>
                          <a:cs typeface="Times New Roman" panose="02020603050405020304" pitchFamily="18" charset="0"/>
                        </a:rPr>
                        <a:t>美分</a:t>
                      </a:r>
                      <a:endParaRPr kumimoji="0" lang="zh-CN" altLang="zh-CN" sz="1600" b="0" i="0" u="none" strike="noStrike" cap="none" normalizeH="0" baseline="0" dirty="0" smtClean="0">
                        <a:ln>
                          <a:noFill/>
                        </a:ln>
                        <a:solidFill>
                          <a:schemeClr val="tx1">
                            <a:lumMod val="75000"/>
                            <a:lumOff val="25000"/>
                          </a:schemeClr>
                        </a:solidFill>
                        <a:effectLst/>
                        <a:latin typeface="+mn-ea"/>
                        <a:ea typeface="+mn-ea"/>
                        <a:cs typeface="Times New Roman" panose="02020603050405020304" pitchFamily="18" charset="0"/>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smtClean="0">
                          <a:ln>
                            <a:noFill/>
                          </a:ln>
                          <a:solidFill>
                            <a:schemeClr val="tx1">
                              <a:lumMod val="75000"/>
                              <a:lumOff val="25000"/>
                            </a:schemeClr>
                          </a:solidFill>
                          <a:effectLst/>
                          <a:latin typeface="+mn-ea"/>
                          <a:ea typeface="+mn-ea"/>
                          <a:cs typeface="Times New Roman" panose="02020603050405020304" pitchFamily="18" charset="0"/>
                        </a:rPr>
                        <a:t>加州</a:t>
                      </a:r>
                      <a:endParaRPr kumimoji="0" lang="zh-CN" altLang="zh-CN" sz="1600" b="0" i="0" u="none" strike="noStrike" cap="none" normalizeH="0" baseline="0" dirty="0" smtClean="0">
                        <a:ln>
                          <a:noFill/>
                        </a:ln>
                        <a:solidFill>
                          <a:schemeClr val="tx1">
                            <a:lumMod val="75000"/>
                            <a:lumOff val="25000"/>
                          </a:schemeClr>
                        </a:solidFill>
                        <a:effectLst/>
                        <a:latin typeface="+mn-ea"/>
                        <a:ea typeface="+mn-ea"/>
                        <a:cs typeface="Times New Roman" panose="02020603050405020304" pitchFamily="18" charset="0"/>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smtClean="0">
                          <a:ln>
                            <a:noFill/>
                          </a:ln>
                          <a:solidFill>
                            <a:schemeClr val="tx1">
                              <a:lumMod val="75000"/>
                              <a:lumOff val="25000"/>
                            </a:schemeClr>
                          </a:solidFill>
                          <a:effectLst/>
                          <a:latin typeface="+mn-ea"/>
                          <a:ea typeface="+mn-ea"/>
                          <a:cs typeface="Times New Roman" panose="02020603050405020304" pitchFamily="18" charset="0"/>
                        </a:rPr>
                        <a:t>电力在电网上长途输送，湾区的输送线有限，</a:t>
                      </a:r>
                      <a:endParaRPr kumimoji="0" lang="en-US" altLang="zh-CN" sz="1600" b="0" i="0" u="none" strike="noStrike" cap="none" normalizeH="0" baseline="0" dirty="0" smtClean="0">
                        <a:ln>
                          <a:noFill/>
                        </a:ln>
                        <a:solidFill>
                          <a:schemeClr val="tx1">
                            <a:lumMod val="75000"/>
                            <a:lumOff val="25000"/>
                          </a:schemeClr>
                        </a:solidFill>
                        <a:effectLst/>
                        <a:latin typeface="+mn-ea"/>
                        <a:ea typeface="+mn-ea"/>
                        <a:cs typeface="Times New Roman" panose="02020603050405020304" pitchFamily="18" charset="0"/>
                      </a:endParaRPr>
                    </a:p>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smtClean="0">
                          <a:ln>
                            <a:noFill/>
                          </a:ln>
                          <a:solidFill>
                            <a:schemeClr val="tx1">
                              <a:lumMod val="75000"/>
                              <a:lumOff val="25000"/>
                            </a:schemeClr>
                          </a:solidFill>
                          <a:effectLst/>
                          <a:latin typeface="+mn-ea"/>
                          <a:ea typeface="+mn-ea"/>
                          <a:cs typeface="Times New Roman" panose="02020603050405020304" pitchFamily="18" charset="0"/>
                        </a:rPr>
                        <a:t>加州不允许煤电</a:t>
                      </a:r>
                      <a:endParaRPr kumimoji="0" lang="zh-CN" altLang="zh-CN" sz="1600" b="0" i="0" u="none" strike="noStrike" cap="none" normalizeH="0" baseline="0" dirty="0" smtClean="0">
                        <a:ln>
                          <a:noFill/>
                        </a:ln>
                        <a:solidFill>
                          <a:schemeClr val="tx1">
                            <a:lumMod val="75000"/>
                            <a:lumOff val="25000"/>
                          </a:schemeClr>
                        </a:solidFill>
                        <a:effectLst/>
                        <a:latin typeface="+mn-ea"/>
                        <a:ea typeface="+mn-ea"/>
                        <a:cs typeface="Times New Roman" panose="02020603050405020304" pitchFamily="18" charset="0"/>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32319">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smtClean="0">
                          <a:ln>
                            <a:noFill/>
                          </a:ln>
                          <a:solidFill>
                            <a:schemeClr val="tx1">
                              <a:lumMod val="75000"/>
                              <a:lumOff val="25000"/>
                            </a:schemeClr>
                          </a:solidFill>
                          <a:effectLst/>
                          <a:latin typeface="+mn-ea"/>
                          <a:ea typeface="+mn-ea"/>
                          <a:cs typeface="Times New Roman" panose="02020603050405020304" pitchFamily="18" charset="0"/>
                        </a:rPr>
                        <a:t>18.0</a:t>
                      </a:r>
                      <a:r>
                        <a:rPr kumimoji="0" lang="zh-CN" altLang="zh-CN" sz="1600" b="0" i="0" u="none" strike="noStrike" cap="none" normalizeH="0" baseline="0" smtClean="0">
                          <a:ln>
                            <a:noFill/>
                          </a:ln>
                          <a:solidFill>
                            <a:schemeClr val="tx1">
                              <a:lumMod val="75000"/>
                              <a:lumOff val="25000"/>
                            </a:schemeClr>
                          </a:solidFill>
                          <a:effectLst/>
                          <a:latin typeface="+mn-ea"/>
                          <a:ea typeface="+mn-ea"/>
                          <a:cs typeface="Times New Roman" panose="02020603050405020304" pitchFamily="18" charset="0"/>
                        </a:rPr>
                        <a:t>美分</a:t>
                      </a:r>
                      <a:endParaRPr kumimoji="0" lang="zh-CN" altLang="zh-CN" sz="1600" b="0" i="0" u="none" strike="noStrike" cap="none" normalizeH="0" baseline="0" smtClean="0">
                        <a:ln>
                          <a:noFill/>
                        </a:ln>
                        <a:solidFill>
                          <a:schemeClr val="tx1">
                            <a:lumMod val="75000"/>
                            <a:lumOff val="25000"/>
                          </a:schemeClr>
                        </a:solidFill>
                        <a:effectLst/>
                        <a:latin typeface="+mn-ea"/>
                        <a:ea typeface="+mn-ea"/>
                        <a:cs typeface="Times New Roman" panose="02020603050405020304" pitchFamily="18" charset="0"/>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smtClean="0">
                          <a:ln>
                            <a:noFill/>
                          </a:ln>
                          <a:solidFill>
                            <a:schemeClr val="tx1">
                              <a:lumMod val="75000"/>
                              <a:lumOff val="25000"/>
                            </a:schemeClr>
                          </a:solidFill>
                          <a:effectLst/>
                          <a:latin typeface="+mn-ea"/>
                          <a:ea typeface="+mn-ea"/>
                          <a:cs typeface="Times New Roman" panose="02020603050405020304" pitchFamily="18" charset="0"/>
                        </a:rPr>
                        <a:t>夏威夷</a:t>
                      </a:r>
                      <a:endParaRPr kumimoji="0" lang="zh-CN" altLang="zh-CN" sz="1600" b="0" i="0" u="none" strike="noStrike" cap="none" normalizeH="0" baseline="0" dirty="0" smtClean="0">
                        <a:ln>
                          <a:noFill/>
                        </a:ln>
                        <a:solidFill>
                          <a:schemeClr val="tx1">
                            <a:lumMod val="75000"/>
                            <a:lumOff val="25000"/>
                          </a:schemeClr>
                        </a:solidFill>
                        <a:effectLst/>
                        <a:latin typeface="+mn-ea"/>
                        <a:ea typeface="+mn-ea"/>
                        <a:cs typeface="Times New Roman" panose="02020603050405020304" pitchFamily="18" charset="0"/>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smtClean="0">
                          <a:ln>
                            <a:noFill/>
                          </a:ln>
                          <a:solidFill>
                            <a:schemeClr val="tx1">
                              <a:lumMod val="75000"/>
                              <a:lumOff val="25000"/>
                            </a:schemeClr>
                          </a:solidFill>
                          <a:effectLst/>
                          <a:latin typeface="+mn-ea"/>
                          <a:ea typeface="+mn-ea"/>
                          <a:cs typeface="Times New Roman" panose="02020603050405020304" pitchFamily="18" charset="0"/>
                        </a:rPr>
                        <a:t>发电的能源需要海运到岛上</a:t>
                      </a:r>
                      <a:endParaRPr kumimoji="0" lang="zh-CN" altLang="zh-CN" sz="1600" b="0" i="0" u="none" strike="noStrike" cap="none" normalizeH="0" baseline="0" dirty="0" smtClean="0">
                        <a:ln>
                          <a:noFill/>
                        </a:ln>
                        <a:solidFill>
                          <a:schemeClr val="tx1">
                            <a:lumMod val="75000"/>
                            <a:lumOff val="25000"/>
                          </a:schemeClr>
                        </a:solidFill>
                        <a:effectLst/>
                        <a:latin typeface="+mn-ea"/>
                        <a:ea typeface="+mn-ea"/>
                        <a:cs typeface="Times New Roman" panose="02020603050405020304" pitchFamily="18" charset="0"/>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2" name="文本框 11"/>
          <p:cNvSpPr txBox="1"/>
          <p:nvPr/>
        </p:nvSpPr>
        <p:spPr>
          <a:xfrm>
            <a:off x="1883543" y="1196975"/>
            <a:ext cx="3154680" cy="368300"/>
          </a:xfrm>
          <a:prstGeom prst="rect">
            <a:avLst/>
          </a:prstGeom>
          <a:noFill/>
        </p:spPr>
        <p:txBody>
          <a:bodyPr wrap="none" rtlCol="0">
            <a:spAutoFit/>
          </a:bodyPr>
          <a:lstStyle/>
          <a:p>
            <a:r>
              <a:rPr lang="zh-CN" altLang="en-US" b="1" dirty="0">
                <a:solidFill>
                  <a:prstClr val="black">
                    <a:lumMod val="75000"/>
                    <a:lumOff val="25000"/>
                  </a:prstClr>
                </a:solidFill>
              </a:rPr>
              <a:t>美国不同地区电力价格的差异</a:t>
            </a:r>
            <a:endParaRPr lang="zh-CN" altLang="en-US" b="1" dirty="0">
              <a:solidFill>
                <a:prstClr val="black">
                  <a:lumMod val="75000"/>
                  <a:lumOff val="25000"/>
                </a:prstClr>
              </a:solidFill>
            </a:endParaRPr>
          </a:p>
        </p:txBody>
      </p:sp>
      <p:sp>
        <p:nvSpPr>
          <p:cNvPr id="13" name="矩形 12"/>
          <p:cNvSpPr/>
          <p:nvPr/>
        </p:nvSpPr>
        <p:spPr>
          <a:xfrm>
            <a:off x="1802607" y="1196975"/>
            <a:ext cx="92869" cy="34624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14" name="组合 13"/>
          <p:cNvGrpSpPr/>
          <p:nvPr/>
        </p:nvGrpSpPr>
        <p:grpSpPr>
          <a:xfrm>
            <a:off x="1523999" y="-2439"/>
            <a:ext cx="9145786" cy="718410"/>
            <a:chOff x="-1" y="190175"/>
            <a:chExt cx="9145786" cy="525795"/>
          </a:xfrm>
        </p:grpSpPr>
        <p:sp>
          <p:nvSpPr>
            <p:cNvPr id="15" name="任意多边形 1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8" name="文本框 17"/>
          <p:cNvSpPr txBox="1"/>
          <p:nvPr/>
        </p:nvSpPr>
        <p:spPr>
          <a:xfrm>
            <a:off x="8024813" y="234392"/>
            <a:ext cx="2518410" cy="299085"/>
          </a:xfrm>
          <a:prstGeom prst="rect">
            <a:avLst/>
          </a:prstGeom>
          <a:noFill/>
        </p:spPr>
        <p:txBody>
          <a:bodyPr wrap="none" rtlCol="0">
            <a:spAutoFit/>
          </a:bodyPr>
          <a:lstStyle/>
          <a:p>
            <a:r>
              <a:rPr lang="en-US" altLang="zh-CN" sz="1350" dirty="0">
                <a:solidFill>
                  <a:prstClr val="white"/>
                </a:solidFill>
              </a:rPr>
              <a:t>《</a:t>
            </a:r>
            <a:r>
              <a:rPr lang="zh-CN" altLang="en-US" sz="1350" dirty="0">
                <a:solidFill>
                  <a:prstClr val="white"/>
                </a:solidFill>
              </a:rPr>
              <a:t>云计算</a:t>
            </a:r>
            <a:r>
              <a:rPr lang="en-US" altLang="zh-CN" sz="1350" dirty="0">
                <a:solidFill>
                  <a:prstClr val="white"/>
                </a:solidFill>
              </a:rPr>
              <a:t>》</a:t>
            </a:r>
            <a:r>
              <a:rPr lang="zh-CN" altLang="en-US" sz="1350" dirty="0">
                <a:solidFill>
                  <a:prstClr val="white"/>
                </a:solidFill>
              </a:rPr>
              <a:t>第三版配套</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
        <p:nvSpPr>
          <p:cNvPr id="19" name="文本框 18"/>
          <p:cNvSpPr txBox="1"/>
          <p:nvPr/>
        </p:nvSpPr>
        <p:spPr>
          <a:xfrm>
            <a:off x="1976232" y="134790"/>
            <a:ext cx="3841115" cy="414020"/>
          </a:xfrm>
          <a:prstGeom prst="rect">
            <a:avLst/>
          </a:prstGeom>
          <a:noFill/>
        </p:spPr>
        <p:txBody>
          <a:bodyPr wrap="none" rtlCol="0">
            <a:spAutoFit/>
          </a:bodyPr>
          <a:lstStyle/>
          <a:p>
            <a:pPr algn="l"/>
            <a:r>
              <a:rPr lang="en-US" altLang="zh-CN" sz="2100" b="1" spc="225" dirty="0">
                <a:solidFill>
                  <a:prstClr val="white"/>
                </a:solidFill>
                <a:sym typeface="+mn-ea"/>
              </a:rPr>
              <a:t>(5)</a:t>
            </a:r>
            <a:r>
              <a:rPr lang="zh-CN" altLang="en-US" sz="2100" b="1" spc="225" dirty="0">
                <a:solidFill>
                  <a:prstClr val="white"/>
                </a:solidFill>
              </a:rPr>
              <a:t>云计算压倒性的成本优势</a:t>
            </a:r>
            <a:endParaRPr lang="zh-CN" altLang="en-US" sz="2100" b="1" spc="225" dirty="0">
              <a:solidFill>
                <a:prstClr val="white"/>
              </a:solidFill>
            </a:endParaRPr>
          </a:p>
        </p:txBody>
      </p:sp>
      <p:sp>
        <p:nvSpPr>
          <p:cNvPr id="20" name="Freeform 332"/>
          <p:cNvSpPr>
            <a:spLocks noEditPoints="1"/>
          </p:cNvSpPr>
          <p:nvPr/>
        </p:nvSpPr>
        <p:spPr bwMode="auto">
          <a:xfrm>
            <a:off x="1664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p:spPr>
        <p:txBody>
          <a:bodyPr vert="horz" wrap="square" lIns="68580" tIns="34290" rIns="68580" bIns="34290" numCol="1" anchor="t" anchorCtr="0" compatLnSpc="1"/>
          <a:lstStyle/>
          <a:p>
            <a:endParaRPr lang="id-ID" sz="1350">
              <a:solidFill>
                <a:prstClr val="black"/>
              </a:solidFill>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1"/>
          <a:srcRect l="7394" t="21585" r="7309" b="21466"/>
          <a:stretch>
            <a:fillRect/>
          </a:stretch>
        </p:blipFill>
        <p:spPr>
          <a:xfrm>
            <a:off x="1523999" y="857250"/>
            <a:ext cx="9144001" cy="5143500"/>
          </a:xfrm>
          <a:prstGeom prst="rect">
            <a:avLst/>
          </a:prstGeom>
        </p:spPr>
      </p:pic>
      <p:sp>
        <p:nvSpPr>
          <p:cNvPr id="9" name="矩形 8"/>
          <p:cNvSpPr/>
          <p:nvPr/>
        </p:nvSpPr>
        <p:spPr>
          <a:xfrm>
            <a:off x="1802606" y="2295524"/>
            <a:ext cx="8586788" cy="3320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11" name="Picture 4" descr="9-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5475" y="2457961"/>
            <a:ext cx="6076837" cy="303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1883542" y="1223554"/>
            <a:ext cx="2468880" cy="368300"/>
          </a:xfrm>
          <a:prstGeom prst="rect">
            <a:avLst/>
          </a:prstGeom>
          <a:noFill/>
        </p:spPr>
        <p:txBody>
          <a:bodyPr wrap="none" rtlCol="0">
            <a:spAutoFit/>
          </a:bodyPr>
          <a:lstStyle/>
          <a:p>
            <a:r>
              <a:rPr lang="zh-CN" altLang="en-US" b="1" dirty="0">
                <a:solidFill>
                  <a:prstClr val="black">
                    <a:lumMod val="75000"/>
                    <a:lumOff val="25000"/>
                  </a:prstClr>
                </a:solidFill>
              </a:rPr>
              <a:t>某典型网站的流量数据</a:t>
            </a:r>
            <a:endParaRPr lang="zh-CN" altLang="en-US" b="1" dirty="0">
              <a:solidFill>
                <a:prstClr val="black">
                  <a:lumMod val="75000"/>
                  <a:lumOff val="25000"/>
                </a:prstClr>
              </a:solidFill>
            </a:endParaRPr>
          </a:p>
        </p:txBody>
      </p:sp>
      <p:sp>
        <p:nvSpPr>
          <p:cNvPr id="13" name="矩形 12"/>
          <p:cNvSpPr/>
          <p:nvPr/>
        </p:nvSpPr>
        <p:spPr>
          <a:xfrm>
            <a:off x="1802607" y="1223554"/>
            <a:ext cx="92869" cy="34624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4" name="矩形 13"/>
          <p:cNvSpPr/>
          <p:nvPr/>
        </p:nvSpPr>
        <p:spPr>
          <a:xfrm>
            <a:off x="8386004" y="2515971"/>
            <a:ext cx="2004183" cy="1026160"/>
          </a:xfrm>
          <a:prstGeom prst="rect">
            <a:avLst/>
          </a:prstGeom>
        </p:spPr>
        <p:txBody>
          <a:bodyPr wrap="square">
            <a:spAutoFit/>
          </a:bodyPr>
          <a:lstStyle/>
          <a:p>
            <a:pPr>
              <a:lnSpc>
                <a:spcPct val="150000"/>
              </a:lnSpc>
            </a:pPr>
            <a:r>
              <a:rPr lang="zh-CN" altLang="en-US" sz="1350" dirty="0">
                <a:solidFill>
                  <a:prstClr val="white"/>
                </a:solidFill>
              </a:rPr>
              <a:t>提供弹性的服务，在超大资源池中动态分配和释放资源</a:t>
            </a:r>
            <a:endParaRPr lang="zh-CN" altLang="en-US" sz="1350" dirty="0">
              <a:solidFill>
                <a:prstClr val="white"/>
              </a:solidFill>
            </a:endParaRPr>
          </a:p>
        </p:txBody>
      </p:sp>
      <p:sp>
        <p:nvSpPr>
          <p:cNvPr id="15" name="矩形 14"/>
          <p:cNvSpPr/>
          <p:nvPr/>
        </p:nvSpPr>
        <p:spPr>
          <a:xfrm>
            <a:off x="8395158" y="4715314"/>
            <a:ext cx="1994236" cy="714375"/>
          </a:xfrm>
          <a:prstGeom prst="rect">
            <a:avLst/>
          </a:prstGeom>
        </p:spPr>
        <p:txBody>
          <a:bodyPr wrap="square">
            <a:spAutoFit/>
          </a:bodyPr>
          <a:lstStyle/>
          <a:p>
            <a:pPr>
              <a:lnSpc>
                <a:spcPct val="150000"/>
              </a:lnSpc>
            </a:pPr>
            <a:r>
              <a:rPr lang="zh-CN" altLang="en-US" sz="1350" dirty="0">
                <a:solidFill>
                  <a:prstClr val="white"/>
                </a:solidFill>
              </a:rPr>
              <a:t>资源利用率达到</a:t>
            </a:r>
            <a:r>
              <a:rPr lang="en-US" altLang="zh-CN" sz="1350" dirty="0">
                <a:solidFill>
                  <a:prstClr val="white"/>
                </a:solidFill>
              </a:rPr>
              <a:t>80%</a:t>
            </a:r>
            <a:r>
              <a:rPr lang="zh-CN" altLang="en-US" sz="1350" dirty="0">
                <a:solidFill>
                  <a:prstClr val="white"/>
                </a:solidFill>
              </a:rPr>
              <a:t>左右，是传统模式</a:t>
            </a:r>
            <a:r>
              <a:rPr lang="en-US" altLang="zh-CN" sz="1350" dirty="0">
                <a:solidFill>
                  <a:prstClr val="white"/>
                </a:solidFill>
              </a:rPr>
              <a:t>5</a:t>
            </a:r>
            <a:r>
              <a:rPr lang="zh-CN" altLang="en-US" sz="1350" dirty="0">
                <a:solidFill>
                  <a:prstClr val="white"/>
                </a:solidFill>
              </a:rPr>
              <a:t>～</a:t>
            </a:r>
            <a:r>
              <a:rPr lang="en-US" altLang="zh-CN" sz="1350" dirty="0">
                <a:solidFill>
                  <a:prstClr val="white"/>
                </a:solidFill>
              </a:rPr>
              <a:t>7</a:t>
            </a:r>
            <a:r>
              <a:rPr lang="zh-CN" altLang="en-US" sz="1350" dirty="0">
                <a:solidFill>
                  <a:prstClr val="white"/>
                </a:solidFill>
              </a:rPr>
              <a:t>倍 </a:t>
            </a:r>
            <a:endParaRPr lang="zh-CN" altLang="en-US" sz="1350" dirty="0">
              <a:solidFill>
                <a:prstClr val="white"/>
              </a:solidFill>
            </a:endParaRPr>
          </a:p>
        </p:txBody>
      </p:sp>
      <p:sp>
        <p:nvSpPr>
          <p:cNvPr id="16" name="矩形 15"/>
          <p:cNvSpPr/>
          <p:nvPr/>
        </p:nvSpPr>
        <p:spPr>
          <a:xfrm>
            <a:off x="8381999" y="3615642"/>
            <a:ext cx="2100263" cy="714375"/>
          </a:xfrm>
          <a:prstGeom prst="rect">
            <a:avLst/>
          </a:prstGeom>
        </p:spPr>
        <p:txBody>
          <a:bodyPr wrap="square">
            <a:spAutoFit/>
          </a:bodyPr>
          <a:lstStyle/>
          <a:p>
            <a:pPr>
              <a:lnSpc>
                <a:spcPct val="150000"/>
              </a:lnSpc>
            </a:pPr>
            <a:r>
              <a:rPr lang="zh-CN" altLang="en-US" sz="1350" dirty="0">
                <a:solidFill>
                  <a:prstClr val="white"/>
                </a:solidFill>
              </a:rPr>
              <a:t>云计算平台的规模极大，比较容易平稳整体负载</a:t>
            </a:r>
            <a:endParaRPr lang="zh-CN" altLang="en-US" sz="1350" dirty="0">
              <a:solidFill>
                <a:prstClr val="white"/>
              </a:solidFill>
            </a:endParaRPr>
          </a:p>
        </p:txBody>
      </p:sp>
      <p:sp>
        <p:nvSpPr>
          <p:cNvPr id="17" name="椭圆 16"/>
          <p:cNvSpPr/>
          <p:nvPr/>
        </p:nvSpPr>
        <p:spPr>
          <a:xfrm>
            <a:off x="8135973" y="2647090"/>
            <a:ext cx="161925" cy="161925"/>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椭圆 17"/>
          <p:cNvSpPr/>
          <p:nvPr/>
        </p:nvSpPr>
        <p:spPr>
          <a:xfrm>
            <a:off x="8135973" y="3735524"/>
            <a:ext cx="161925" cy="161925"/>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9" name="椭圆 18"/>
          <p:cNvSpPr/>
          <p:nvPr/>
        </p:nvSpPr>
        <p:spPr>
          <a:xfrm>
            <a:off x="8135973" y="4841615"/>
            <a:ext cx="161925" cy="161925"/>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20" name="组合 19"/>
          <p:cNvGrpSpPr/>
          <p:nvPr/>
        </p:nvGrpSpPr>
        <p:grpSpPr>
          <a:xfrm>
            <a:off x="1523999"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文本框 23"/>
          <p:cNvSpPr txBox="1"/>
          <p:nvPr/>
        </p:nvSpPr>
        <p:spPr>
          <a:xfrm>
            <a:off x="8024813" y="234392"/>
            <a:ext cx="2518410" cy="299085"/>
          </a:xfrm>
          <a:prstGeom prst="rect">
            <a:avLst/>
          </a:prstGeom>
          <a:noFill/>
        </p:spPr>
        <p:txBody>
          <a:bodyPr wrap="none" rtlCol="0">
            <a:spAutoFit/>
          </a:bodyPr>
          <a:lstStyle/>
          <a:p>
            <a:r>
              <a:rPr lang="en-US" altLang="zh-CN" sz="1350" dirty="0">
                <a:solidFill>
                  <a:prstClr val="white"/>
                </a:solidFill>
              </a:rPr>
              <a:t>《</a:t>
            </a:r>
            <a:r>
              <a:rPr lang="zh-CN" altLang="en-US" sz="1350" dirty="0">
                <a:solidFill>
                  <a:prstClr val="white"/>
                </a:solidFill>
              </a:rPr>
              <a:t>云计算</a:t>
            </a:r>
            <a:r>
              <a:rPr lang="en-US" altLang="zh-CN" sz="1350" dirty="0">
                <a:solidFill>
                  <a:prstClr val="white"/>
                </a:solidFill>
              </a:rPr>
              <a:t>》</a:t>
            </a:r>
            <a:r>
              <a:rPr lang="zh-CN" altLang="en-US" sz="1350" dirty="0">
                <a:solidFill>
                  <a:prstClr val="white"/>
                </a:solidFill>
              </a:rPr>
              <a:t>第三版配套</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
        <p:nvSpPr>
          <p:cNvPr id="25" name="文本框 24"/>
          <p:cNvSpPr txBox="1"/>
          <p:nvPr/>
        </p:nvSpPr>
        <p:spPr>
          <a:xfrm>
            <a:off x="1976232" y="134790"/>
            <a:ext cx="3841115" cy="414020"/>
          </a:xfrm>
          <a:prstGeom prst="rect">
            <a:avLst/>
          </a:prstGeom>
          <a:noFill/>
        </p:spPr>
        <p:txBody>
          <a:bodyPr wrap="none" rtlCol="0">
            <a:spAutoFit/>
          </a:bodyPr>
          <a:lstStyle/>
          <a:p>
            <a:pPr algn="l"/>
            <a:r>
              <a:rPr lang="en-US" altLang="zh-CN" sz="2100" b="1" spc="225" dirty="0">
                <a:solidFill>
                  <a:prstClr val="white"/>
                </a:solidFill>
                <a:sym typeface="+mn-ea"/>
              </a:rPr>
              <a:t>(5)</a:t>
            </a:r>
            <a:r>
              <a:rPr lang="zh-CN" altLang="en-US" sz="2100" b="1" spc="225" dirty="0">
                <a:solidFill>
                  <a:prstClr val="white"/>
                </a:solidFill>
              </a:rPr>
              <a:t>云计算压倒性的成本优势</a:t>
            </a:r>
            <a:endParaRPr lang="zh-CN" altLang="en-US" sz="2100" b="1" spc="225" dirty="0">
              <a:solidFill>
                <a:prstClr val="white"/>
              </a:solidFill>
            </a:endParaRPr>
          </a:p>
        </p:txBody>
      </p:sp>
      <p:sp>
        <p:nvSpPr>
          <p:cNvPr id="26" name="Freeform 332"/>
          <p:cNvSpPr>
            <a:spLocks noEditPoints="1"/>
          </p:cNvSpPr>
          <p:nvPr/>
        </p:nvSpPr>
        <p:spPr bwMode="auto">
          <a:xfrm>
            <a:off x="1664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p:spPr>
        <p:txBody>
          <a:bodyPr vert="horz" wrap="square" lIns="68580" tIns="34290" rIns="68580" bIns="34290" numCol="1" anchor="t" anchorCtr="0" compatLnSpc="1"/>
          <a:lstStyle/>
          <a:p>
            <a:endParaRPr lang="id-ID" sz="1350">
              <a:solidFill>
                <a:prstClr val="black"/>
              </a:solidFill>
            </a:endParaRPr>
          </a:p>
        </p:txBody>
      </p:sp>
      <p:sp>
        <p:nvSpPr>
          <p:cNvPr id="2" name="灯片编号占位符 1"/>
          <p:cNvSpPr>
            <a:spLocks noGrp="1"/>
          </p:cNvSpPr>
          <p:nvPr>
            <p:ph type="sldNum" sz="quarter" idx="4"/>
          </p:nvPr>
        </p:nvSpPr>
        <p:spPr/>
        <p:txBody>
          <a:bodyPr/>
          <a:lstStyle/>
          <a:p>
            <a:fld id="{344E241F-D2F4-4B3A-952F-D6E7DF06C30F}"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1"/>
          <a:srcRect l="7394" t="21585" r="7309" b="21466"/>
          <a:stretch>
            <a:fillRect/>
          </a:stretch>
        </p:blipFill>
        <p:spPr>
          <a:xfrm>
            <a:off x="1523999" y="857250"/>
            <a:ext cx="9144001" cy="5143500"/>
          </a:xfrm>
          <a:prstGeom prst="rect">
            <a:avLst/>
          </a:prstGeom>
        </p:spPr>
      </p:pic>
      <p:sp>
        <p:nvSpPr>
          <p:cNvPr id="11" name="TextBox 2"/>
          <p:cNvSpPr txBox="1"/>
          <p:nvPr/>
        </p:nvSpPr>
        <p:spPr>
          <a:xfrm>
            <a:off x="1843511" y="5222644"/>
            <a:ext cx="8545883" cy="414020"/>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zh-CN" altLang="en-US" sz="2100" dirty="0">
                <a:solidFill>
                  <a:prstClr val="white"/>
                </a:solidFill>
                <a:latin typeface="微软雅黑" panose="020B0503020204020204" pitchFamily="34" charset="-122"/>
              </a:rPr>
              <a:t>云计算将计算变成了大众用得上和用得起的“水和电”</a:t>
            </a:r>
            <a:endParaRPr lang="zh-CN" altLang="en-US" sz="2100" dirty="0">
              <a:solidFill>
                <a:prstClr val="white"/>
              </a:solidFill>
              <a:latin typeface="微软雅黑" panose="020B0503020204020204" pitchFamily="34" charset="-122"/>
            </a:endParaRPr>
          </a:p>
        </p:txBody>
      </p:sp>
      <p:grpSp>
        <p:nvGrpSpPr>
          <p:cNvPr id="45" name="组合 44"/>
          <p:cNvGrpSpPr/>
          <p:nvPr/>
        </p:nvGrpSpPr>
        <p:grpSpPr>
          <a:xfrm>
            <a:off x="2303009" y="2207949"/>
            <a:ext cx="7769079" cy="2743200"/>
            <a:chOff x="1038678" y="1698171"/>
            <a:chExt cx="10358772" cy="3657600"/>
          </a:xfrm>
        </p:grpSpPr>
        <p:sp>
          <p:nvSpPr>
            <p:cNvPr id="2" name="圆角矩形 1"/>
            <p:cNvSpPr/>
            <p:nvPr/>
          </p:nvSpPr>
          <p:spPr>
            <a:xfrm>
              <a:off x="1038678" y="1698171"/>
              <a:ext cx="7269814" cy="3657600"/>
            </a:xfrm>
            <a:prstGeom prst="roundRect">
              <a:avLst>
                <a:gd name="adj" fmla="val 10272"/>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 name="圆角矩形 2"/>
            <p:cNvSpPr/>
            <p:nvPr/>
          </p:nvSpPr>
          <p:spPr>
            <a:xfrm>
              <a:off x="1553026" y="1944913"/>
              <a:ext cx="2627087" cy="3120571"/>
            </a:xfrm>
            <a:prstGeom prst="roundRect">
              <a:avLst>
                <a:gd name="adj" fmla="val 12597"/>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 name="文本框 3"/>
            <p:cNvSpPr txBox="1"/>
            <p:nvPr/>
          </p:nvSpPr>
          <p:spPr>
            <a:xfrm>
              <a:off x="1184475" y="2958226"/>
              <a:ext cx="673947" cy="1222587"/>
            </a:xfrm>
            <a:prstGeom prst="rect">
              <a:avLst/>
            </a:prstGeom>
            <a:solidFill>
              <a:schemeClr val="bg1">
                <a:lumMod val="95000"/>
              </a:schemeClr>
            </a:solidFill>
          </p:spPr>
          <p:txBody>
            <a:bodyPr vert="eaVert" wrap="none" rtlCol="0">
              <a:spAutoFit/>
            </a:bodyPr>
            <a:lstStyle/>
            <a:p>
              <a:r>
                <a:rPr lang="zh-CN" altLang="en-US" sz="2100" dirty="0">
                  <a:solidFill>
                    <a:prstClr val="black"/>
                  </a:solidFill>
                </a:rPr>
                <a:t> 成  本 </a:t>
              </a:r>
              <a:endParaRPr lang="zh-CN" altLang="en-US" sz="2100" dirty="0">
                <a:solidFill>
                  <a:prstClr val="black"/>
                </a:solidFill>
              </a:endParaRPr>
            </a:p>
          </p:txBody>
        </p:sp>
        <p:sp>
          <p:nvSpPr>
            <p:cNvPr id="14" name="圆角矩形 13"/>
            <p:cNvSpPr/>
            <p:nvPr/>
          </p:nvSpPr>
          <p:spPr>
            <a:xfrm>
              <a:off x="5111129" y="1944913"/>
              <a:ext cx="2906955" cy="3120571"/>
            </a:xfrm>
            <a:prstGeom prst="roundRect">
              <a:avLst>
                <a:gd name="adj" fmla="val 12597"/>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文本框 14"/>
            <p:cNvSpPr txBox="1"/>
            <p:nvPr/>
          </p:nvSpPr>
          <p:spPr>
            <a:xfrm>
              <a:off x="4766416" y="2517886"/>
              <a:ext cx="673947" cy="2094653"/>
            </a:xfrm>
            <a:prstGeom prst="rect">
              <a:avLst/>
            </a:prstGeom>
            <a:solidFill>
              <a:schemeClr val="bg1">
                <a:lumMod val="95000"/>
              </a:schemeClr>
            </a:solidFill>
          </p:spPr>
          <p:txBody>
            <a:bodyPr vert="eaVert" wrap="none" rtlCol="0">
              <a:spAutoFit/>
            </a:bodyPr>
            <a:lstStyle/>
            <a:p>
              <a:r>
                <a:rPr lang="zh-CN" altLang="en-US" sz="2100" dirty="0">
                  <a:solidFill>
                    <a:prstClr val="black"/>
                  </a:solidFill>
                </a:rPr>
                <a:t> 资源利用率 </a:t>
              </a:r>
              <a:endParaRPr lang="zh-CN" altLang="en-US" sz="2100" dirty="0">
                <a:solidFill>
                  <a:prstClr val="black"/>
                </a:solidFill>
              </a:endParaRPr>
            </a:p>
          </p:txBody>
        </p:sp>
        <p:sp>
          <p:nvSpPr>
            <p:cNvPr id="5" name="文本框 4"/>
            <p:cNvSpPr txBox="1"/>
            <p:nvPr/>
          </p:nvSpPr>
          <p:spPr>
            <a:xfrm>
              <a:off x="1858422" y="2482442"/>
              <a:ext cx="1463040" cy="491067"/>
            </a:xfrm>
            <a:prstGeom prst="rect">
              <a:avLst/>
            </a:prstGeom>
            <a:noFill/>
          </p:spPr>
          <p:txBody>
            <a:bodyPr wrap="none" rtlCol="0">
              <a:spAutoFit/>
            </a:bodyPr>
            <a:lstStyle/>
            <a:p>
              <a:r>
                <a:rPr lang="zh-CN" altLang="en-US" dirty="0">
                  <a:solidFill>
                    <a:prstClr val="black"/>
                  </a:solidFill>
                </a:rPr>
                <a:t>硬件成本</a:t>
              </a:r>
              <a:endParaRPr lang="zh-CN" altLang="en-US" dirty="0">
                <a:solidFill>
                  <a:prstClr val="black"/>
                </a:solidFill>
              </a:endParaRPr>
            </a:p>
          </p:txBody>
        </p:sp>
        <p:sp>
          <p:nvSpPr>
            <p:cNvPr id="18" name="文本框 17"/>
            <p:cNvSpPr txBox="1"/>
            <p:nvPr/>
          </p:nvSpPr>
          <p:spPr>
            <a:xfrm>
              <a:off x="1858422" y="3307419"/>
              <a:ext cx="853440" cy="491067"/>
            </a:xfrm>
            <a:prstGeom prst="rect">
              <a:avLst/>
            </a:prstGeom>
            <a:noFill/>
          </p:spPr>
          <p:txBody>
            <a:bodyPr wrap="none" rtlCol="0">
              <a:spAutoFit/>
            </a:bodyPr>
            <a:lstStyle/>
            <a:p>
              <a:r>
                <a:rPr lang="zh-CN" altLang="en-US" dirty="0">
                  <a:solidFill>
                    <a:prstClr val="black"/>
                  </a:solidFill>
                </a:rPr>
                <a:t>电价</a:t>
              </a:r>
              <a:endParaRPr lang="zh-CN" altLang="en-US" dirty="0">
                <a:solidFill>
                  <a:prstClr val="black"/>
                </a:solidFill>
              </a:endParaRPr>
            </a:p>
          </p:txBody>
        </p:sp>
        <p:sp>
          <p:nvSpPr>
            <p:cNvPr id="19" name="文本框 18"/>
            <p:cNvSpPr txBox="1"/>
            <p:nvPr/>
          </p:nvSpPr>
          <p:spPr>
            <a:xfrm>
              <a:off x="1858422" y="4146354"/>
              <a:ext cx="1463040" cy="491067"/>
            </a:xfrm>
            <a:prstGeom prst="rect">
              <a:avLst/>
            </a:prstGeom>
            <a:noFill/>
          </p:spPr>
          <p:txBody>
            <a:bodyPr wrap="none" rtlCol="0">
              <a:spAutoFit/>
            </a:bodyPr>
            <a:lstStyle/>
            <a:p>
              <a:r>
                <a:rPr lang="zh-CN" altLang="en-US" dirty="0">
                  <a:solidFill>
                    <a:prstClr val="black"/>
                  </a:solidFill>
                </a:rPr>
                <a:t>管理费用</a:t>
              </a:r>
              <a:endParaRPr lang="zh-CN" altLang="en-US" dirty="0">
                <a:solidFill>
                  <a:prstClr val="black"/>
                </a:solidFill>
              </a:endParaRPr>
            </a:p>
          </p:txBody>
        </p:sp>
        <p:cxnSp>
          <p:nvCxnSpPr>
            <p:cNvPr id="8" name="直接箭头连接符 7"/>
            <p:cNvCxnSpPr/>
            <p:nvPr/>
          </p:nvCxnSpPr>
          <p:spPr>
            <a:xfrm>
              <a:off x="3512457" y="2409371"/>
              <a:ext cx="0" cy="578277"/>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3512457" y="3190807"/>
              <a:ext cx="0" cy="578277"/>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3512457" y="4095716"/>
              <a:ext cx="0" cy="578277"/>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乘号 32"/>
            <p:cNvSpPr/>
            <p:nvPr/>
          </p:nvSpPr>
          <p:spPr>
            <a:xfrm>
              <a:off x="4281714" y="3190807"/>
              <a:ext cx="578277" cy="578277"/>
            </a:xfrm>
            <a:prstGeom prst="mathMultiply">
              <a:avLst>
                <a:gd name="adj1" fmla="val 8461"/>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矩形 35"/>
            <p:cNvSpPr/>
            <p:nvPr/>
          </p:nvSpPr>
          <p:spPr>
            <a:xfrm>
              <a:off x="5821071" y="2517886"/>
              <a:ext cx="348343" cy="2051203"/>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8" name="矩形 37"/>
            <p:cNvSpPr/>
            <p:nvPr/>
          </p:nvSpPr>
          <p:spPr>
            <a:xfrm>
              <a:off x="7097268" y="2517886"/>
              <a:ext cx="348343" cy="2051203"/>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9" name="矩形 38"/>
            <p:cNvSpPr/>
            <p:nvPr/>
          </p:nvSpPr>
          <p:spPr>
            <a:xfrm>
              <a:off x="5821071" y="4258065"/>
              <a:ext cx="348343" cy="311024"/>
            </a:xfrm>
            <a:prstGeom prst="rect">
              <a:avLst/>
            </a:prstGeom>
            <a:solidFill>
              <a:schemeClr val="tx1">
                <a:lumMod val="75000"/>
                <a:lumOff val="2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0" name="矩形 39"/>
            <p:cNvSpPr/>
            <p:nvPr/>
          </p:nvSpPr>
          <p:spPr>
            <a:xfrm>
              <a:off x="7097268" y="2830286"/>
              <a:ext cx="348343" cy="1738804"/>
            </a:xfrm>
            <a:prstGeom prst="rect">
              <a:avLst/>
            </a:prstGeom>
            <a:solidFill>
              <a:srgbClr val="96C527"/>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1" name="文本框 40"/>
            <p:cNvSpPr txBox="1"/>
            <p:nvPr/>
          </p:nvSpPr>
          <p:spPr>
            <a:xfrm>
              <a:off x="5283589" y="2037318"/>
              <a:ext cx="1395307" cy="491067"/>
            </a:xfrm>
            <a:prstGeom prst="rect">
              <a:avLst/>
            </a:prstGeom>
            <a:noFill/>
          </p:spPr>
          <p:txBody>
            <a:bodyPr wrap="none" rtlCol="0">
              <a:spAutoFit/>
            </a:bodyPr>
            <a:lstStyle/>
            <a:p>
              <a:r>
                <a:rPr lang="en-US" altLang="zh-CN" dirty="0">
                  <a:solidFill>
                    <a:prstClr val="black"/>
                  </a:solidFill>
                </a:rPr>
                <a:t>10%~15%</a:t>
              </a:r>
              <a:endParaRPr lang="zh-CN" altLang="en-US" dirty="0">
                <a:solidFill>
                  <a:prstClr val="black"/>
                </a:solidFill>
              </a:endParaRPr>
            </a:p>
          </p:txBody>
        </p:sp>
        <p:sp>
          <p:nvSpPr>
            <p:cNvPr id="42" name="文本框 41"/>
            <p:cNvSpPr txBox="1"/>
            <p:nvPr/>
          </p:nvSpPr>
          <p:spPr>
            <a:xfrm>
              <a:off x="6890770" y="2037318"/>
              <a:ext cx="717973" cy="491067"/>
            </a:xfrm>
            <a:prstGeom prst="rect">
              <a:avLst/>
            </a:prstGeom>
            <a:noFill/>
          </p:spPr>
          <p:txBody>
            <a:bodyPr wrap="none" rtlCol="0">
              <a:spAutoFit/>
            </a:bodyPr>
            <a:lstStyle/>
            <a:p>
              <a:r>
                <a:rPr lang="en-US" altLang="zh-CN" dirty="0">
                  <a:solidFill>
                    <a:prstClr val="black"/>
                  </a:solidFill>
                </a:rPr>
                <a:t>80%</a:t>
              </a:r>
              <a:endParaRPr lang="zh-CN" altLang="en-US" dirty="0">
                <a:solidFill>
                  <a:prstClr val="black"/>
                </a:solidFill>
              </a:endParaRPr>
            </a:p>
          </p:txBody>
        </p:sp>
        <p:sp>
          <p:nvSpPr>
            <p:cNvPr id="43" name="文本框 42"/>
            <p:cNvSpPr txBox="1"/>
            <p:nvPr/>
          </p:nvSpPr>
          <p:spPr>
            <a:xfrm>
              <a:off x="6139955" y="4834651"/>
              <a:ext cx="1073573" cy="491067"/>
            </a:xfrm>
            <a:prstGeom prst="rect">
              <a:avLst/>
            </a:prstGeom>
            <a:solidFill>
              <a:schemeClr val="bg1">
                <a:lumMod val="95000"/>
              </a:schemeClr>
            </a:solidFill>
          </p:spPr>
          <p:txBody>
            <a:bodyPr wrap="none" rtlCol="0">
              <a:spAutoFit/>
            </a:bodyPr>
            <a:lstStyle/>
            <a:p>
              <a:r>
                <a:rPr lang="en-US" altLang="zh-CN" dirty="0">
                  <a:solidFill>
                    <a:prstClr val="black"/>
                  </a:solidFill>
                </a:rPr>
                <a:t>5~7</a:t>
              </a:r>
              <a:r>
                <a:rPr lang="zh-CN" altLang="en-US" dirty="0">
                  <a:solidFill>
                    <a:prstClr val="black"/>
                  </a:solidFill>
                </a:rPr>
                <a:t>倍</a:t>
              </a:r>
              <a:endParaRPr lang="zh-CN" altLang="en-US" dirty="0">
                <a:solidFill>
                  <a:prstClr val="black"/>
                </a:solidFill>
              </a:endParaRPr>
            </a:p>
          </p:txBody>
        </p:sp>
        <p:sp>
          <p:nvSpPr>
            <p:cNvPr id="37" name="右箭头 36"/>
            <p:cNvSpPr/>
            <p:nvPr/>
          </p:nvSpPr>
          <p:spPr>
            <a:xfrm>
              <a:off x="8563429" y="3307419"/>
              <a:ext cx="783771" cy="461665"/>
            </a:xfrm>
            <a:prstGeom prst="rightArrow">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椭圆 43"/>
            <p:cNvSpPr/>
            <p:nvPr/>
          </p:nvSpPr>
          <p:spPr>
            <a:xfrm>
              <a:off x="9669463" y="2658023"/>
              <a:ext cx="1643844" cy="164384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&gt;30</a:t>
              </a:r>
              <a:r>
                <a:rPr lang="zh-CN" altLang="en-US" dirty="0">
                  <a:solidFill>
                    <a:prstClr val="white"/>
                  </a:solidFill>
                </a:rPr>
                <a:t>倍</a:t>
              </a:r>
              <a:endParaRPr lang="zh-CN" altLang="en-US" dirty="0">
                <a:solidFill>
                  <a:prstClr val="white"/>
                </a:solidFill>
              </a:endParaRPr>
            </a:p>
          </p:txBody>
        </p:sp>
        <p:sp>
          <p:nvSpPr>
            <p:cNvPr id="46" name="文本框 45"/>
            <p:cNvSpPr txBox="1"/>
            <p:nvPr/>
          </p:nvSpPr>
          <p:spPr>
            <a:xfrm>
              <a:off x="9629610" y="4413578"/>
              <a:ext cx="1767840" cy="491067"/>
            </a:xfrm>
            <a:prstGeom prst="rect">
              <a:avLst/>
            </a:prstGeom>
            <a:noFill/>
          </p:spPr>
          <p:txBody>
            <a:bodyPr wrap="none" rtlCol="0">
              <a:spAutoFit/>
            </a:bodyPr>
            <a:lstStyle/>
            <a:p>
              <a:r>
                <a:rPr lang="zh-CN" altLang="en-US" dirty="0">
                  <a:solidFill>
                    <a:prstClr val="black"/>
                  </a:solidFill>
                </a:rPr>
                <a:t>节约总成本</a:t>
              </a:r>
              <a:endParaRPr lang="zh-CN" altLang="en-US" dirty="0">
                <a:solidFill>
                  <a:prstClr val="black"/>
                </a:solidFill>
              </a:endParaRPr>
            </a:p>
          </p:txBody>
        </p:sp>
      </p:grpSp>
      <p:sp>
        <p:nvSpPr>
          <p:cNvPr id="48" name="文本框 47"/>
          <p:cNvSpPr txBox="1"/>
          <p:nvPr/>
        </p:nvSpPr>
        <p:spPr>
          <a:xfrm>
            <a:off x="1883543" y="1196975"/>
            <a:ext cx="3611880" cy="368300"/>
          </a:xfrm>
          <a:prstGeom prst="rect">
            <a:avLst/>
          </a:prstGeom>
          <a:noFill/>
        </p:spPr>
        <p:txBody>
          <a:bodyPr wrap="none" rtlCol="0">
            <a:spAutoFit/>
          </a:bodyPr>
          <a:lstStyle/>
          <a:p>
            <a:r>
              <a:rPr lang="zh-CN" altLang="en-US" b="1" dirty="0">
                <a:solidFill>
                  <a:prstClr val="black">
                    <a:lumMod val="75000"/>
                    <a:lumOff val="25000"/>
                  </a:prstClr>
                </a:solidFill>
              </a:rPr>
              <a:t>云计算较之传统方式的性价比优势</a:t>
            </a:r>
            <a:endParaRPr lang="zh-CN" altLang="en-US" b="1" dirty="0">
              <a:solidFill>
                <a:prstClr val="black">
                  <a:lumMod val="75000"/>
                  <a:lumOff val="25000"/>
                </a:prstClr>
              </a:solidFill>
            </a:endParaRPr>
          </a:p>
        </p:txBody>
      </p:sp>
      <p:sp>
        <p:nvSpPr>
          <p:cNvPr id="49" name="矩形 48"/>
          <p:cNvSpPr/>
          <p:nvPr/>
        </p:nvSpPr>
        <p:spPr>
          <a:xfrm>
            <a:off x="1802607" y="1196975"/>
            <a:ext cx="92869" cy="34624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47" name="组合 46"/>
          <p:cNvGrpSpPr/>
          <p:nvPr/>
        </p:nvGrpSpPr>
        <p:grpSpPr>
          <a:xfrm>
            <a:off x="1523999"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53" name="文本框 52"/>
          <p:cNvSpPr txBox="1"/>
          <p:nvPr/>
        </p:nvSpPr>
        <p:spPr>
          <a:xfrm>
            <a:off x="8024813" y="234392"/>
            <a:ext cx="2518410" cy="299085"/>
          </a:xfrm>
          <a:prstGeom prst="rect">
            <a:avLst/>
          </a:prstGeom>
          <a:noFill/>
        </p:spPr>
        <p:txBody>
          <a:bodyPr wrap="none" rtlCol="0">
            <a:spAutoFit/>
          </a:bodyPr>
          <a:lstStyle/>
          <a:p>
            <a:r>
              <a:rPr lang="en-US" altLang="zh-CN" sz="1350" dirty="0">
                <a:solidFill>
                  <a:prstClr val="white"/>
                </a:solidFill>
              </a:rPr>
              <a:t>《</a:t>
            </a:r>
            <a:r>
              <a:rPr lang="zh-CN" altLang="en-US" sz="1350" dirty="0">
                <a:solidFill>
                  <a:prstClr val="white"/>
                </a:solidFill>
              </a:rPr>
              <a:t>云计算</a:t>
            </a:r>
            <a:r>
              <a:rPr lang="en-US" altLang="zh-CN" sz="1350" dirty="0">
                <a:solidFill>
                  <a:prstClr val="white"/>
                </a:solidFill>
              </a:rPr>
              <a:t>》</a:t>
            </a:r>
            <a:r>
              <a:rPr lang="zh-CN" altLang="en-US" sz="1350" dirty="0">
                <a:solidFill>
                  <a:prstClr val="white"/>
                </a:solidFill>
              </a:rPr>
              <a:t>第三版配套</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
        <p:nvSpPr>
          <p:cNvPr id="54" name="文本框 53"/>
          <p:cNvSpPr txBox="1"/>
          <p:nvPr/>
        </p:nvSpPr>
        <p:spPr>
          <a:xfrm>
            <a:off x="1976232" y="134790"/>
            <a:ext cx="3841115" cy="414020"/>
          </a:xfrm>
          <a:prstGeom prst="rect">
            <a:avLst/>
          </a:prstGeom>
          <a:noFill/>
        </p:spPr>
        <p:txBody>
          <a:bodyPr wrap="none" rtlCol="0">
            <a:spAutoFit/>
          </a:bodyPr>
          <a:lstStyle/>
          <a:p>
            <a:pPr algn="l"/>
            <a:r>
              <a:rPr lang="en-US" altLang="zh-CN" sz="2100" b="1" spc="225" dirty="0">
                <a:solidFill>
                  <a:prstClr val="white"/>
                </a:solidFill>
                <a:sym typeface="+mn-ea"/>
              </a:rPr>
              <a:t>(5)</a:t>
            </a:r>
            <a:r>
              <a:rPr lang="zh-CN" altLang="en-US" sz="2100" b="1" spc="225" dirty="0">
                <a:solidFill>
                  <a:prstClr val="white"/>
                </a:solidFill>
              </a:rPr>
              <a:t>云计算压倒性的成本优势</a:t>
            </a:r>
            <a:endParaRPr lang="zh-CN" altLang="en-US" sz="2100" b="1" spc="225" dirty="0">
              <a:solidFill>
                <a:prstClr val="white"/>
              </a:solidFill>
            </a:endParaRPr>
          </a:p>
        </p:txBody>
      </p:sp>
      <p:sp>
        <p:nvSpPr>
          <p:cNvPr id="55" name="Freeform 332"/>
          <p:cNvSpPr>
            <a:spLocks noEditPoints="1"/>
          </p:cNvSpPr>
          <p:nvPr/>
        </p:nvSpPr>
        <p:spPr bwMode="auto">
          <a:xfrm>
            <a:off x="1664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p:spPr>
        <p:txBody>
          <a:bodyPr vert="horz" wrap="square" lIns="68580" tIns="34290" rIns="68580" bIns="34290" numCol="1" anchor="t" anchorCtr="0" compatLnSpc="1"/>
          <a:lstStyle/>
          <a:p>
            <a:endParaRPr lang="id-ID" sz="1350">
              <a:solidFill>
                <a:prstClr val="black"/>
              </a:solidFill>
            </a:endParaRPr>
          </a:p>
        </p:txBody>
      </p:sp>
      <p:sp>
        <p:nvSpPr>
          <p:cNvPr id="6" name="灯片编号占位符 5"/>
          <p:cNvSpPr>
            <a:spLocks noGrp="1"/>
          </p:cNvSpPr>
          <p:nvPr>
            <p:ph type="sldNum" sz="quarter" idx="4"/>
          </p:nvPr>
        </p:nvSpPr>
        <p:spPr/>
        <p:txBody>
          <a:bodyPr/>
          <a:lstStyle/>
          <a:p>
            <a:fld id="{344E241F-D2F4-4B3A-952F-D6E7DF06C30F}" type="slidenum">
              <a:rPr lang="zh-CN" altLang="en-US" smtClean="0">
                <a:solidFill>
                  <a:prstClr val="black">
                    <a:tint val="75000"/>
                  </a:prstClr>
                </a:solidFill>
              </a:rPr>
            </a:fld>
            <a:endParaRPr lang="zh-CN" altLang="en-US" dirty="0">
              <a:solidFill>
                <a:prstClr val="black">
                  <a:tint val="75000"/>
                </a:prstClr>
              </a:solidFill>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3"/>
          <p:cNvSpPr/>
          <p:nvPr/>
        </p:nvSpPr>
        <p:spPr>
          <a:xfrm>
            <a:off x="1636395" y="3074035"/>
            <a:ext cx="8684895" cy="70993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charset="-122"/>
                <a:sym typeface="+mn-ea"/>
              </a:rPr>
              <a:t>大数据 </a:t>
            </a:r>
            <a:endParaRPr lang="zh-CN" altLang="zh-CN" sz="3600" b="1" dirty="0">
              <a:ea typeface="黑体" panose="02010609060101010101" charset="-122"/>
              <a:sym typeface="Helvetica Light"/>
            </a:endParaRPr>
          </a:p>
        </p:txBody>
      </p:sp>
      <p:pic>
        <p:nvPicPr>
          <p:cNvPr id="3" name="图片 2"/>
          <p:cNvPicPr/>
          <p:nvPr/>
        </p:nvPicPr>
        <p:blipFill>
          <a:blip r:embed="rId1">
            <a:alphaModFix amt="36000"/>
          </a:blip>
          <a:stretch>
            <a:fillRect/>
          </a:stretch>
        </p:blipFill>
        <p:spPr>
          <a:xfrm>
            <a:off x="430530" y="1161415"/>
            <a:ext cx="4434840" cy="5191125"/>
          </a:xfrm>
          <a:prstGeom prst="rect">
            <a:avLst/>
          </a:prstGeom>
          <a:noFill/>
          <a:ln w="9525">
            <a:noFill/>
          </a:ln>
          <a:effectLst>
            <a:softEdge rad="127000"/>
          </a:effectLst>
        </p:spPr>
      </p:pic>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a:fillRect/>
          </a:stretch>
        </p:blipFill>
        <p:spPr>
          <a:xfrm>
            <a:off x="1523999" y="1405890"/>
            <a:ext cx="9144001" cy="5143500"/>
          </a:xfrm>
          <a:prstGeom prst="rect">
            <a:avLst/>
          </a:prstGeom>
        </p:spPr>
      </p:pic>
      <p:grpSp>
        <p:nvGrpSpPr>
          <p:cNvPr id="2" name="组合 1"/>
          <p:cNvGrpSpPr/>
          <p:nvPr/>
        </p:nvGrpSpPr>
        <p:grpSpPr>
          <a:xfrm>
            <a:off x="1881050" y="2149216"/>
            <a:ext cx="8786949" cy="4209804"/>
            <a:chOff x="901700" y="1378858"/>
            <a:chExt cx="10972800" cy="4817532"/>
          </a:xfrm>
        </p:grpSpPr>
        <p:graphicFrame>
          <p:nvGraphicFramePr>
            <p:cNvPr id="19" name="图表 18"/>
            <p:cNvGraphicFramePr/>
            <p:nvPr/>
          </p:nvGraphicFramePr>
          <p:xfrm>
            <a:off x="901700" y="1378858"/>
            <a:ext cx="10972800" cy="4817532"/>
          </p:xfrm>
          <a:graphic>
            <a:graphicData uri="http://schemas.openxmlformats.org/drawingml/2006/chart">
              <c:chart xmlns:c="http://schemas.openxmlformats.org/drawingml/2006/chart" xmlns:r="http://schemas.openxmlformats.org/officeDocument/2006/relationships" r:id="rId1"/>
            </a:graphicData>
          </a:graphic>
        </p:graphicFrame>
        <p:sp>
          <p:nvSpPr>
            <p:cNvPr id="20" name="文本框 19"/>
            <p:cNvSpPr txBox="1"/>
            <p:nvPr/>
          </p:nvSpPr>
          <p:spPr>
            <a:xfrm>
              <a:off x="1178739" y="1407887"/>
              <a:ext cx="581242" cy="342261"/>
            </a:xfrm>
            <a:prstGeom prst="rect">
              <a:avLst/>
            </a:prstGeom>
            <a:noFill/>
          </p:spPr>
          <p:txBody>
            <a:bodyPr wrap="none" rtlCol="0">
              <a:spAutoFit/>
            </a:bodyPr>
            <a:lstStyle/>
            <a:p>
              <a:r>
                <a:rPr lang="en-US" altLang="zh-CN" sz="1350" dirty="0">
                  <a:solidFill>
                    <a:prstClr val="black">
                      <a:lumMod val="75000"/>
                      <a:lumOff val="25000"/>
                    </a:prstClr>
                  </a:solidFill>
                </a:rPr>
                <a:t>(EB)</a:t>
              </a:r>
              <a:endParaRPr lang="zh-CN" altLang="en-US" sz="1350" dirty="0">
                <a:solidFill>
                  <a:prstClr val="black">
                    <a:lumMod val="75000"/>
                    <a:lumOff val="25000"/>
                  </a:prstClr>
                </a:solidFill>
              </a:endParaRPr>
            </a:p>
          </p:txBody>
        </p:sp>
        <p:sp>
          <p:nvSpPr>
            <p:cNvPr id="21" name="文本框 20"/>
            <p:cNvSpPr txBox="1"/>
            <p:nvPr/>
          </p:nvSpPr>
          <p:spPr>
            <a:xfrm>
              <a:off x="10883898" y="5822726"/>
              <a:ext cx="781862" cy="342261"/>
            </a:xfrm>
            <a:prstGeom prst="rect">
              <a:avLst/>
            </a:prstGeom>
            <a:noFill/>
          </p:spPr>
          <p:txBody>
            <a:bodyPr wrap="none" rtlCol="0">
              <a:spAutoFit/>
            </a:bodyPr>
            <a:lstStyle/>
            <a:p>
              <a:r>
                <a:rPr lang="en-US" altLang="zh-CN" sz="1350" dirty="0">
                  <a:solidFill>
                    <a:prstClr val="black">
                      <a:lumMod val="75000"/>
                      <a:lumOff val="25000"/>
                    </a:prstClr>
                  </a:solidFill>
                </a:rPr>
                <a:t>(</a:t>
              </a:r>
              <a:r>
                <a:rPr lang="zh-CN" altLang="en-US" sz="1350" dirty="0">
                  <a:solidFill>
                    <a:prstClr val="black">
                      <a:lumMod val="75000"/>
                      <a:lumOff val="25000"/>
                    </a:prstClr>
                  </a:solidFill>
                </a:rPr>
                <a:t>年份</a:t>
              </a:r>
              <a:r>
                <a:rPr lang="en-US" altLang="zh-CN" sz="1350" dirty="0">
                  <a:solidFill>
                    <a:prstClr val="black">
                      <a:lumMod val="75000"/>
                      <a:lumOff val="25000"/>
                    </a:prstClr>
                  </a:solidFill>
                </a:rPr>
                <a:t>)</a:t>
              </a:r>
              <a:endParaRPr lang="zh-CN" altLang="en-US" sz="1350" dirty="0">
                <a:solidFill>
                  <a:prstClr val="black">
                    <a:lumMod val="75000"/>
                    <a:lumOff val="25000"/>
                  </a:prstClr>
                </a:solidFill>
              </a:endParaRPr>
            </a:p>
          </p:txBody>
        </p:sp>
      </p:grpSp>
      <p:sp>
        <p:nvSpPr>
          <p:cNvPr id="14" name="矩形 13"/>
          <p:cNvSpPr/>
          <p:nvPr/>
        </p:nvSpPr>
        <p:spPr>
          <a:xfrm>
            <a:off x="1802606" y="1745615"/>
            <a:ext cx="8586787" cy="4036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文本框 14"/>
          <p:cNvSpPr txBox="1"/>
          <p:nvPr/>
        </p:nvSpPr>
        <p:spPr>
          <a:xfrm>
            <a:off x="5031283" y="1797375"/>
            <a:ext cx="2154555" cy="321945"/>
          </a:xfrm>
          <a:prstGeom prst="rect">
            <a:avLst/>
          </a:prstGeom>
          <a:noFill/>
        </p:spPr>
        <p:txBody>
          <a:bodyPr wrap="none" rtlCol="0">
            <a:spAutoFit/>
          </a:bodyPr>
          <a:lstStyle/>
          <a:p>
            <a:r>
              <a:rPr lang="zh-CN" altLang="en-US" sz="1500" spc="225" dirty="0">
                <a:solidFill>
                  <a:prstClr val="white"/>
                </a:solidFill>
              </a:rPr>
              <a:t>全球数据总量变化图</a:t>
            </a:r>
            <a:endParaRPr lang="zh-CN" altLang="en-US" sz="1500" spc="225" dirty="0">
              <a:solidFill>
                <a:prstClr val="white"/>
              </a:solidFill>
            </a:endParaRPr>
          </a:p>
        </p:txBody>
      </p:sp>
      <p:grpSp>
        <p:nvGrpSpPr>
          <p:cNvPr id="23" name="组合 22"/>
          <p:cNvGrpSpPr/>
          <p:nvPr/>
        </p:nvGrpSpPr>
        <p:grpSpPr>
          <a:xfrm>
            <a:off x="1523999" y="546201"/>
            <a:ext cx="9145786" cy="718410"/>
            <a:chOff x="-1" y="190175"/>
            <a:chExt cx="9145786" cy="525795"/>
          </a:xfrm>
        </p:grpSpPr>
        <p:sp>
          <p:nvSpPr>
            <p:cNvPr id="24" name="任意多边形 2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任意多边形 2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9" name="文本框 28"/>
          <p:cNvSpPr txBox="1"/>
          <p:nvPr/>
        </p:nvSpPr>
        <p:spPr>
          <a:xfrm>
            <a:off x="1976232" y="722557"/>
            <a:ext cx="2069465" cy="414020"/>
          </a:xfrm>
          <a:prstGeom prst="rect">
            <a:avLst/>
          </a:prstGeom>
          <a:noFill/>
        </p:spPr>
        <p:txBody>
          <a:bodyPr wrap="none" rtlCol="0">
            <a:spAutoFit/>
          </a:bodyPr>
          <a:lstStyle/>
          <a:p>
            <a:pPr algn="l"/>
            <a:r>
              <a:rPr lang="en-US" altLang="zh-CN" sz="2100" b="1" spc="225" dirty="0">
                <a:solidFill>
                  <a:prstClr val="white"/>
                </a:solidFill>
                <a:sym typeface="+mn-ea"/>
              </a:rPr>
              <a:t>(1)</a:t>
            </a:r>
            <a:r>
              <a:rPr lang="zh-CN" altLang="en-US" sz="2100" b="1" spc="225" dirty="0">
                <a:solidFill>
                  <a:prstClr val="white"/>
                </a:solidFill>
              </a:rPr>
              <a:t>大数据</a:t>
            </a:r>
            <a:r>
              <a:rPr lang="zh-CN" altLang="en-US" sz="2100" b="1" spc="225" dirty="0">
                <a:solidFill>
                  <a:prstClr val="white"/>
                </a:solidFill>
              </a:rPr>
              <a:t>概念</a:t>
            </a:r>
            <a:endParaRPr lang="zh-CN" altLang="en-US" sz="2100" b="1" spc="225" dirty="0">
              <a:solidFill>
                <a:prstClr val="white"/>
              </a:solidFill>
            </a:endParaRPr>
          </a:p>
        </p:txBody>
      </p:sp>
      <p:sp>
        <p:nvSpPr>
          <p:cNvPr id="33" name="Freeform 172"/>
          <p:cNvSpPr>
            <a:spLocks noEditPoints="1"/>
          </p:cNvSpPr>
          <p:nvPr/>
        </p:nvSpPr>
        <p:spPr bwMode="auto">
          <a:xfrm>
            <a:off x="1638106" y="76754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vert="horz" wrap="square" lIns="68580" tIns="34290" rIns="68580" bIns="34290" numCol="1" anchor="t" anchorCtr="0" compatLnSpc="1"/>
          <a:lstStyle/>
          <a:p>
            <a:endParaRPr lang="id-ID" sz="1350">
              <a:solidFill>
                <a:prstClr val="black"/>
              </a:solidFill>
            </a:endParaRPr>
          </a:p>
        </p:txBody>
      </p:sp>
      <p:sp>
        <p:nvSpPr>
          <p:cNvPr id="3" name="灯片编号占位符 2"/>
          <p:cNvSpPr>
            <a:spLocks noGrp="1"/>
          </p:cNvSpPr>
          <p:nvPr>
            <p:ph type="sldNum" sz="quarter" idx="4"/>
          </p:nvPr>
        </p:nvSpPr>
        <p:spPr/>
        <p:txBody>
          <a:bodyPr/>
          <a:lstStyle/>
          <a:p>
            <a:fld id="{CF730C6D-5BB4-4F63-9D16-9EBF769D35DB}" type="slidenum">
              <a:rPr lang="zh-CN" altLang="en-US" smtClean="0">
                <a:solidFill>
                  <a:prstClr val="black">
                    <a:tint val="75000"/>
                  </a:prstClr>
                </a:solidFill>
              </a:rPr>
            </a:fld>
            <a:endParaRPr lang="zh-CN" altLang="en-US" dirty="0">
              <a:solidFill>
                <a:prstClr val="black">
                  <a:tint val="75000"/>
                </a:prstClr>
              </a:solidFill>
            </a:endParaRPr>
          </a:p>
        </p:txBody>
      </p:sp>
      <p:graphicFrame>
        <p:nvGraphicFramePr>
          <p:cNvPr id="4" name="对象 3"/>
          <p:cNvGraphicFramePr/>
          <p:nvPr/>
        </p:nvGraphicFramePr>
        <p:xfrm>
          <a:off x="4293235" y="325755"/>
          <a:ext cx="7060565" cy="3997325"/>
        </p:xfrm>
        <a:graphic>
          <a:graphicData uri="http://schemas.openxmlformats.org/presentationml/2006/ole">
            <mc:AlternateContent xmlns:mc="http://schemas.openxmlformats.org/markup-compatibility/2006">
              <mc:Choice xmlns:v="urn:schemas-microsoft-com:vml" Requires="v">
                <p:oleObj spid="_x0000_s5" name="" r:id="rId3" imgW="7054850" imgH="3994150" progId="Paint.Picture">
                  <p:embed/>
                </p:oleObj>
              </mc:Choice>
              <mc:Fallback>
                <p:oleObj name="" r:id="rId3" imgW="7054850" imgH="3994150" progId="Paint.Picture">
                  <p:embed/>
                  <p:pic>
                    <p:nvPicPr>
                      <p:cNvPr id="0" name="图片 4"/>
                      <p:cNvPicPr/>
                      <p:nvPr/>
                    </p:nvPicPr>
                    <p:blipFill>
                      <a:blip r:embed="rId4"/>
                      <a:stretch>
                        <a:fillRect/>
                      </a:stretch>
                    </p:blipFill>
                    <p:spPr>
                      <a:xfrm>
                        <a:off x="4293235" y="325755"/>
                        <a:ext cx="7060565" cy="3997325"/>
                      </a:xfrm>
                      <a:prstGeom prst="rect">
                        <a:avLst/>
                      </a:prstGeom>
                    </p:spPr>
                  </p:pic>
                </p:oleObj>
              </mc:Fallback>
            </mc:AlternateContent>
          </a:graphicData>
        </a:graphic>
      </p:graphicFrame>
      <p:sp>
        <p:nvSpPr>
          <p:cNvPr id="6" name="文本框 5"/>
          <p:cNvSpPr txBox="1"/>
          <p:nvPr/>
        </p:nvSpPr>
        <p:spPr>
          <a:xfrm>
            <a:off x="8024813" y="711912"/>
            <a:ext cx="1661160" cy="299085"/>
          </a:xfrm>
          <a:prstGeom prst="rect">
            <a:avLst/>
          </a:prstGeom>
          <a:noFill/>
        </p:spPr>
        <p:txBody>
          <a:bodyPr wrap="none" rtlCol="0">
            <a:spAutoFit/>
          </a:bodyPr>
          <a:p>
            <a:r>
              <a:rPr lang="en-US" altLang="zh-CN" sz="1350" dirty="0">
                <a:solidFill>
                  <a:prstClr val="white"/>
                </a:solidFill>
              </a:rPr>
              <a:t>《</a:t>
            </a:r>
            <a:r>
              <a:rPr lang="zh-CN" altLang="en-US" sz="1350" dirty="0">
                <a:solidFill>
                  <a:prstClr val="white"/>
                </a:solidFill>
              </a:rPr>
              <a:t>大数据</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1"/>
          <a:srcRect l="7394" t="21585" r="7309" b="21466"/>
          <a:stretch>
            <a:fillRect/>
          </a:stretch>
        </p:blipFill>
        <p:spPr>
          <a:xfrm>
            <a:off x="1523999" y="1334770"/>
            <a:ext cx="9144001" cy="5143500"/>
          </a:xfrm>
          <a:prstGeom prst="rect">
            <a:avLst/>
          </a:prstGeom>
        </p:spPr>
      </p:pic>
      <p:sp>
        <p:nvSpPr>
          <p:cNvPr id="8" name="圆角矩形 7"/>
          <p:cNvSpPr/>
          <p:nvPr/>
        </p:nvSpPr>
        <p:spPr>
          <a:xfrm>
            <a:off x="1802605" y="2232084"/>
            <a:ext cx="8586788" cy="392415"/>
          </a:xfrm>
          <a:prstGeom prst="roundRect">
            <a:avLst/>
          </a:prstGeom>
          <a:solidFill>
            <a:schemeClr val="tx1">
              <a:lumMod val="75000"/>
              <a:lumOff val="25000"/>
            </a:schemeClr>
          </a:solidFill>
          <a:ln w="190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 name="矩形 8"/>
          <p:cNvSpPr/>
          <p:nvPr/>
        </p:nvSpPr>
        <p:spPr>
          <a:xfrm>
            <a:off x="2013757" y="2232083"/>
            <a:ext cx="3183255" cy="414020"/>
          </a:xfrm>
          <a:prstGeom prst="rect">
            <a:avLst/>
          </a:prstGeom>
        </p:spPr>
        <p:txBody>
          <a:bodyPr wrap="none">
            <a:spAutoFit/>
          </a:bodyPr>
          <a:lstStyle/>
          <a:p>
            <a:pPr marL="342900" indent="-342900">
              <a:buFont typeface="Wingdings" panose="05000000000000000000" charset="0"/>
              <a:buChar char="Ø"/>
            </a:pPr>
            <a:r>
              <a:rPr lang="zh-CN" altLang="zh-CN" sz="2100" kern="500" spc="225" dirty="0">
                <a:solidFill>
                  <a:prstClr val="white"/>
                </a:solidFill>
              </a:rPr>
              <a:t>数据产生方式的改变</a:t>
            </a:r>
            <a:endParaRPr lang="zh-CN" altLang="en-US" sz="2100" spc="225" dirty="0">
              <a:solidFill>
                <a:prstClr val="white"/>
              </a:solidFill>
            </a:endParaRPr>
          </a:p>
        </p:txBody>
      </p:sp>
      <p:sp>
        <p:nvSpPr>
          <p:cNvPr id="17" name="圆角矩形 16"/>
          <p:cNvSpPr/>
          <p:nvPr/>
        </p:nvSpPr>
        <p:spPr>
          <a:xfrm>
            <a:off x="1802607" y="4390388"/>
            <a:ext cx="8586787" cy="392415"/>
          </a:xfrm>
          <a:prstGeom prst="roundRect">
            <a:avLst/>
          </a:prstGeom>
          <a:solidFill>
            <a:srgbClr val="7AB850"/>
          </a:solidFill>
          <a:ln w="190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矩形 17"/>
          <p:cNvSpPr/>
          <p:nvPr/>
        </p:nvSpPr>
        <p:spPr>
          <a:xfrm>
            <a:off x="2013758" y="4390387"/>
            <a:ext cx="4069080" cy="414020"/>
          </a:xfrm>
          <a:prstGeom prst="rect">
            <a:avLst/>
          </a:prstGeom>
        </p:spPr>
        <p:txBody>
          <a:bodyPr wrap="none">
            <a:spAutoFit/>
          </a:bodyPr>
          <a:lstStyle/>
          <a:p>
            <a:pPr marL="342900" indent="-342900">
              <a:buFont typeface="Wingdings" panose="05000000000000000000" charset="0"/>
              <a:buChar char="Ø"/>
            </a:pPr>
            <a:r>
              <a:rPr lang="zh-CN" altLang="en-US" sz="2100" kern="500" spc="225" dirty="0">
                <a:solidFill>
                  <a:prstClr val="white"/>
                </a:solidFill>
              </a:rPr>
              <a:t>人类的活动越来越依赖数据</a:t>
            </a:r>
            <a:endParaRPr lang="zh-CN" altLang="en-US" sz="2100" kern="500" spc="225" dirty="0">
              <a:solidFill>
                <a:prstClr val="white"/>
              </a:solidFill>
            </a:endParaRPr>
          </a:p>
        </p:txBody>
      </p:sp>
      <p:sp>
        <p:nvSpPr>
          <p:cNvPr id="10" name="矩形 9"/>
          <p:cNvSpPr/>
          <p:nvPr/>
        </p:nvSpPr>
        <p:spPr>
          <a:xfrm>
            <a:off x="1966707" y="4867969"/>
            <a:ext cx="4583430" cy="368300"/>
          </a:xfrm>
          <a:prstGeom prst="rect">
            <a:avLst/>
          </a:prstGeom>
        </p:spPr>
        <p:txBody>
          <a:bodyPr wrap="none">
            <a:spAutoFit/>
          </a:bodyPr>
          <a:lstStyle/>
          <a:p>
            <a:pPr marL="285750" indent="-285750">
              <a:buFont typeface="Arial" panose="020B0604020202020204" pitchFamily="34" charset="0"/>
              <a:buChar char="•"/>
            </a:pPr>
            <a:r>
              <a:rPr lang="zh-CN" altLang="zh-CN" kern="500" spc="225" dirty="0">
                <a:solidFill>
                  <a:prstClr val="black">
                    <a:lumMod val="75000"/>
                    <a:lumOff val="25000"/>
                  </a:prstClr>
                </a:solidFill>
              </a:rPr>
              <a:t>人类的日常生活已经与数据密不可分</a:t>
            </a:r>
            <a:endParaRPr lang="zh-CN" altLang="en-US" spc="225" dirty="0">
              <a:solidFill>
                <a:prstClr val="black">
                  <a:lumMod val="75000"/>
                  <a:lumOff val="25000"/>
                </a:prstClr>
              </a:solidFill>
            </a:endParaRPr>
          </a:p>
        </p:txBody>
      </p:sp>
      <p:sp>
        <p:nvSpPr>
          <p:cNvPr id="21" name="矩形 20"/>
          <p:cNvSpPr/>
          <p:nvPr/>
        </p:nvSpPr>
        <p:spPr>
          <a:xfrm>
            <a:off x="1966707" y="5263454"/>
            <a:ext cx="4031615" cy="368300"/>
          </a:xfrm>
          <a:prstGeom prst="rect">
            <a:avLst/>
          </a:prstGeom>
        </p:spPr>
        <p:txBody>
          <a:bodyPr wrap="none">
            <a:spAutoFit/>
          </a:bodyPr>
          <a:lstStyle/>
          <a:p>
            <a:pPr marL="285750" indent="-285750">
              <a:buFont typeface="Arial" panose="020B0604020202020204" pitchFamily="34" charset="0"/>
              <a:buChar char="•"/>
            </a:pPr>
            <a:r>
              <a:rPr lang="zh-CN" altLang="en-US" kern="500" spc="225" dirty="0">
                <a:solidFill>
                  <a:prstClr val="black">
                    <a:lumMod val="75000"/>
                    <a:lumOff val="25000"/>
                  </a:prstClr>
                </a:solidFill>
              </a:rPr>
              <a:t>科学研究进入了“数据科学”时代</a:t>
            </a:r>
            <a:endParaRPr lang="zh-CN" altLang="en-US" spc="225" dirty="0">
              <a:solidFill>
                <a:prstClr val="black">
                  <a:lumMod val="75000"/>
                  <a:lumOff val="25000"/>
                </a:prstClr>
              </a:solidFill>
            </a:endParaRPr>
          </a:p>
        </p:txBody>
      </p:sp>
      <p:sp>
        <p:nvSpPr>
          <p:cNvPr id="22" name="矩形 21"/>
          <p:cNvSpPr/>
          <p:nvPr/>
        </p:nvSpPr>
        <p:spPr>
          <a:xfrm>
            <a:off x="1966707" y="5644905"/>
            <a:ext cx="5612130" cy="368300"/>
          </a:xfrm>
          <a:prstGeom prst="rect">
            <a:avLst/>
          </a:prstGeom>
        </p:spPr>
        <p:txBody>
          <a:bodyPr wrap="none">
            <a:spAutoFit/>
          </a:bodyPr>
          <a:lstStyle/>
          <a:p>
            <a:pPr marL="285750" indent="-285750">
              <a:buFont typeface="Arial" panose="020B0604020202020204" pitchFamily="34" charset="0"/>
              <a:buChar char="•"/>
            </a:pPr>
            <a:r>
              <a:rPr lang="zh-CN" altLang="en-US" kern="500" spc="225" dirty="0">
                <a:solidFill>
                  <a:prstClr val="black">
                    <a:lumMod val="75000"/>
                    <a:lumOff val="25000"/>
                  </a:prstClr>
                </a:solidFill>
              </a:rPr>
              <a:t>各行各业也越来越依赖大数据手段来开展工作</a:t>
            </a:r>
            <a:endParaRPr lang="zh-CN" altLang="en-US" kern="500" spc="225" dirty="0">
              <a:solidFill>
                <a:prstClr val="black">
                  <a:lumMod val="75000"/>
                  <a:lumOff val="25000"/>
                </a:prstClr>
              </a:solidFill>
            </a:endParaRPr>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r="5355"/>
          <a:stretch>
            <a:fillRect/>
          </a:stretch>
        </p:blipFill>
        <p:spPr>
          <a:xfrm>
            <a:off x="1883878" y="2779167"/>
            <a:ext cx="2466230" cy="1423066"/>
          </a:xfrm>
          <a:prstGeom prst="rect">
            <a:avLst/>
          </a:prstGeom>
          <a:effectLst>
            <a:outerShdw blurRad="50800" dist="38100" dir="5400000" algn="t" rotWithShape="0">
              <a:prstClr val="black">
                <a:alpha val="40000"/>
              </a:prstClr>
            </a:outerShdw>
          </a:effectLst>
        </p:spPr>
      </p:pic>
      <p:pic>
        <p:nvPicPr>
          <p:cNvPr id="12" name="图片 11"/>
          <p:cNvPicPr>
            <a:picLocks noChangeAspect="1"/>
          </p:cNvPicPr>
          <p:nvPr/>
        </p:nvPicPr>
        <p:blipFill>
          <a:blip r:embed="rId3"/>
          <a:stretch>
            <a:fillRect/>
          </a:stretch>
        </p:blipFill>
        <p:spPr>
          <a:xfrm>
            <a:off x="4795032" y="2777195"/>
            <a:ext cx="2382691" cy="1437491"/>
          </a:xfrm>
          <a:prstGeom prst="rect">
            <a:avLst/>
          </a:prstGeom>
          <a:effectLst>
            <a:outerShdw blurRad="50800" dist="38100" dir="5400000" algn="t" rotWithShape="0">
              <a:prstClr val="black">
                <a:alpha val="40000"/>
              </a:prstClr>
            </a:outerShdw>
          </a:effectLst>
        </p:spPr>
      </p:pic>
      <p:pic>
        <p:nvPicPr>
          <p:cNvPr id="14" name="图片 13"/>
          <p:cNvPicPr>
            <a:picLocks noChangeAspect="1"/>
          </p:cNvPicPr>
          <p:nvPr/>
        </p:nvPicPr>
        <p:blipFill>
          <a:blip r:embed="rId4"/>
          <a:stretch>
            <a:fillRect/>
          </a:stretch>
        </p:blipFill>
        <p:spPr>
          <a:xfrm>
            <a:off x="7755369" y="2773449"/>
            <a:ext cx="2576249" cy="1434501"/>
          </a:xfrm>
          <a:prstGeom prst="rect">
            <a:avLst/>
          </a:prstGeom>
          <a:effectLst>
            <a:outerShdw blurRad="50800" dist="38100" dir="5400000" algn="t" rotWithShape="0">
              <a:prstClr val="black">
                <a:alpha val="40000"/>
              </a:prstClr>
            </a:outerShdw>
          </a:effectLst>
        </p:spPr>
      </p:pic>
      <p:grpSp>
        <p:nvGrpSpPr>
          <p:cNvPr id="19" name="组合 18"/>
          <p:cNvGrpSpPr/>
          <p:nvPr/>
        </p:nvGrpSpPr>
        <p:grpSpPr>
          <a:xfrm>
            <a:off x="121919" y="149961"/>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24"/>
          <p:cNvSpPr txBox="1"/>
          <p:nvPr/>
        </p:nvSpPr>
        <p:spPr>
          <a:xfrm>
            <a:off x="574152" y="326317"/>
            <a:ext cx="2069465" cy="414020"/>
          </a:xfrm>
          <a:prstGeom prst="rect">
            <a:avLst/>
          </a:prstGeom>
          <a:noFill/>
        </p:spPr>
        <p:txBody>
          <a:bodyPr wrap="none" rtlCol="0">
            <a:spAutoFit/>
          </a:bodyPr>
          <a:lstStyle/>
          <a:p>
            <a:pPr algn="l"/>
            <a:r>
              <a:rPr lang="en-US" altLang="zh-CN" sz="2100" b="1" spc="225" dirty="0">
                <a:solidFill>
                  <a:prstClr val="white"/>
                </a:solidFill>
                <a:sym typeface="+mn-ea"/>
              </a:rPr>
              <a:t>(1)</a:t>
            </a:r>
            <a:r>
              <a:rPr lang="zh-CN" altLang="en-US" sz="2100" b="1" spc="225" dirty="0">
                <a:solidFill>
                  <a:prstClr val="white"/>
                </a:solidFill>
              </a:rPr>
              <a:t>大数据</a:t>
            </a:r>
            <a:r>
              <a:rPr lang="zh-CN" altLang="en-US" sz="2100" b="1" spc="225" dirty="0">
                <a:solidFill>
                  <a:prstClr val="white"/>
                </a:solidFill>
              </a:rPr>
              <a:t>概念</a:t>
            </a:r>
            <a:endParaRPr lang="zh-CN" altLang="en-US" sz="2100" b="1" spc="225" dirty="0">
              <a:solidFill>
                <a:prstClr val="white"/>
              </a:solidFill>
            </a:endParaRPr>
          </a:p>
        </p:txBody>
      </p:sp>
      <p:sp>
        <p:nvSpPr>
          <p:cNvPr id="26" name="Freeform 172"/>
          <p:cNvSpPr>
            <a:spLocks noEditPoints="1"/>
          </p:cNvSpPr>
          <p:nvPr/>
        </p:nvSpPr>
        <p:spPr bwMode="auto">
          <a:xfrm>
            <a:off x="236026" y="3713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vert="horz" wrap="square" lIns="68580" tIns="34290" rIns="68580" bIns="34290" numCol="1" anchor="t" anchorCtr="0" compatLnSpc="1"/>
          <a:lstStyle/>
          <a:p>
            <a:endParaRPr lang="id-ID" sz="1350">
              <a:solidFill>
                <a:prstClr val="black"/>
              </a:solidFill>
            </a:endParaRPr>
          </a:p>
        </p:txBody>
      </p:sp>
      <p:sp>
        <p:nvSpPr>
          <p:cNvPr id="29" name="文本框 28"/>
          <p:cNvSpPr txBox="1"/>
          <p:nvPr/>
        </p:nvSpPr>
        <p:spPr>
          <a:xfrm>
            <a:off x="8024813" y="711912"/>
            <a:ext cx="1661160" cy="299085"/>
          </a:xfrm>
          <a:prstGeom prst="rect">
            <a:avLst/>
          </a:prstGeom>
          <a:noFill/>
        </p:spPr>
        <p:txBody>
          <a:bodyPr wrap="none" rtlCol="0">
            <a:spAutoFit/>
          </a:bodyPr>
          <a:lstStyle/>
          <a:p>
            <a:r>
              <a:rPr lang="en-US" altLang="zh-CN" sz="1350" dirty="0">
                <a:solidFill>
                  <a:prstClr val="white"/>
                </a:solidFill>
              </a:rPr>
              <a:t>《</a:t>
            </a:r>
            <a:r>
              <a:rPr lang="zh-CN" altLang="en-US" sz="1350" dirty="0">
                <a:solidFill>
                  <a:prstClr val="white"/>
                </a:solidFill>
              </a:rPr>
              <a:t>大数据</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
        <p:nvSpPr>
          <p:cNvPr id="2" name="灯片编号占位符 1"/>
          <p:cNvSpPr>
            <a:spLocks noGrp="1"/>
          </p:cNvSpPr>
          <p:nvPr>
            <p:ph type="sldNum" sz="quarter" idx="4"/>
          </p:nvPr>
        </p:nvSpPr>
        <p:spPr/>
        <p:txBody>
          <a:bodyPr/>
          <a:lstStyle/>
          <a:p>
            <a:fld id="{CF730C6D-5BB4-4F63-9D16-9EBF769D35DB}" type="slidenum">
              <a:rPr lang="zh-CN" altLang="en-US" smtClean="0">
                <a:solidFill>
                  <a:prstClr val="black">
                    <a:tint val="75000"/>
                  </a:prstClr>
                </a:solidFill>
              </a:rPr>
            </a:fld>
            <a:endParaRPr lang="zh-CN" altLang="en-US" dirty="0">
              <a:solidFill>
                <a:prstClr val="black">
                  <a:tint val="75000"/>
                </a:prstClr>
              </a:solidFill>
            </a:endParaRPr>
          </a:p>
        </p:txBody>
      </p:sp>
      <p:sp>
        <p:nvSpPr>
          <p:cNvPr id="4" name="文本框 3"/>
          <p:cNvSpPr txBox="1"/>
          <p:nvPr/>
        </p:nvSpPr>
        <p:spPr>
          <a:xfrm>
            <a:off x="1524000" y="1228090"/>
            <a:ext cx="8665845" cy="645160"/>
          </a:xfrm>
          <a:prstGeom prst="rect">
            <a:avLst/>
          </a:prstGeom>
          <a:noFill/>
        </p:spPr>
        <p:txBody>
          <a:bodyPr wrap="square" rtlCol="0">
            <a:spAutoFit/>
          </a:bodyPr>
          <a:p>
            <a:pPr algn="l">
              <a:lnSpc>
                <a:spcPct val="150000"/>
              </a:lnSpc>
            </a:pPr>
            <a:r>
              <a:rPr lang="zh-CN" altLang="en-US" sz="2400" b="1" spc="225" dirty="0">
                <a:solidFill>
                  <a:srgbClr val="A2CD85"/>
                </a:solidFill>
                <a:latin typeface="楷体" panose="02010609060101010101" charset="-122"/>
                <a:ea typeface="楷体" panose="02010609060101010101" charset="-122"/>
              </a:rPr>
              <a:t>为什么全球数据量增长如此之</a:t>
            </a:r>
            <a:r>
              <a:rPr lang="zh-CN" altLang="en-US" sz="2400" b="1" spc="225" dirty="0">
                <a:solidFill>
                  <a:srgbClr val="0070C0"/>
                </a:solidFill>
                <a:latin typeface="楷体" panose="02010609060101010101" charset="-122"/>
                <a:ea typeface="楷体" panose="02010609060101010101" charset="-122"/>
              </a:rPr>
              <a:t>快</a:t>
            </a:r>
            <a:r>
              <a:rPr lang="zh-CN" altLang="en-US" sz="2400" b="1" spc="225" dirty="0">
                <a:solidFill>
                  <a:srgbClr val="A2CD85"/>
                </a:solidFill>
                <a:latin typeface="楷体" panose="02010609060101010101" charset="-122"/>
                <a:ea typeface="楷体" panose="02010609060101010101" charset="-122"/>
              </a:rPr>
              <a:t>？</a:t>
            </a:r>
            <a:endParaRPr lang="zh-CN" altLang="en-US" sz="2400" b="1" spc="225" dirty="0">
              <a:solidFill>
                <a:srgbClr val="A2CD85"/>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1563" r="11642"/>
          <a:stretch>
            <a:fillRect/>
          </a:stretch>
        </p:blipFill>
        <p:spPr>
          <a:xfrm>
            <a:off x="1504949" y="-12906"/>
            <a:ext cx="9172575" cy="6870906"/>
          </a:xfrm>
          <a:prstGeom prst="rect">
            <a:avLst/>
          </a:prstGeom>
        </p:spPr>
      </p:pic>
      <p:grpSp>
        <p:nvGrpSpPr>
          <p:cNvPr id="10" name="组合 9"/>
          <p:cNvGrpSpPr/>
          <p:nvPr/>
        </p:nvGrpSpPr>
        <p:grpSpPr>
          <a:xfrm>
            <a:off x="3047487" y="3143250"/>
            <a:ext cx="7620513" cy="1724025"/>
            <a:chOff x="2031316" y="2463800"/>
            <a:chExt cx="10160684" cy="2298700"/>
          </a:xfrm>
        </p:grpSpPr>
        <p:sp>
          <p:nvSpPr>
            <p:cNvPr id="6" name="矩形 5"/>
            <p:cNvSpPr/>
            <p:nvPr/>
          </p:nvSpPr>
          <p:spPr>
            <a:xfrm>
              <a:off x="2031316" y="2463800"/>
              <a:ext cx="10160684" cy="2298700"/>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矩形 6"/>
            <p:cNvSpPr/>
            <p:nvPr/>
          </p:nvSpPr>
          <p:spPr>
            <a:xfrm>
              <a:off x="3479116" y="2597487"/>
              <a:ext cx="8712884" cy="2060787"/>
            </a:xfrm>
            <a:prstGeom prst="rect">
              <a:avLst/>
            </a:prstGeom>
          </p:spPr>
          <p:txBody>
            <a:bodyPr wrap="square">
              <a:spAutoFit/>
            </a:bodyPr>
            <a:lstStyle/>
            <a:p>
              <a:pPr>
                <a:lnSpc>
                  <a:spcPct val="150000"/>
                </a:lnSpc>
              </a:pPr>
              <a:r>
                <a:rPr lang="zh-CN" altLang="en-US" sz="2100" spc="225" dirty="0">
                  <a:solidFill>
                    <a:prstClr val="white"/>
                  </a:solidFill>
                </a:rPr>
                <a:t>海量数据或巨量数据，其规模巨大到无法通过目前主流的计算机系统在合理时间内获取、存储、管理、处理并提炼以帮助使用者决策。</a:t>
              </a:r>
              <a:endParaRPr lang="zh-CN" altLang="en-US" sz="2100" spc="225" dirty="0">
                <a:solidFill>
                  <a:prstClr val="white"/>
                </a:solidFill>
              </a:endParaRPr>
            </a:p>
          </p:txBody>
        </p:sp>
        <p:sp>
          <p:nvSpPr>
            <p:cNvPr id="8" name="矩形 7"/>
            <p:cNvSpPr/>
            <p:nvPr/>
          </p:nvSpPr>
          <p:spPr>
            <a:xfrm>
              <a:off x="2031316" y="2463800"/>
              <a:ext cx="1155700" cy="2298700"/>
            </a:xfrm>
            <a:prstGeom prst="rect">
              <a:avLst/>
            </a:prstGeom>
            <a:solidFill>
              <a:srgbClr val="7AB85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 name="矩形 8"/>
            <p:cNvSpPr/>
            <p:nvPr/>
          </p:nvSpPr>
          <p:spPr>
            <a:xfrm>
              <a:off x="2286000" y="3006635"/>
              <a:ext cx="701040" cy="1229360"/>
            </a:xfrm>
            <a:prstGeom prst="rect">
              <a:avLst/>
            </a:prstGeom>
          </p:spPr>
          <p:txBody>
            <a:bodyPr wrap="none">
              <a:spAutoFit/>
            </a:bodyPr>
            <a:lstStyle/>
            <a:p>
              <a:r>
                <a:rPr lang="zh-CN" altLang="en-US" sz="2700" b="1" kern="500" dirty="0">
                  <a:solidFill>
                    <a:prstClr val="white"/>
                  </a:solidFill>
                </a:rPr>
                <a:t>定</a:t>
              </a:r>
              <a:endParaRPr lang="en-US" altLang="zh-CN" sz="2700" b="1" kern="500" dirty="0">
                <a:solidFill>
                  <a:prstClr val="white"/>
                </a:solidFill>
              </a:endParaRPr>
            </a:p>
            <a:p>
              <a:r>
                <a:rPr lang="zh-CN" altLang="en-US" sz="2700" b="1" kern="500" dirty="0">
                  <a:solidFill>
                    <a:prstClr val="white"/>
                  </a:solidFill>
                </a:rPr>
                <a:t>义</a:t>
              </a:r>
              <a:endParaRPr lang="zh-CN" altLang="en-US" sz="2700" b="1" dirty="0">
                <a:solidFill>
                  <a:prstClr val="white"/>
                </a:solidFill>
              </a:endParaRPr>
            </a:p>
          </p:txBody>
        </p:sp>
      </p:grpSp>
      <p:sp>
        <p:nvSpPr>
          <p:cNvPr id="2" name="灯片编号占位符 1"/>
          <p:cNvSpPr>
            <a:spLocks noGrp="1"/>
          </p:cNvSpPr>
          <p:nvPr>
            <p:ph type="sldNum" sz="quarter" idx="12"/>
          </p:nvPr>
        </p:nvSpPr>
        <p:spPr/>
        <p:txBody>
          <a:bodyPr/>
          <a:lstStyle/>
          <a:p>
            <a:fld id="{344E241F-D2F4-4B3A-952F-D6E7DF06C30F}" type="slidenum">
              <a:rPr lang="zh-CN" altLang="en-US" smtClean="0">
                <a:solidFill>
                  <a:prstClr val="black">
                    <a:tint val="75000"/>
                  </a:prstClr>
                </a:solidFill>
              </a:rPr>
            </a:fld>
            <a:endParaRPr lang="zh-CN" altLang="en-US">
              <a:solidFill>
                <a:prstClr val="black">
                  <a:tint val="75000"/>
                </a:prstClr>
              </a:solidFill>
            </a:endParaRPr>
          </a:p>
        </p:txBody>
      </p:sp>
      <p:sp>
        <p:nvSpPr>
          <p:cNvPr id="11" name="文本框 10"/>
          <p:cNvSpPr txBox="1"/>
          <p:nvPr/>
        </p:nvSpPr>
        <p:spPr>
          <a:xfrm>
            <a:off x="2625726" y="667781"/>
            <a:ext cx="4469130" cy="1337945"/>
          </a:xfrm>
          <a:prstGeom prst="rect">
            <a:avLst/>
          </a:prstGeom>
          <a:solidFill>
            <a:schemeClr val="bg1"/>
          </a:solidFill>
        </p:spPr>
        <p:txBody>
          <a:bodyPr wrap="none" rtlCol="0">
            <a:spAutoFit/>
          </a:bodyPr>
          <a:p>
            <a:pPr algn="ctr">
              <a:lnSpc>
                <a:spcPct val="150000"/>
              </a:lnSpc>
            </a:pPr>
            <a:r>
              <a:rPr lang="zh-CN" altLang="en-US" sz="5400" b="1" spc="225" dirty="0">
                <a:solidFill>
                  <a:srgbClr val="A2CD85"/>
                </a:solidFill>
              </a:rPr>
              <a:t>何谓</a:t>
            </a:r>
            <a:r>
              <a:rPr lang="zh-CN" altLang="en-US" sz="5400" b="1" spc="225" dirty="0">
                <a:solidFill>
                  <a:srgbClr val="0070C0"/>
                </a:solidFill>
              </a:rPr>
              <a:t>大数据？</a:t>
            </a:r>
            <a:endParaRPr lang="zh-CN" altLang="en-US" sz="5400" b="1" spc="225" dirty="0">
              <a:solidFill>
                <a:srgbClr val="0070C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488323" name="组合 2488322"/>
          <p:cNvGrpSpPr/>
          <p:nvPr/>
        </p:nvGrpSpPr>
        <p:grpSpPr>
          <a:xfrm>
            <a:off x="1800225" y="4484688"/>
            <a:ext cx="2484438" cy="1954212"/>
            <a:chOff x="510" y="2825"/>
            <a:chExt cx="1565" cy="1231"/>
          </a:xfrm>
        </p:grpSpPr>
        <p:graphicFrame>
          <p:nvGraphicFramePr>
            <p:cNvPr id="2488324" name="对象 2488323"/>
            <p:cNvGraphicFramePr/>
            <p:nvPr/>
          </p:nvGraphicFramePr>
          <p:xfrm>
            <a:off x="524" y="2825"/>
            <a:ext cx="1536" cy="930"/>
          </p:xfrm>
          <a:graphic>
            <a:graphicData uri="http://schemas.openxmlformats.org/presentationml/2006/ole">
              <mc:AlternateContent xmlns:mc="http://schemas.openxmlformats.org/markup-compatibility/2006">
                <mc:Choice xmlns:v="urn:schemas-microsoft-com:vml" Requires="v">
                  <p:oleObj spid="_x0000_s3076" name="" r:id="rId1" imgW="6667500" imgH="3742055" progId="MS_ClipArt_Gallery.2">
                    <p:embed/>
                  </p:oleObj>
                </mc:Choice>
                <mc:Fallback>
                  <p:oleObj name="" r:id="rId1" imgW="6667500" imgH="3742055" progId="MS_ClipArt_Gallery.2">
                    <p:embed/>
                    <p:pic>
                      <p:nvPicPr>
                        <p:cNvPr id="0" name="图片 3075"/>
                        <p:cNvPicPr/>
                        <p:nvPr/>
                      </p:nvPicPr>
                      <p:blipFill>
                        <a:blip r:embed="rId2"/>
                        <a:stretch>
                          <a:fillRect/>
                        </a:stretch>
                      </p:blipFill>
                      <p:spPr>
                        <a:xfrm>
                          <a:off x="524" y="2825"/>
                          <a:ext cx="1536" cy="930"/>
                        </a:xfrm>
                        <a:prstGeom prst="rect">
                          <a:avLst/>
                        </a:prstGeom>
                        <a:noFill/>
                        <a:ln w="38100">
                          <a:noFill/>
                          <a:miter/>
                        </a:ln>
                      </p:spPr>
                    </p:pic>
                  </p:oleObj>
                </mc:Fallback>
              </mc:AlternateContent>
            </a:graphicData>
          </a:graphic>
        </p:graphicFrame>
        <p:sp>
          <p:nvSpPr>
            <p:cNvPr id="2488325" name="文本框 2488324"/>
            <p:cNvSpPr txBox="1"/>
            <p:nvPr/>
          </p:nvSpPr>
          <p:spPr>
            <a:xfrm>
              <a:off x="510" y="3806"/>
              <a:ext cx="1565" cy="250"/>
            </a:xfrm>
            <a:prstGeom prst="rect">
              <a:avLst/>
            </a:prstGeom>
            <a:noFill/>
            <a:ln w="9525">
              <a:noFill/>
            </a:ln>
          </p:spPr>
          <p:txBody>
            <a:bodyPr wrap="none" anchor="t" anchorCtr="0">
              <a:spAutoFit/>
            </a:bodyPr>
            <a:p>
              <a:r>
                <a:rPr lang="zh-CN" altLang="en-US" sz="2000" dirty="0">
                  <a:solidFill>
                    <a:schemeClr val="tx1"/>
                  </a:solidFill>
                  <a:latin typeface="Times New Roman" panose="02020603050405020304" pitchFamily="18" charset="0"/>
                  <a:ea typeface="楷体_GB2312" pitchFamily="49" charset="-122"/>
                </a:rPr>
                <a:t>传统社会：业务工作</a:t>
              </a:r>
              <a:endParaRPr lang="zh-CN" altLang="en-US" sz="2000">
                <a:solidFill>
                  <a:schemeClr val="tx1"/>
                </a:solidFill>
                <a:latin typeface="Times New Roman" panose="02020603050405020304" pitchFamily="18" charset="0"/>
                <a:ea typeface="楷体_GB2312" pitchFamily="49" charset="-122"/>
              </a:endParaRPr>
            </a:p>
          </p:txBody>
        </p:sp>
      </p:grpSp>
      <p:grpSp>
        <p:nvGrpSpPr>
          <p:cNvPr id="2488347" name="组合 2488346"/>
          <p:cNvGrpSpPr/>
          <p:nvPr/>
        </p:nvGrpSpPr>
        <p:grpSpPr>
          <a:xfrm>
            <a:off x="5307013" y="939800"/>
            <a:ext cx="4694237" cy="3624263"/>
            <a:chOff x="2543" y="592"/>
            <a:chExt cx="2957" cy="2283"/>
          </a:xfrm>
        </p:grpSpPr>
        <p:pic>
          <p:nvPicPr>
            <p:cNvPr id="2488344" name="图片 2488343"/>
            <p:cNvPicPr>
              <a:picLocks noChangeAspect="1"/>
            </p:cNvPicPr>
            <p:nvPr/>
          </p:nvPicPr>
          <p:blipFill>
            <a:blip r:embed="rId3"/>
            <a:stretch>
              <a:fillRect/>
            </a:stretch>
          </p:blipFill>
          <p:spPr>
            <a:xfrm>
              <a:off x="3125" y="592"/>
              <a:ext cx="2375" cy="1653"/>
            </a:xfrm>
            <a:prstGeom prst="rect">
              <a:avLst/>
            </a:prstGeom>
            <a:noFill/>
            <a:ln w="9525">
              <a:noFill/>
            </a:ln>
          </p:spPr>
        </p:pic>
        <p:sp>
          <p:nvSpPr>
            <p:cNvPr id="2488327" name="文本框 2488326"/>
            <p:cNvSpPr txBox="1"/>
            <p:nvPr/>
          </p:nvSpPr>
          <p:spPr>
            <a:xfrm>
              <a:off x="2763" y="2624"/>
              <a:ext cx="2595" cy="251"/>
            </a:xfrm>
            <a:prstGeom prst="rect">
              <a:avLst/>
            </a:prstGeom>
            <a:noFill/>
            <a:ln w="9525">
              <a:noFill/>
            </a:ln>
          </p:spPr>
          <p:txBody>
            <a:bodyPr wrap="none" anchor="t" anchorCtr="0">
              <a:spAutoFit/>
            </a:bodyPr>
            <a:p>
              <a:r>
                <a:rPr lang="zh-CN" altLang="en-US" sz="2000" dirty="0">
                  <a:solidFill>
                    <a:schemeClr val="tx1"/>
                  </a:solidFill>
                  <a:latin typeface="楷体" panose="02010609060101010101" charset="-122"/>
                  <a:ea typeface="楷体" panose="02010609060101010101" charset="-122"/>
                  <a:cs typeface="楷体" panose="02010609060101010101" charset="-122"/>
                </a:rPr>
                <a:t>信息社会：业务工作 </a:t>
              </a:r>
              <a:r>
                <a:rPr lang="en-US" altLang="zh-CN" sz="2000">
                  <a:solidFill>
                    <a:schemeClr val="tx1"/>
                  </a:solidFill>
                  <a:latin typeface="楷体" panose="02010609060101010101" charset="-122"/>
                  <a:ea typeface="楷体" panose="02010609060101010101" charset="-122"/>
                  <a:cs typeface="楷体" panose="02010609060101010101" charset="-122"/>
                </a:rPr>
                <a:t>+ </a:t>
              </a:r>
              <a:r>
                <a:rPr lang="zh-CN" altLang="en-US" sz="2000" dirty="0">
                  <a:solidFill>
                    <a:schemeClr val="tx1"/>
                  </a:solidFill>
                  <a:latin typeface="楷体" panose="02010609060101010101" charset="-122"/>
                  <a:ea typeface="楷体" panose="02010609060101010101" charset="-122"/>
                  <a:cs typeface="楷体" panose="02010609060101010101" charset="-122"/>
                </a:rPr>
                <a:t>计算机支持</a:t>
              </a:r>
              <a:endParaRPr lang="zh-CN" altLang="en-US" sz="2000">
                <a:solidFill>
                  <a:schemeClr val="tx1"/>
                </a:solidFill>
                <a:latin typeface="楷体" panose="02010609060101010101" charset="-122"/>
                <a:ea typeface="楷体" panose="02010609060101010101" charset="-122"/>
                <a:cs typeface="楷体" panose="02010609060101010101" charset="-122"/>
              </a:endParaRPr>
            </a:p>
          </p:txBody>
        </p:sp>
        <p:graphicFrame>
          <p:nvGraphicFramePr>
            <p:cNvPr id="2488329" name="对象 2488328"/>
            <p:cNvGraphicFramePr/>
            <p:nvPr/>
          </p:nvGraphicFramePr>
          <p:xfrm>
            <a:off x="2543" y="1537"/>
            <a:ext cx="1296" cy="1155"/>
          </p:xfrm>
          <a:graphic>
            <a:graphicData uri="http://schemas.openxmlformats.org/presentationml/2006/ole">
              <mc:AlternateContent xmlns:mc="http://schemas.openxmlformats.org/markup-compatibility/2006">
                <mc:Choice xmlns:v="urn:schemas-microsoft-com:vml" Requires="v">
                  <p:oleObj spid="_x0000_s3077" name="" r:id="rId4" imgW="1878965" imgH="1674495" progId="MS_ClipArt_Gallery.2">
                    <p:embed/>
                  </p:oleObj>
                </mc:Choice>
                <mc:Fallback>
                  <p:oleObj name="" r:id="rId4" imgW="1878965" imgH="1674495" progId="MS_ClipArt_Gallery.2">
                    <p:embed/>
                    <p:pic>
                      <p:nvPicPr>
                        <p:cNvPr id="0" name="图片 3076"/>
                        <p:cNvPicPr/>
                        <p:nvPr/>
                      </p:nvPicPr>
                      <p:blipFill>
                        <a:blip r:embed="rId5"/>
                        <a:stretch>
                          <a:fillRect/>
                        </a:stretch>
                      </p:blipFill>
                      <p:spPr>
                        <a:xfrm>
                          <a:off x="2543" y="1537"/>
                          <a:ext cx="1296" cy="1155"/>
                        </a:xfrm>
                        <a:prstGeom prst="rect">
                          <a:avLst/>
                        </a:prstGeom>
                        <a:noFill/>
                        <a:ln w="38100">
                          <a:noFill/>
                          <a:miter/>
                        </a:ln>
                      </p:spPr>
                    </p:pic>
                  </p:oleObj>
                </mc:Fallback>
              </mc:AlternateContent>
            </a:graphicData>
          </a:graphic>
        </p:graphicFrame>
        <p:graphicFrame>
          <p:nvGraphicFramePr>
            <p:cNvPr id="2488330" name="对象 2488329"/>
            <p:cNvGraphicFramePr/>
            <p:nvPr/>
          </p:nvGraphicFramePr>
          <p:xfrm>
            <a:off x="4064" y="1800"/>
            <a:ext cx="742" cy="607"/>
          </p:xfrm>
          <a:graphic>
            <a:graphicData uri="http://schemas.openxmlformats.org/presentationml/2006/ole">
              <mc:AlternateContent xmlns:mc="http://schemas.openxmlformats.org/markup-compatibility/2006">
                <mc:Choice xmlns:v="urn:schemas-microsoft-com:vml" Requires="v">
                  <p:oleObj spid="_x0000_s3078" name="" r:id="rId6" imgW="5129530" imgH="4199255" progId="MS_ClipArt_Gallery.2">
                    <p:embed/>
                  </p:oleObj>
                </mc:Choice>
                <mc:Fallback>
                  <p:oleObj name="" r:id="rId6" imgW="5129530" imgH="4199255" progId="MS_ClipArt_Gallery.2">
                    <p:embed/>
                    <p:pic>
                      <p:nvPicPr>
                        <p:cNvPr id="0" name="图片 3077"/>
                        <p:cNvPicPr/>
                        <p:nvPr/>
                      </p:nvPicPr>
                      <p:blipFill>
                        <a:blip r:embed="rId7"/>
                        <a:stretch>
                          <a:fillRect/>
                        </a:stretch>
                      </p:blipFill>
                      <p:spPr>
                        <a:xfrm>
                          <a:off x="4064" y="1800"/>
                          <a:ext cx="742" cy="607"/>
                        </a:xfrm>
                        <a:prstGeom prst="rect">
                          <a:avLst/>
                        </a:prstGeom>
                        <a:noFill/>
                        <a:ln w="38100">
                          <a:noFill/>
                          <a:miter/>
                        </a:ln>
                      </p:spPr>
                    </p:pic>
                  </p:oleObj>
                </mc:Fallback>
              </mc:AlternateContent>
            </a:graphicData>
          </a:graphic>
        </p:graphicFrame>
      </p:grpSp>
      <p:sp>
        <p:nvSpPr>
          <p:cNvPr id="2488332" name="直接连接符 2488331"/>
          <p:cNvSpPr/>
          <p:nvPr/>
        </p:nvSpPr>
        <p:spPr>
          <a:xfrm flipV="1">
            <a:off x="4240213" y="4073525"/>
            <a:ext cx="1524000" cy="914400"/>
          </a:xfrm>
          <a:prstGeom prst="line">
            <a:avLst/>
          </a:prstGeom>
          <a:ln w="76200" cap="flat" cmpd="tri">
            <a:solidFill>
              <a:srgbClr val="333399"/>
            </a:solidFill>
            <a:prstDash val="solid"/>
            <a:headEnd type="none" w="med" len="med"/>
            <a:tailEnd type="triangle" w="med" len="med"/>
          </a:ln>
        </p:spPr>
      </p:sp>
      <p:sp>
        <p:nvSpPr>
          <p:cNvPr id="2488334" name="矩形 2488333"/>
          <p:cNvSpPr/>
          <p:nvPr/>
        </p:nvSpPr>
        <p:spPr>
          <a:xfrm>
            <a:off x="6924675" y="4843463"/>
            <a:ext cx="1851025" cy="701675"/>
          </a:xfrm>
          <a:prstGeom prst="rect">
            <a:avLst/>
          </a:prstGeom>
          <a:noFill/>
          <a:ln w="9525">
            <a:noFill/>
          </a:ln>
        </p:spPr>
        <p:txBody>
          <a:bodyPr wrap="none" anchor="t" anchorCtr="0">
            <a:spAutoFit/>
          </a:bodyPr>
          <a:p>
            <a:pPr>
              <a:buChar char="•"/>
            </a:pPr>
            <a:r>
              <a:rPr lang="zh-CN" altLang="en-US" sz="2000" dirty="0">
                <a:solidFill>
                  <a:schemeClr val="accent2"/>
                </a:solidFill>
                <a:latin typeface="Arial" panose="020B0604020202020204" pitchFamily="34" charset="0"/>
                <a:ea typeface="楷体_GB2312" pitchFamily="49" charset="-122"/>
              </a:rPr>
              <a:t> 网络</a:t>
            </a:r>
            <a:r>
              <a:rPr lang="en-US" altLang="zh-CN" sz="2000">
                <a:solidFill>
                  <a:schemeClr val="accent2"/>
                </a:solidFill>
                <a:latin typeface="Arial" panose="020B0604020202020204" pitchFamily="34" charset="0"/>
                <a:ea typeface="楷体_GB2312" pitchFamily="49" charset="-122"/>
              </a:rPr>
              <a:t>/Internet</a:t>
            </a:r>
            <a:endParaRPr lang="en-US" altLang="zh-CN" sz="2000">
              <a:solidFill>
                <a:schemeClr val="accent2"/>
              </a:solidFill>
              <a:latin typeface="Arial" panose="020B0604020202020204" pitchFamily="34" charset="0"/>
              <a:ea typeface="楷体_GB2312" pitchFamily="49" charset="-122"/>
            </a:endParaRPr>
          </a:p>
          <a:p>
            <a:pPr>
              <a:buChar char="•"/>
            </a:pPr>
            <a:r>
              <a:rPr lang="en-US" altLang="zh-CN" sz="2000">
                <a:solidFill>
                  <a:schemeClr val="accent2"/>
                </a:solidFill>
                <a:latin typeface="Arial" panose="020B0604020202020204" pitchFamily="34" charset="0"/>
                <a:ea typeface="楷体_GB2312" pitchFamily="49" charset="-122"/>
              </a:rPr>
              <a:t> </a:t>
            </a:r>
            <a:r>
              <a:rPr lang="zh-CN" altLang="en-US" sz="2000" dirty="0">
                <a:solidFill>
                  <a:schemeClr val="accent2"/>
                </a:solidFill>
                <a:latin typeface="Arial" panose="020B0604020202020204" pitchFamily="34" charset="0"/>
                <a:ea typeface="楷体_GB2312" pitchFamily="49" charset="-122"/>
              </a:rPr>
              <a:t>数据库</a:t>
            </a:r>
            <a:endParaRPr lang="zh-CN" altLang="en-US" sz="2000" dirty="0">
              <a:solidFill>
                <a:schemeClr val="accent2"/>
              </a:solidFill>
              <a:latin typeface="Arial" panose="020B0604020202020204" pitchFamily="34" charset="0"/>
              <a:ea typeface="楷体_GB2312" pitchFamily="49" charset="-122"/>
            </a:endParaRPr>
          </a:p>
        </p:txBody>
      </p:sp>
      <p:sp>
        <p:nvSpPr>
          <p:cNvPr id="2488335" name="矩形 2488334"/>
          <p:cNvSpPr/>
          <p:nvPr/>
        </p:nvSpPr>
        <p:spPr>
          <a:xfrm>
            <a:off x="6577013" y="5740400"/>
            <a:ext cx="3063875" cy="457200"/>
          </a:xfrm>
          <a:prstGeom prst="rect">
            <a:avLst/>
          </a:prstGeom>
          <a:solidFill>
            <a:schemeClr val="tx1"/>
          </a:solidFill>
          <a:ln w="9525">
            <a:noFill/>
          </a:ln>
        </p:spPr>
        <p:txBody>
          <a:bodyPr wrap="none" anchor="t" anchorCtr="0">
            <a:spAutoFit/>
          </a:bodyPr>
          <a:p>
            <a:pPr algn="ctr"/>
            <a:r>
              <a:rPr lang="en-US" altLang="zh-CN">
                <a:solidFill>
                  <a:schemeClr val="bg1"/>
                </a:solidFill>
                <a:latin typeface="Arial" panose="020B0604020202020204" pitchFamily="34" charset="0"/>
                <a:ea typeface="楷体_GB2312" pitchFamily="49" charset="-122"/>
              </a:rPr>
              <a:t>Everything Over DB</a:t>
            </a:r>
            <a:endParaRPr lang="en-US" altLang="zh-CN">
              <a:solidFill>
                <a:schemeClr val="bg1"/>
              </a:solidFill>
              <a:latin typeface="Arial" panose="020B0604020202020204" pitchFamily="34" charset="0"/>
              <a:ea typeface="楷体_GB2312" pitchFamily="49" charset="-122"/>
            </a:endParaRPr>
          </a:p>
        </p:txBody>
      </p:sp>
      <p:sp>
        <p:nvSpPr>
          <p:cNvPr id="2488336" name="Text Box 16"/>
          <p:cNvSpPr txBox="1"/>
          <p:nvPr/>
        </p:nvSpPr>
        <p:spPr>
          <a:xfrm>
            <a:off x="1131253" y="269875"/>
            <a:ext cx="3230880" cy="534035"/>
          </a:xfrm>
          <a:prstGeom prst="rect">
            <a:avLst/>
          </a:prstGeom>
          <a:noFill/>
          <a:ln w="9525">
            <a:noFill/>
          </a:ln>
        </p:spPr>
        <p:txBody>
          <a:bodyPr wrap="none">
            <a:spAutoFit/>
          </a:bodyPr>
          <a:p>
            <a:pPr>
              <a:lnSpc>
                <a:spcPct val="120000"/>
              </a:lnSpc>
            </a:pPr>
            <a:r>
              <a:rPr lang="zh-CN" altLang="en-US" sz="2400" dirty="0">
                <a:solidFill>
                  <a:schemeClr val="tx1"/>
                </a:solidFill>
                <a:latin typeface="楷体" panose="02010609060101010101" charset="-122"/>
                <a:ea typeface="楷体" panose="02010609060101010101" charset="-122"/>
                <a:cs typeface="楷体" panose="02010609060101010101" charset="-122"/>
              </a:rPr>
              <a:t>信息社会的工作方式</a:t>
            </a:r>
            <a:r>
              <a:rPr lang="en-US" altLang="zh-CN" sz="2400">
                <a:solidFill>
                  <a:schemeClr val="tx1"/>
                </a:solidFill>
                <a:latin typeface="楷体" panose="02010609060101010101" charset="-122"/>
                <a:ea typeface="楷体" panose="02010609060101010101" charset="-122"/>
                <a:cs typeface="楷体" panose="02010609060101010101" charset="-122"/>
              </a:rPr>
              <a:t>? </a:t>
            </a:r>
            <a:endParaRPr lang="en-US" altLang="zh-CN" sz="2400">
              <a:solidFill>
                <a:schemeClr val="tx1"/>
              </a:solidFill>
              <a:latin typeface="楷体" panose="02010609060101010101" charset="-122"/>
              <a:ea typeface="楷体" panose="02010609060101010101" charset="-122"/>
              <a:cs typeface="楷体" panose="02010609060101010101" charset="-122"/>
            </a:endParaRPr>
          </a:p>
        </p:txBody>
      </p:sp>
      <p:sp>
        <p:nvSpPr>
          <p:cNvPr id="2" name="文本框 1"/>
          <p:cNvSpPr txBox="1"/>
          <p:nvPr/>
        </p:nvSpPr>
        <p:spPr>
          <a:xfrm>
            <a:off x="1414145" y="1173480"/>
            <a:ext cx="4088765" cy="1198880"/>
          </a:xfrm>
          <a:prstGeom prst="rect">
            <a:avLst/>
          </a:prstGeom>
          <a:noFill/>
        </p:spPr>
        <p:txBody>
          <a:bodyPr wrap="square" rtlCol="0">
            <a:spAutoFit/>
          </a:bodyPr>
          <a:p>
            <a:r>
              <a:rPr lang="en-US" altLang="zh-CN" sz="2400">
                <a:latin typeface="楷体" panose="02010609060101010101" charset="-122"/>
                <a:ea typeface="楷体" panose="02010609060101010101" charset="-122"/>
              </a:rPr>
              <a:t>    </a:t>
            </a:r>
            <a:r>
              <a:rPr lang="zh-CN" altLang="en-US" sz="2400">
                <a:latin typeface="楷体" panose="02010609060101010101" charset="-122"/>
                <a:ea typeface="楷体" panose="02010609060101010101" charset="-122"/>
              </a:rPr>
              <a:t>数据库是数据管理最为有效的技术，是计算机科学的重要分支。</a:t>
            </a:r>
            <a:endParaRPr lang="zh-CN" altLang="en-US" sz="2400">
              <a:latin typeface="楷体" panose="02010609060101010101" charset="-122"/>
              <a:ea typeface="楷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88332"/>
                                        </p:tgtEl>
                                        <p:attrNameLst>
                                          <p:attrName>style.visibility</p:attrName>
                                        </p:attrNameLst>
                                      </p:cBhvr>
                                      <p:to>
                                        <p:strVal val="visible"/>
                                      </p:to>
                                    </p:set>
                                    <p:anim calcmode="lin" valueType="num">
                                      <p:cBhvr additive="base">
                                        <p:cTn id="7" dur="500" fill="hold"/>
                                        <p:tgtEl>
                                          <p:spTgt spid="2488332"/>
                                        </p:tgtEl>
                                        <p:attrNameLst>
                                          <p:attrName>ppt_x</p:attrName>
                                        </p:attrNameLst>
                                      </p:cBhvr>
                                      <p:tavLst>
                                        <p:tav tm="0">
                                          <p:val>
                                            <p:strVal val="#ppt_x"/>
                                          </p:val>
                                        </p:tav>
                                        <p:tav tm="100000">
                                          <p:val>
                                            <p:strVal val="#ppt_x"/>
                                          </p:val>
                                        </p:tav>
                                      </p:tavLst>
                                    </p:anim>
                                    <p:anim calcmode="lin" valueType="num">
                                      <p:cBhvr additive="base">
                                        <p:cTn id="8" dur="500" fill="hold"/>
                                        <p:tgtEl>
                                          <p:spTgt spid="24883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88347"/>
                                        </p:tgtEl>
                                        <p:attrNameLst>
                                          <p:attrName>style.visibility</p:attrName>
                                        </p:attrNameLst>
                                      </p:cBhvr>
                                      <p:to>
                                        <p:strVal val="visible"/>
                                      </p:to>
                                    </p:set>
                                    <p:anim calcmode="lin" valueType="num">
                                      <p:cBhvr additive="base">
                                        <p:cTn id="11" dur="500" fill="hold"/>
                                        <p:tgtEl>
                                          <p:spTgt spid="2488347"/>
                                        </p:tgtEl>
                                        <p:attrNameLst>
                                          <p:attrName>ppt_x</p:attrName>
                                        </p:attrNameLst>
                                      </p:cBhvr>
                                      <p:tavLst>
                                        <p:tav tm="0">
                                          <p:val>
                                            <p:strVal val="#ppt_x"/>
                                          </p:val>
                                        </p:tav>
                                        <p:tav tm="100000">
                                          <p:val>
                                            <p:strVal val="#ppt_x"/>
                                          </p:val>
                                        </p:tav>
                                      </p:tavLst>
                                    </p:anim>
                                    <p:anim calcmode="lin" valueType="num">
                                      <p:cBhvr additive="base">
                                        <p:cTn id="12" dur="500" fill="hold"/>
                                        <p:tgtEl>
                                          <p:spTgt spid="248834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88334"/>
                                        </p:tgtEl>
                                        <p:attrNameLst>
                                          <p:attrName>style.visibility</p:attrName>
                                        </p:attrNameLst>
                                      </p:cBhvr>
                                      <p:to>
                                        <p:strVal val="visible"/>
                                      </p:to>
                                    </p:set>
                                    <p:anim calcmode="lin" valueType="num">
                                      <p:cBhvr additive="base">
                                        <p:cTn id="17" dur="500" fill="hold"/>
                                        <p:tgtEl>
                                          <p:spTgt spid="2488334"/>
                                        </p:tgtEl>
                                        <p:attrNameLst>
                                          <p:attrName>ppt_x</p:attrName>
                                        </p:attrNameLst>
                                      </p:cBhvr>
                                      <p:tavLst>
                                        <p:tav tm="0">
                                          <p:val>
                                            <p:strVal val="#ppt_x"/>
                                          </p:val>
                                        </p:tav>
                                        <p:tav tm="100000">
                                          <p:val>
                                            <p:strVal val="#ppt_x"/>
                                          </p:val>
                                        </p:tav>
                                      </p:tavLst>
                                    </p:anim>
                                    <p:anim calcmode="lin" valueType="num">
                                      <p:cBhvr additive="base">
                                        <p:cTn id="18" dur="500" fill="hold"/>
                                        <p:tgtEl>
                                          <p:spTgt spid="248833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488335"/>
                                        </p:tgtEl>
                                        <p:attrNameLst>
                                          <p:attrName>style.visibility</p:attrName>
                                        </p:attrNameLst>
                                      </p:cBhvr>
                                      <p:to>
                                        <p:strVal val="visible"/>
                                      </p:to>
                                    </p:set>
                                    <p:anim calcmode="lin" valueType="num">
                                      <p:cBhvr additive="base">
                                        <p:cTn id="21" dur="500" fill="hold"/>
                                        <p:tgtEl>
                                          <p:spTgt spid="2488335"/>
                                        </p:tgtEl>
                                        <p:attrNameLst>
                                          <p:attrName>ppt_x</p:attrName>
                                        </p:attrNameLst>
                                      </p:cBhvr>
                                      <p:tavLst>
                                        <p:tav tm="0">
                                          <p:val>
                                            <p:strVal val="#ppt_x"/>
                                          </p:val>
                                        </p:tav>
                                        <p:tav tm="100000">
                                          <p:val>
                                            <p:strVal val="#ppt_x"/>
                                          </p:val>
                                        </p:tav>
                                      </p:tavLst>
                                    </p:anim>
                                    <p:anim calcmode="lin" valueType="num">
                                      <p:cBhvr additive="base">
                                        <p:cTn id="22" dur="500" fill="hold"/>
                                        <p:tgtEl>
                                          <p:spTgt spid="24883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34" grpId="0"/>
      <p:bldP spid="2488335" grpId="0" bldLvl="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1"/>
          <a:srcRect l="7394" t="21585" r="7309" b="21466"/>
          <a:stretch>
            <a:fillRect/>
          </a:stretch>
        </p:blipFill>
        <p:spPr>
          <a:xfrm>
            <a:off x="1523999" y="1314450"/>
            <a:ext cx="9144001" cy="5143500"/>
          </a:xfrm>
          <a:prstGeom prst="rect">
            <a:avLst/>
          </a:prstGeom>
        </p:spPr>
      </p:pic>
      <p:sp>
        <p:nvSpPr>
          <p:cNvPr id="50" name="任意多边形 49"/>
          <p:cNvSpPr/>
          <p:nvPr/>
        </p:nvSpPr>
        <p:spPr>
          <a:xfrm>
            <a:off x="6829392" y="4244532"/>
            <a:ext cx="333410" cy="73098"/>
          </a:xfrm>
          <a:custGeom>
            <a:avLst/>
            <a:gdLst>
              <a:gd name="connsiteX0" fmla="*/ 0 w 362857"/>
              <a:gd name="connsiteY0" fmla="*/ 79555 h 79555"/>
              <a:gd name="connsiteX1" fmla="*/ 217714 w 362857"/>
              <a:gd name="connsiteY1" fmla="*/ 6983 h 79555"/>
              <a:gd name="connsiteX2" fmla="*/ 362857 w 362857"/>
              <a:gd name="connsiteY2" fmla="*/ 6983 h 79555"/>
            </a:gdLst>
            <a:ahLst/>
            <a:cxnLst>
              <a:cxn ang="0">
                <a:pos x="connsiteX0" y="connsiteY0"/>
              </a:cxn>
              <a:cxn ang="0">
                <a:pos x="connsiteX1" y="connsiteY1"/>
              </a:cxn>
              <a:cxn ang="0">
                <a:pos x="connsiteX2" y="connsiteY2"/>
              </a:cxn>
            </a:cxnLst>
            <a:rect l="l" t="t" r="r" b="b"/>
            <a:pathLst>
              <a:path w="362857" h="79555">
                <a:moveTo>
                  <a:pt x="0" y="79555"/>
                </a:moveTo>
                <a:cubicBezTo>
                  <a:pt x="78619" y="49316"/>
                  <a:pt x="157238" y="19078"/>
                  <a:pt x="217714" y="6983"/>
                </a:cubicBezTo>
                <a:cubicBezTo>
                  <a:pt x="278190" y="-5112"/>
                  <a:pt x="320523" y="935"/>
                  <a:pt x="362857" y="6983"/>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 name="椭圆 3"/>
          <p:cNvSpPr/>
          <p:nvPr/>
        </p:nvSpPr>
        <p:spPr>
          <a:xfrm>
            <a:off x="5295898" y="3287155"/>
            <a:ext cx="1600203" cy="1600203"/>
          </a:xfrm>
          <a:prstGeom prst="ellipse">
            <a:avLst/>
          </a:pr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 name="椭圆 4"/>
          <p:cNvSpPr/>
          <p:nvPr/>
        </p:nvSpPr>
        <p:spPr>
          <a:xfrm>
            <a:off x="5396669" y="3387926"/>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文本框 5"/>
          <p:cNvSpPr txBox="1"/>
          <p:nvPr/>
        </p:nvSpPr>
        <p:spPr>
          <a:xfrm>
            <a:off x="5779997" y="4140467"/>
            <a:ext cx="675640" cy="598805"/>
          </a:xfrm>
          <a:prstGeom prst="rect">
            <a:avLst/>
          </a:prstGeom>
          <a:noFill/>
        </p:spPr>
        <p:txBody>
          <a:bodyPr wrap="none" rtlCol="0">
            <a:spAutoFit/>
          </a:bodyPr>
          <a:lstStyle/>
          <a:p>
            <a:r>
              <a:rPr lang="en-US" altLang="zh-CN" sz="3300" b="1" dirty="0">
                <a:solidFill>
                  <a:prstClr val="white"/>
                </a:solidFill>
              </a:rPr>
              <a:t>1C</a:t>
            </a:r>
            <a:endParaRPr lang="zh-CN" altLang="en-US" sz="3300" b="1" dirty="0">
              <a:solidFill>
                <a:prstClr val="white"/>
              </a:solidFill>
            </a:endParaRPr>
          </a:p>
        </p:txBody>
      </p:sp>
      <p:sp>
        <p:nvSpPr>
          <p:cNvPr id="8" name="矩形 7"/>
          <p:cNvSpPr/>
          <p:nvPr/>
        </p:nvSpPr>
        <p:spPr>
          <a:xfrm>
            <a:off x="5770981" y="3494346"/>
            <a:ext cx="683895" cy="598805"/>
          </a:xfrm>
          <a:prstGeom prst="rect">
            <a:avLst/>
          </a:prstGeom>
        </p:spPr>
        <p:txBody>
          <a:bodyPr wrap="none">
            <a:spAutoFit/>
          </a:bodyPr>
          <a:lstStyle/>
          <a:p>
            <a:r>
              <a:rPr lang="en-US" altLang="zh-CN" sz="3300" b="1" dirty="0">
                <a:solidFill>
                  <a:prstClr val="white"/>
                </a:solidFill>
              </a:rPr>
              <a:t>4V</a:t>
            </a:r>
            <a:endParaRPr lang="en-US" altLang="zh-CN" sz="3300" b="1" dirty="0">
              <a:solidFill>
                <a:prstClr val="white"/>
              </a:solidFill>
            </a:endParaRPr>
          </a:p>
        </p:txBody>
      </p:sp>
      <p:sp>
        <p:nvSpPr>
          <p:cNvPr id="10" name="加号 9"/>
          <p:cNvSpPr/>
          <p:nvPr/>
        </p:nvSpPr>
        <p:spPr>
          <a:xfrm>
            <a:off x="5982099" y="3942133"/>
            <a:ext cx="227803" cy="258587"/>
          </a:xfrm>
          <a:prstGeom prst="mathPlus">
            <a:avLst>
              <a:gd name="adj1" fmla="val 167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26" name="组合 25"/>
          <p:cNvGrpSpPr/>
          <p:nvPr/>
        </p:nvGrpSpPr>
        <p:grpSpPr>
          <a:xfrm>
            <a:off x="7162018" y="4120732"/>
            <a:ext cx="2231058" cy="368300"/>
            <a:chOff x="7892654" y="2137018"/>
            <a:chExt cx="2974744" cy="491066"/>
          </a:xfrm>
        </p:grpSpPr>
        <p:sp>
          <p:nvSpPr>
            <p:cNvPr id="29" name="圆角矩形 28"/>
            <p:cNvSpPr/>
            <p:nvPr/>
          </p:nvSpPr>
          <p:spPr>
            <a:xfrm>
              <a:off x="7892654" y="2152928"/>
              <a:ext cx="2974744" cy="42984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矩形 32"/>
            <p:cNvSpPr/>
            <p:nvPr/>
          </p:nvSpPr>
          <p:spPr>
            <a:xfrm>
              <a:off x="8021619" y="2137018"/>
              <a:ext cx="2798233" cy="491066"/>
            </a:xfrm>
            <a:prstGeom prst="rect">
              <a:avLst/>
            </a:prstGeom>
          </p:spPr>
          <p:txBody>
            <a:bodyPr wrap="none">
              <a:spAutoFit/>
            </a:bodyPr>
            <a:lstStyle/>
            <a:p>
              <a:r>
                <a:rPr lang="zh-CN" altLang="en-US" kern="500" spc="225" dirty="0">
                  <a:solidFill>
                    <a:prstClr val="white"/>
                  </a:solidFill>
                </a:rPr>
                <a:t>多样（</a:t>
              </a:r>
              <a:r>
                <a:rPr lang="en-US" altLang="zh-CN" b="1" kern="500" spc="225" dirty="0">
                  <a:solidFill>
                    <a:srgbClr val="7AB850"/>
                  </a:solidFill>
                </a:rPr>
                <a:t>V</a:t>
              </a:r>
              <a:r>
                <a:rPr lang="en-US" altLang="zh-CN" kern="500" spc="225" dirty="0">
                  <a:solidFill>
                    <a:prstClr val="white"/>
                  </a:solidFill>
                </a:rPr>
                <a:t>ariety</a:t>
              </a:r>
              <a:r>
                <a:rPr lang="zh-CN" altLang="en-US" kern="500" spc="225" dirty="0">
                  <a:solidFill>
                    <a:prstClr val="white"/>
                  </a:solidFill>
                </a:rPr>
                <a:t>）</a:t>
              </a:r>
              <a:endParaRPr lang="zh-CN" altLang="en-US" spc="225" dirty="0">
                <a:solidFill>
                  <a:prstClr val="white"/>
                </a:solidFill>
              </a:endParaRPr>
            </a:p>
          </p:txBody>
        </p:sp>
      </p:grpSp>
      <p:grpSp>
        <p:nvGrpSpPr>
          <p:cNvPr id="34" name="组合 33"/>
          <p:cNvGrpSpPr/>
          <p:nvPr/>
        </p:nvGrpSpPr>
        <p:grpSpPr>
          <a:xfrm>
            <a:off x="1802605" y="3533712"/>
            <a:ext cx="2343366" cy="368300"/>
            <a:chOff x="7892654" y="2137018"/>
            <a:chExt cx="3160502" cy="491066"/>
          </a:xfrm>
        </p:grpSpPr>
        <p:sp>
          <p:nvSpPr>
            <p:cNvPr id="35" name="圆角矩形 34"/>
            <p:cNvSpPr/>
            <p:nvPr/>
          </p:nvSpPr>
          <p:spPr>
            <a:xfrm>
              <a:off x="7892654" y="2137020"/>
              <a:ext cx="3160502" cy="461664"/>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矩形 35"/>
            <p:cNvSpPr/>
            <p:nvPr/>
          </p:nvSpPr>
          <p:spPr>
            <a:xfrm>
              <a:off x="8021620" y="2137018"/>
              <a:ext cx="2995777" cy="491066"/>
            </a:xfrm>
            <a:prstGeom prst="rect">
              <a:avLst/>
            </a:prstGeom>
          </p:spPr>
          <p:txBody>
            <a:bodyPr wrap="none">
              <a:spAutoFit/>
            </a:bodyPr>
            <a:lstStyle/>
            <a:p>
              <a:r>
                <a:rPr lang="zh-CN" altLang="en-US" kern="500" spc="225" dirty="0">
                  <a:solidFill>
                    <a:prstClr val="white"/>
                  </a:solidFill>
                </a:rPr>
                <a:t>快速（</a:t>
              </a:r>
              <a:r>
                <a:rPr lang="en-US" altLang="zh-CN" b="1" kern="500" spc="225" dirty="0">
                  <a:solidFill>
                    <a:srgbClr val="7AB850"/>
                  </a:solidFill>
                </a:rPr>
                <a:t>V</a:t>
              </a:r>
              <a:r>
                <a:rPr lang="en-US" altLang="zh-CN" kern="500" spc="225" dirty="0">
                  <a:solidFill>
                    <a:prstClr val="white"/>
                  </a:solidFill>
                </a:rPr>
                <a:t>elocity</a:t>
              </a:r>
              <a:r>
                <a:rPr lang="zh-CN" altLang="en-US" kern="500" spc="225" dirty="0">
                  <a:solidFill>
                    <a:prstClr val="white"/>
                  </a:solidFill>
                </a:rPr>
                <a:t>）</a:t>
              </a:r>
              <a:endParaRPr lang="zh-CN" altLang="en-US" spc="225" dirty="0">
                <a:solidFill>
                  <a:prstClr val="white"/>
                </a:solidFill>
              </a:endParaRPr>
            </a:p>
          </p:txBody>
        </p:sp>
      </p:grpSp>
      <p:grpSp>
        <p:nvGrpSpPr>
          <p:cNvPr id="37" name="组合 36"/>
          <p:cNvGrpSpPr/>
          <p:nvPr/>
        </p:nvGrpSpPr>
        <p:grpSpPr>
          <a:xfrm>
            <a:off x="1813537" y="2039618"/>
            <a:ext cx="2815269" cy="376899"/>
            <a:chOff x="7892654" y="2125553"/>
            <a:chExt cx="3884083" cy="502531"/>
          </a:xfrm>
        </p:grpSpPr>
        <p:sp>
          <p:nvSpPr>
            <p:cNvPr id="38" name="圆角矩形 37"/>
            <p:cNvSpPr/>
            <p:nvPr/>
          </p:nvSpPr>
          <p:spPr>
            <a:xfrm>
              <a:off x="7892654" y="2125553"/>
              <a:ext cx="3884083" cy="48459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9" name="矩形 38"/>
            <p:cNvSpPr/>
            <p:nvPr/>
          </p:nvSpPr>
          <p:spPr>
            <a:xfrm>
              <a:off x="8021619" y="2137018"/>
              <a:ext cx="3699673" cy="491066"/>
            </a:xfrm>
            <a:prstGeom prst="rect">
              <a:avLst/>
            </a:prstGeom>
          </p:spPr>
          <p:txBody>
            <a:bodyPr wrap="none">
              <a:spAutoFit/>
            </a:bodyPr>
            <a:lstStyle/>
            <a:p>
              <a:r>
                <a:rPr lang="zh-CN" altLang="en-US" kern="500" spc="225" dirty="0">
                  <a:solidFill>
                    <a:prstClr val="white"/>
                  </a:solidFill>
                </a:rPr>
                <a:t>价值密度低（</a:t>
              </a:r>
              <a:r>
                <a:rPr lang="en-US" altLang="zh-CN" b="1" kern="500" spc="225" dirty="0">
                  <a:solidFill>
                    <a:srgbClr val="7AB850"/>
                  </a:solidFill>
                </a:rPr>
                <a:t>V</a:t>
              </a:r>
              <a:r>
                <a:rPr lang="en-US" altLang="zh-CN" kern="500" spc="225" dirty="0">
                  <a:solidFill>
                    <a:prstClr val="white"/>
                  </a:solidFill>
                </a:rPr>
                <a:t>alue</a:t>
              </a:r>
              <a:r>
                <a:rPr lang="zh-CN" altLang="en-US" kern="500" spc="225" dirty="0">
                  <a:solidFill>
                    <a:prstClr val="white"/>
                  </a:solidFill>
                </a:rPr>
                <a:t>）</a:t>
              </a:r>
              <a:endParaRPr lang="zh-CN" altLang="en-US" spc="225" dirty="0">
                <a:solidFill>
                  <a:prstClr val="white"/>
                </a:solidFill>
              </a:endParaRPr>
            </a:p>
          </p:txBody>
        </p:sp>
      </p:grpSp>
      <p:grpSp>
        <p:nvGrpSpPr>
          <p:cNvPr id="40" name="组合 39"/>
          <p:cNvGrpSpPr/>
          <p:nvPr/>
        </p:nvGrpSpPr>
        <p:grpSpPr>
          <a:xfrm>
            <a:off x="1802607" y="5389253"/>
            <a:ext cx="3066529" cy="368300"/>
            <a:chOff x="7892652" y="2137018"/>
            <a:chExt cx="4088705" cy="491066"/>
          </a:xfrm>
        </p:grpSpPr>
        <p:sp>
          <p:nvSpPr>
            <p:cNvPr id="41" name="圆角矩形 40"/>
            <p:cNvSpPr/>
            <p:nvPr/>
          </p:nvSpPr>
          <p:spPr>
            <a:xfrm>
              <a:off x="7892652" y="2137020"/>
              <a:ext cx="4088705" cy="461664"/>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2" name="矩形 41"/>
            <p:cNvSpPr/>
            <p:nvPr/>
          </p:nvSpPr>
          <p:spPr>
            <a:xfrm>
              <a:off x="8021619" y="2137018"/>
              <a:ext cx="3803227" cy="491066"/>
            </a:xfrm>
            <a:prstGeom prst="rect">
              <a:avLst/>
            </a:prstGeom>
          </p:spPr>
          <p:txBody>
            <a:bodyPr wrap="none">
              <a:spAutoFit/>
            </a:bodyPr>
            <a:lstStyle/>
            <a:p>
              <a:r>
                <a:rPr lang="zh-CN" altLang="en-US" kern="500" spc="225" dirty="0">
                  <a:solidFill>
                    <a:prstClr val="white"/>
                  </a:solidFill>
                </a:rPr>
                <a:t>复杂度（</a:t>
              </a:r>
              <a:r>
                <a:rPr lang="en-US" altLang="zh-CN" b="1" kern="500" spc="225" dirty="0">
                  <a:solidFill>
                    <a:srgbClr val="7AB850"/>
                  </a:solidFill>
                </a:rPr>
                <a:t>C</a:t>
              </a:r>
              <a:r>
                <a:rPr lang="en-US" altLang="zh-CN" kern="500" spc="225" dirty="0">
                  <a:solidFill>
                    <a:prstClr val="white"/>
                  </a:solidFill>
                </a:rPr>
                <a:t>omplexity</a:t>
              </a:r>
              <a:r>
                <a:rPr lang="zh-CN" altLang="en-US" kern="500" spc="225" dirty="0">
                  <a:solidFill>
                    <a:prstClr val="white"/>
                  </a:solidFill>
                </a:rPr>
                <a:t>）</a:t>
              </a:r>
              <a:endParaRPr lang="zh-CN" altLang="en-US" spc="225" dirty="0">
                <a:solidFill>
                  <a:prstClr val="white"/>
                </a:solidFill>
              </a:endParaRPr>
            </a:p>
          </p:txBody>
        </p:sp>
      </p:grpSp>
      <p:grpSp>
        <p:nvGrpSpPr>
          <p:cNvPr id="17" name="组合 16"/>
          <p:cNvGrpSpPr/>
          <p:nvPr/>
        </p:nvGrpSpPr>
        <p:grpSpPr>
          <a:xfrm>
            <a:off x="7127958" y="2056018"/>
            <a:ext cx="3411263" cy="1052822"/>
            <a:chOff x="7471943" y="1805208"/>
            <a:chExt cx="4548351" cy="1403763"/>
          </a:xfrm>
        </p:grpSpPr>
        <p:grpSp>
          <p:nvGrpSpPr>
            <p:cNvPr id="15" name="组合 14"/>
            <p:cNvGrpSpPr/>
            <p:nvPr/>
          </p:nvGrpSpPr>
          <p:grpSpPr>
            <a:xfrm>
              <a:off x="7517356" y="1805208"/>
              <a:ext cx="3739185" cy="495616"/>
              <a:chOff x="7892653" y="2132469"/>
              <a:chExt cx="3739185" cy="495616"/>
            </a:xfrm>
          </p:grpSpPr>
          <p:sp>
            <p:nvSpPr>
              <p:cNvPr id="13" name="圆角矩形 12"/>
              <p:cNvSpPr/>
              <p:nvPr/>
            </p:nvSpPr>
            <p:spPr>
              <a:xfrm>
                <a:off x="7892653" y="2132469"/>
                <a:ext cx="3739185" cy="47076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4" name="矩形 13"/>
              <p:cNvSpPr/>
              <p:nvPr/>
            </p:nvSpPr>
            <p:spPr>
              <a:xfrm>
                <a:off x="8021620" y="2137018"/>
                <a:ext cx="3549227" cy="491067"/>
              </a:xfrm>
              <a:prstGeom prst="rect">
                <a:avLst/>
              </a:prstGeom>
            </p:spPr>
            <p:txBody>
              <a:bodyPr wrap="none">
                <a:spAutoFit/>
              </a:bodyPr>
              <a:lstStyle/>
              <a:p>
                <a:r>
                  <a:rPr lang="zh-CN" altLang="zh-CN" kern="500" spc="225" dirty="0">
                    <a:solidFill>
                      <a:prstClr val="white"/>
                    </a:solidFill>
                  </a:rPr>
                  <a:t>数据量大（</a:t>
                </a:r>
                <a:r>
                  <a:rPr lang="en-US" altLang="zh-CN" b="1" kern="500" spc="225" dirty="0">
                    <a:solidFill>
                      <a:srgbClr val="7AB850"/>
                    </a:solidFill>
                  </a:rPr>
                  <a:t>V</a:t>
                </a:r>
                <a:r>
                  <a:rPr lang="en-US" altLang="zh-CN" kern="500" spc="225" dirty="0">
                    <a:solidFill>
                      <a:prstClr val="white"/>
                    </a:solidFill>
                  </a:rPr>
                  <a:t>olume</a:t>
                </a:r>
                <a:r>
                  <a:rPr lang="zh-CN" altLang="zh-CN" kern="500" spc="225" dirty="0">
                    <a:solidFill>
                      <a:prstClr val="white"/>
                    </a:solidFill>
                  </a:rPr>
                  <a:t>）</a:t>
                </a:r>
                <a:endParaRPr lang="zh-CN" altLang="en-US" spc="225" dirty="0">
                  <a:solidFill>
                    <a:prstClr val="white"/>
                  </a:solidFill>
                </a:endParaRPr>
              </a:p>
            </p:txBody>
          </p:sp>
        </p:grpSp>
        <p:sp>
          <p:nvSpPr>
            <p:cNvPr id="16" name="矩形 15"/>
            <p:cNvSpPr/>
            <p:nvPr/>
          </p:nvSpPr>
          <p:spPr>
            <a:xfrm>
              <a:off x="7471943" y="2256471"/>
              <a:ext cx="4548351" cy="952500"/>
            </a:xfrm>
            <a:prstGeom prst="rect">
              <a:avLst/>
            </a:prstGeom>
          </p:spPr>
          <p:txBody>
            <a:bodyPr wrap="square">
              <a:spAutoFit/>
            </a:bodyPr>
            <a:lstStyle/>
            <a:p>
              <a:pPr>
                <a:lnSpc>
                  <a:spcPct val="150000"/>
                </a:lnSpc>
              </a:pPr>
              <a:r>
                <a:rPr lang="zh-CN" altLang="en-US" sz="1350" b="1" dirty="0">
                  <a:solidFill>
                    <a:prstClr val="black">
                      <a:lumMod val="50000"/>
                      <a:lumOff val="50000"/>
                    </a:prstClr>
                  </a:solidFill>
                </a:rPr>
                <a:t>存储的数据量巨大，</a:t>
              </a:r>
              <a:r>
                <a:rPr lang="en-US" altLang="zh-CN" sz="1350" b="1" dirty="0">
                  <a:solidFill>
                    <a:prstClr val="black">
                      <a:lumMod val="50000"/>
                      <a:lumOff val="50000"/>
                    </a:prstClr>
                  </a:solidFill>
                </a:rPr>
                <a:t>PB</a:t>
              </a:r>
              <a:r>
                <a:rPr lang="zh-CN" altLang="en-US" sz="1350" b="1" dirty="0">
                  <a:solidFill>
                    <a:prstClr val="black">
                      <a:lumMod val="50000"/>
                      <a:lumOff val="50000"/>
                    </a:prstClr>
                  </a:solidFill>
                </a:rPr>
                <a:t>级别是常态，因而对其分析的计算量也大。</a:t>
              </a:r>
              <a:endParaRPr lang="zh-CN" altLang="en-US" sz="1350" b="1" dirty="0">
                <a:solidFill>
                  <a:prstClr val="black">
                    <a:lumMod val="50000"/>
                    <a:lumOff val="50000"/>
                  </a:prstClr>
                </a:solidFill>
              </a:endParaRPr>
            </a:p>
          </p:txBody>
        </p:sp>
      </p:grpSp>
      <p:sp>
        <p:nvSpPr>
          <p:cNvPr id="43" name="矩形 42"/>
          <p:cNvSpPr/>
          <p:nvPr/>
        </p:nvSpPr>
        <p:spPr>
          <a:xfrm>
            <a:off x="7127958" y="4455050"/>
            <a:ext cx="3330493" cy="1649095"/>
          </a:xfrm>
          <a:prstGeom prst="rect">
            <a:avLst/>
          </a:prstGeom>
        </p:spPr>
        <p:txBody>
          <a:bodyPr wrap="square">
            <a:spAutoFit/>
          </a:bodyPr>
          <a:lstStyle/>
          <a:p>
            <a:pPr>
              <a:lnSpc>
                <a:spcPct val="150000"/>
              </a:lnSpc>
            </a:pPr>
            <a:r>
              <a:rPr lang="zh-CN" altLang="en-US" sz="1350" b="1" dirty="0">
                <a:solidFill>
                  <a:prstClr val="black">
                    <a:lumMod val="50000"/>
                    <a:lumOff val="50000"/>
                  </a:prstClr>
                </a:solidFill>
              </a:rPr>
              <a:t>数据的来源及格式多样，数据格式除了传统的结构化数据外，还包括半结构化或非结构化数据，比如用户上传的音频和视频内容。而随着人类活动的进一步拓宽，数据的来源更加多样。</a:t>
            </a:r>
            <a:endParaRPr lang="zh-CN" altLang="en-US" sz="1350" b="1" dirty="0">
              <a:solidFill>
                <a:prstClr val="black">
                  <a:lumMod val="50000"/>
                  <a:lumOff val="50000"/>
                </a:prstClr>
              </a:solidFill>
            </a:endParaRPr>
          </a:p>
        </p:txBody>
      </p:sp>
      <p:sp>
        <p:nvSpPr>
          <p:cNvPr id="44" name="矩形 43"/>
          <p:cNvSpPr/>
          <p:nvPr/>
        </p:nvSpPr>
        <p:spPr>
          <a:xfrm>
            <a:off x="1767825" y="5724635"/>
            <a:ext cx="3330493" cy="402590"/>
          </a:xfrm>
          <a:prstGeom prst="rect">
            <a:avLst/>
          </a:prstGeom>
        </p:spPr>
        <p:txBody>
          <a:bodyPr wrap="square">
            <a:spAutoFit/>
          </a:bodyPr>
          <a:lstStyle/>
          <a:p>
            <a:pPr>
              <a:lnSpc>
                <a:spcPct val="150000"/>
              </a:lnSpc>
            </a:pPr>
            <a:r>
              <a:rPr lang="zh-CN" altLang="en-US" sz="1350" b="1" dirty="0">
                <a:solidFill>
                  <a:prstClr val="black">
                    <a:lumMod val="50000"/>
                    <a:lumOff val="50000"/>
                  </a:prstClr>
                </a:solidFill>
              </a:rPr>
              <a:t>对数据的处理和分析的难度大。</a:t>
            </a:r>
            <a:endParaRPr lang="zh-CN" altLang="en-US" sz="1350" b="1" dirty="0">
              <a:solidFill>
                <a:prstClr val="black">
                  <a:lumMod val="50000"/>
                  <a:lumOff val="50000"/>
                </a:prstClr>
              </a:solidFill>
            </a:endParaRPr>
          </a:p>
        </p:txBody>
      </p:sp>
      <p:sp>
        <p:nvSpPr>
          <p:cNvPr id="45" name="矩形 44"/>
          <p:cNvSpPr/>
          <p:nvPr/>
        </p:nvSpPr>
        <p:spPr>
          <a:xfrm>
            <a:off x="1767826" y="3860827"/>
            <a:ext cx="2860979" cy="1337945"/>
          </a:xfrm>
          <a:prstGeom prst="rect">
            <a:avLst/>
          </a:prstGeom>
        </p:spPr>
        <p:txBody>
          <a:bodyPr wrap="square">
            <a:spAutoFit/>
          </a:bodyPr>
          <a:lstStyle/>
          <a:p>
            <a:pPr>
              <a:lnSpc>
                <a:spcPct val="150000"/>
              </a:lnSpc>
            </a:pPr>
            <a:r>
              <a:rPr lang="zh-CN" altLang="en-US" sz="1350" b="1" dirty="0">
                <a:solidFill>
                  <a:prstClr val="black">
                    <a:lumMod val="50000"/>
                    <a:lumOff val="50000"/>
                  </a:prstClr>
                </a:solidFill>
              </a:rPr>
              <a:t>数据增长速度快，而且越新的数据价值越大，这就要求对数据的处理速度也要快，以便能够从数据中及时地提取知识，发现价值。</a:t>
            </a:r>
            <a:endParaRPr lang="zh-CN" altLang="en-US" sz="1350" b="1" dirty="0">
              <a:solidFill>
                <a:prstClr val="black">
                  <a:lumMod val="50000"/>
                  <a:lumOff val="50000"/>
                </a:prstClr>
              </a:solidFill>
            </a:endParaRPr>
          </a:p>
        </p:txBody>
      </p:sp>
      <p:sp>
        <p:nvSpPr>
          <p:cNvPr id="46" name="矩形 45"/>
          <p:cNvSpPr/>
          <p:nvPr/>
        </p:nvSpPr>
        <p:spPr>
          <a:xfrm>
            <a:off x="1767825" y="2384447"/>
            <a:ext cx="3330493" cy="1026160"/>
          </a:xfrm>
          <a:prstGeom prst="rect">
            <a:avLst/>
          </a:prstGeom>
        </p:spPr>
        <p:txBody>
          <a:bodyPr wrap="square">
            <a:spAutoFit/>
          </a:bodyPr>
          <a:lstStyle/>
          <a:p>
            <a:pPr>
              <a:lnSpc>
                <a:spcPct val="150000"/>
              </a:lnSpc>
            </a:pPr>
            <a:r>
              <a:rPr lang="zh-CN" altLang="en-US" sz="1350" b="1" dirty="0">
                <a:solidFill>
                  <a:prstClr val="black">
                    <a:lumMod val="50000"/>
                    <a:lumOff val="50000"/>
                  </a:prstClr>
                </a:solidFill>
              </a:rPr>
              <a:t>在成本可接受的条件下，通过快速采集、发现和分析，从大量、多种类别的数据中提取价值的体系架构。</a:t>
            </a:r>
            <a:endParaRPr lang="zh-CN" altLang="en-US" sz="1350" b="1" dirty="0">
              <a:solidFill>
                <a:prstClr val="black">
                  <a:lumMod val="50000"/>
                  <a:lumOff val="50000"/>
                </a:prstClr>
              </a:solidFill>
            </a:endParaRPr>
          </a:p>
        </p:txBody>
      </p:sp>
      <p:sp>
        <p:nvSpPr>
          <p:cNvPr id="20" name="任意多边形 19"/>
          <p:cNvSpPr/>
          <p:nvPr/>
        </p:nvSpPr>
        <p:spPr>
          <a:xfrm>
            <a:off x="4637315" y="2193472"/>
            <a:ext cx="1182133" cy="1137557"/>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1" fmla="*/ 0 w 3575982"/>
              <a:gd name="connsiteY0-2" fmla="*/ 0 h 1516742"/>
              <a:gd name="connsiteX1-3" fmla="*/ 1886857 w 3575982"/>
              <a:gd name="connsiteY1-4" fmla="*/ 304800 h 1516742"/>
              <a:gd name="connsiteX2-5" fmla="*/ 3571865 w 3575982"/>
              <a:gd name="connsiteY2-6" fmla="*/ 1516742 h 1516742"/>
              <a:gd name="connsiteX0-7" fmla="*/ 0 w 3571864"/>
              <a:gd name="connsiteY0-8" fmla="*/ 0 h 1516742"/>
              <a:gd name="connsiteX1-9" fmla="*/ 1886857 w 3571864"/>
              <a:gd name="connsiteY1-10" fmla="*/ 304800 h 1516742"/>
              <a:gd name="connsiteX2-11" fmla="*/ 3571865 w 3571864"/>
              <a:gd name="connsiteY2-12" fmla="*/ 1516742 h 1516742"/>
              <a:gd name="connsiteX0-13" fmla="*/ 0 w 3571864"/>
              <a:gd name="connsiteY0-14" fmla="*/ 0 h 1516742"/>
              <a:gd name="connsiteX1-15" fmla="*/ 2232219 w 3571864"/>
              <a:gd name="connsiteY1-16" fmla="*/ 635000 h 1516742"/>
              <a:gd name="connsiteX2-17" fmla="*/ 3571865 w 3571864"/>
              <a:gd name="connsiteY2-18" fmla="*/ 1516742 h 1516742"/>
              <a:gd name="connsiteX0-19" fmla="*/ 0 w 3571864"/>
              <a:gd name="connsiteY0-20" fmla="*/ 0 h 1516742"/>
              <a:gd name="connsiteX1-21" fmla="*/ 2232219 w 3571864"/>
              <a:gd name="connsiteY1-22" fmla="*/ 635000 h 1516742"/>
              <a:gd name="connsiteX2-23" fmla="*/ 3571865 w 3571864"/>
              <a:gd name="connsiteY2-24" fmla="*/ 1516742 h 1516742"/>
              <a:gd name="connsiteX0-25" fmla="*/ 0 w 3571864"/>
              <a:gd name="connsiteY0-26" fmla="*/ 0 h 1516742"/>
              <a:gd name="connsiteX1-27" fmla="*/ 2232219 w 3571864"/>
              <a:gd name="connsiteY1-28" fmla="*/ 635000 h 1516742"/>
              <a:gd name="connsiteX2-29" fmla="*/ 3571865 w 3571864"/>
              <a:gd name="connsiteY2-30" fmla="*/ 1516742 h 1516742"/>
            </a:gdLst>
            <a:ahLst/>
            <a:cxnLst>
              <a:cxn ang="0">
                <a:pos x="connsiteX0-1" y="connsiteY0-2"/>
              </a:cxn>
              <a:cxn ang="0">
                <a:pos x="connsiteX1-3" y="connsiteY1-4"/>
              </a:cxn>
              <a:cxn ang="0">
                <a:pos x="connsiteX2-5" y="connsiteY2-6"/>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1" name="任意多边形 20"/>
          <p:cNvSpPr/>
          <p:nvPr/>
        </p:nvSpPr>
        <p:spPr>
          <a:xfrm flipV="1">
            <a:off x="4147457" y="3692026"/>
            <a:ext cx="1247426" cy="45719"/>
          </a:xfrm>
          <a:custGeom>
            <a:avLst/>
            <a:gdLst>
              <a:gd name="connsiteX0" fmla="*/ 0 w 1625600"/>
              <a:gd name="connsiteY0" fmla="*/ 465 h 189150"/>
              <a:gd name="connsiteX1" fmla="*/ 1306286 w 1625600"/>
              <a:gd name="connsiteY1" fmla="*/ 29493 h 189150"/>
              <a:gd name="connsiteX2" fmla="*/ 1625600 w 1625600"/>
              <a:gd name="connsiteY2" fmla="*/ 189150 h 189150"/>
              <a:gd name="connsiteX3" fmla="*/ 1625600 w 1625600"/>
              <a:gd name="connsiteY3" fmla="*/ 189150 h 189150"/>
              <a:gd name="connsiteX0-1" fmla="*/ 0 w 1625600"/>
              <a:gd name="connsiteY0-2" fmla="*/ 71882 h 260567"/>
              <a:gd name="connsiteX1-3" fmla="*/ 957943 w 1625600"/>
              <a:gd name="connsiteY1-4" fmla="*/ 6335 h 260567"/>
              <a:gd name="connsiteX2-5" fmla="*/ 1625600 w 1625600"/>
              <a:gd name="connsiteY2-6" fmla="*/ 260567 h 260567"/>
              <a:gd name="connsiteX3-7" fmla="*/ 1625600 w 1625600"/>
              <a:gd name="connsiteY3-8" fmla="*/ 260567 h 260567"/>
              <a:gd name="connsiteX0-9" fmla="*/ 0 w 1625600"/>
              <a:gd name="connsiteY0-10" fmla="*/ 76367 h 265052"/>
              <a:gd name="connsiteX1-11" fmla="*/ 957943 w 1625600"/>
              <a:gd name="connsiteY1-12" fmla="*/ 10820 h 265052"/>
              <a:gd name="connsiteX2-13" fmla="*/ 1625600 w 1625600"/>
              <a:gd name="connsiteY2-14" fmla="*/ 265052 h 265052"/>
              <a:gd name="connsiteX3-15" fmla="*/ 1625600 w 1625600"/>
              <a:gd name="connsiteY3-16" fmla="*/ 265052 h 265052"/>
            </a:gdLst>
            <a:ahLst/>
            <a:cxnLst>
              <a:cxn ang="0">
                <a:pos x="connsiteX0-1" y="connsiteY0-2"/>
              </a:cxn>
              <a:cxn ang="0">
                <a:pos x="connsiteX1-3" y="connsiteY1-4"/>
              </a:cxn>
              <a:cxn ang="0">
                <a:pos x="connsiteX2-5" y="connsiteY2-6"/>
              </a:cxn>
              <a:cxn ang="0">
                <a:pos x="connsiteX3-7" y="connsiteY3-8"/>
              </a:cxn>
            </a:cxnLst>
            <a:rect l="l" t="t" r="r" b="b"/>
            <a:pathLst>
              <a:path w="1625600" h="265052">
                <a:moveTo>
                  <a:pt x="0" y="76367"/>
                </a:moveTo>
                <a:cubicBezTo>
                  <a:pt x="343505" y="21115"/>
                  <a:pt x="687010" y="-20627"/>
                  <a:pt x="957943" y="10820"/>
                </a:cubicBezTo>
                <a:cubicBezTo>
                  <a:pt x="1228876" y="42267"/>
                  <a:pt x="1514324" y="222680"/>
                  <a:pt x="1625600" y="265052"/>
                </a:cubicBezTo>
                <a:lnTo>
                  <a:pt x="1625600" y="265052"/>
                </a:ln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任意多边形 47"/>
          <p:cNvSpPr/>
          <p:nvPr/>
        </p:nvSpPr>
        <p:spPr>
          <a:xfrm>
            <a:off x="4876801" y="4662404"/>
            <a:ext cx="650918" cy="855698"/>
          </a:xfrm>
          <a:custGeom>
            <a:avLst/>
            <a:gdLst>
              <a:gd name="connsiteX0" fmla="*/ 0 w 1480457"/>
              <a:gd name="connsiteY0" fmla="*/ 508000 h 526178"/>
              <a:gd name="connsiteX1" fmla="*/ 769257 w 1480457"/>
              <a:gd name="connsiteY1" fmla="*/ 464457 h 526178"/>
              <a:gd name="connsiteX2" fmla="*/ 1480457 w 1480457"/>
              <a:gd name="connsiteY2" fmla="*/ 0 h 526178"/>
            </a:gdLst>
            <a:ahLst/>
            <a:cxnLst>
              <a:cxn ang="0">
                <a:pos x="connsiteX0" y="connsiteY0"/>
              </a:cxn>
              <a:cxn ang="0">
                <a:pos x="connsiteX1" y="connsiteY1"/>
              </a:cxn>
              <a:cxn ang="0">
                <a:pos x="connsiteX2" y="connsiteY2"/>
              </a:cxn>
            </a:cxnLst>
            <a:rect l="l" t="t" r="r" b="b"/>
            <a:pathLst>
              <a:path w="1480457" h="526178">
                <a:moveTo>
                  <a:pt x="0" y="508000"/>
                </a:moveTo>
                <a:cubicBezTo>
                  <a:pt x="261257" y="528562"/>
                  <a:pt x="522514" y="549124"/>
                  <a:pt x="769257" y="464457"/>
                </a:cubicBezTo>
                <a:cubicBezTo>
                  <a:pt x="1016000" y="379790"/>
                  <a:pt x="1248228" y="189895"/>
                  <a:pt x="1480457"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9" name="任意多边形 48"/>
          <p:cNvSpPr/>
          <p:nvPr/>
        </p:nvSpPr>
        <p:spPr>
          <a:xfrm rot="971766">
            <a:off x="6459898" y="2102152"/>
            <a:ext cx="538758" cy="1318133"/>
          </a:xfrm>
          <a:custGeom>
            <a:avLst/>
            <a:gdLst>
              <a:gd name="connsiteX0" fmla="*/ 17322 w 1004294"/>
              <a:gd name="connsiteY0" fmla="*/ 1465943 h 1465943"/>
              <a:gd name="connsiteX1" fmla="*/ 133437 w 1004294"/>
              <a:gd name="connsiteY1" fmla="*/ 537029 h 1465943"/>
              <a:gd name="connsiteX2" fmla="*/ 1004294 w 1004294"/>
              <a:gd name="connsiteY2" fmla="*/ 0 h 1465943"/>
              <a:gd name="connsiteX0-1" fmla="*/ 688 w 1633324"/>
              <a:gd name="connsiteY0-2" fmla="*/ 1444002 h 1444002"/>
              <a:gd name="connsiteX1-3" fmla="*/ 762467 w 1633324"/>
              <a:gd name="connsiteY1-4" fmla="*/ 537029 h 1444002"/>
              <a:gd name="connsiteX2-5" fmla="*/ 1633324 w 1633324"/>
              <a:gd name="connsiteY2-6" fmla="*/ 0 h 1444002"/>
              <a:gd name="connsiteX0-7" fmla="*/ 2761 w 1635397"/>
              <a:gd name="connsiteY0-8" fmla="*/ 1444002 h 1444002"/>
              <a:gd name="connsiteX1-9" fmla="*/ 281252 w 1635397"/>
              <a:gd name="connsiteY1-10" fmla="*/ 596491 h 1444002"/>
              <a:gd name="connsiteX2-11" fmla="*/ 1635397 w 1635397"/>
              <a:gd name="connsiteY2-12" fmla="*/ 0 h 1444002"/>
              <a:gd name="connsiteX0-13" fmla="*/ 2761 w 1635397"/>
              <a:gd name="connsiteY0-14" fmla="*/ 1444002 h 1444002"/>
              <a:gd name="connsiteX1-15" fmla="*/ 281252 w 1635397"/>
              <a:gd name="connsiteY1-16" fmla="*/ 596491 h 1444002"/>
              <a:gd name="connsiteX2-17" fmla="*/ 1635397 w 1635397"/>
              <a:gd name="connsiteY2-18" fmla="*/ 0 h 1444002"/>
              <a:gd name="connsiteX0-19" fmla="*/ 38303 w 1670939"/>
              <a:gd name="connsiteY0-20" fmla="*/ 1444002 h 1444002"/>
              <a:gd name="connsiteX1-21" fmla="*/ 316794 w 1670939"/>
              <a:gd name="connsiteY1-22" fmla="*/ 596491 h 1444002"/>
              <a:gd name="connsiteX2-23" fmla="*/ 1670939 w 1670939"/>
              <a:gd name="connsiteY2-24" fmla="*/ 0 h 1444002"/>
              <a:gd name="connsiteX0-25" fmla="*/ 2175 w 1634811"/>
              <a:gd name="connsiteY0-26" fmla="*/ 1444002 h 1444002"/>
              <a:gd name="connsiteX1-27" fmla="*/ 591374 w 1634811"/>
              <a:gd name="connsiteY1-28" fmla="*/ 630399 h 1444002"/>
              <a:gd name="connsiteX2-29" fmla="*/ 1634811 w 1634811"/>
              <a:gd name="connsiteY2-30" fmla="*/ 0 h 1444002"/>
              <a:gd name="connsiteX0-31" fmla="*/ 0 w 1632636"/>
              <a:gd name="connsiteY0-32" fmla="*/ 1444002 h 1444002"/>
              <a:gd name="connsiteX1-33" fmla="*/ 589199 w 1632636"/>
              <a:gd name="connsiteY1-34" fmla="*/ 630399 h 1444002"/>
              <a:gd name="connsiteX2-35" fmla="*/ 1632636 w 1632636"/>
              <a:gd name="connsiteY2-36" fmla="*/ 0 h 1444002"/>
              <a:gd name="connsiteX0-37" fmla="*/ 0 w 1703563"/>
              <a:gd name="connsiteY0-38" fmla="*/ 1396840 h 1396840"/>
              <a:gd name="connsiteX1-39" fmla="*/ 660126 w 1703563"/>
              <a:gd name="connsiteY1-40" fmla="*/ 630399 h 1396840"/>
              <a:gd name="connsiteX2-41" fmla="*/ 1703563 w 1703563"/>
              <a:gd name="connsiteY2-42" fmla="*/ 0 h 1396840"/>
            </a:gdLst>
            <a:ahLst/>
            <a:cxnLst>
              <a:cxn ang="0">
                <a:pos x="connsiteX0-1" y="connsiteY0-2"/>
              </a:cxn>
              <a:cxn ang="0">
                <a:pos x="connsiteX1-3" y="connsiteY1-4"/>
              </a:cxn>
              <a:cxn ang="0">
                <a:pos x="connsiteX2-5" y="connsiteY2-6"/>
              </a:cxn>
            </a:cxnLst>
            <a:rect l="l" t="t" r="r" b="b"/>
            <a:pathLst>
              <a:path w="1703563" h="1396840">
                <a:moveTo>
                  <a:pt x="0" y="1396840"/>
                </a:moveTo>
                <a:cubicBezTo>
                  <a:pt x="37494" y="1352400"/>
                  <a:pt x="376199" y="863206"/>
                  <a:pt x="660126" y="630399"/>
                </a:cubicBezTo>
                <a:cubicBezTo>
                  <a:pt x="944053" y="397592"/>
                  <a:pt x="1350382" y="146352"/>
                  <a:pt x="1703563"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47" name="组合 46"/>
          <p:cNvGrpSpPr/>
          <p:nvPr/>
        </p:nvGrpSpPr>
        <p:grpSpPr>
          <a:xfrm>
            <a:off x="1523999" y="454761"/>
            <a:ext cx="9145786" cy="718410"/>
            <a:chOff x="-1" y="190175"/>
            <a:chExt cx="9145786" cy="525795"/>
          </a:xfrm>
        </p:grpSpPr>
        <p:sp>
          <p:nvSpPr>
            <p:cNvPr id="51" name="任意多边形 5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任意多边形 5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3" name="任意多边形 5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54" name="文本框 53"/>
          <p:cNvSpPr txBox="1"/>
          <p:nvPr/>
        </p:nvSpPr>
        <p:spPr>
          <a:xfrm>
            <a:off x="1976232" y="631117"/>
            <a:ext cx="2069465" cy="414020"/>
          </a:xfrm>
          <a:prstGeom prst="rect">
            <a:avLst/>
          </a:prstGeom>
          <a:noFill/>
        </p:spPr>
        <p:txBody>
          <a:bodyPr wrap="none" rtlCol="0">
            <a:spAutoFit/>
          </a:bodyPr>
          <a:lstStyle/>
          <a:p>
            <a:pPr algn="l"/>
            <a:r>
              <a:rPr lang="en-US" altLang="zh-CN" sz="2100" b="1" spc="225" dirty="0">
                <a:solidFill>
                  <a:prstClr val="white"/>
                </a:solidFill>
                <a:sym typeface="+mn-ea"/>
              </a:rPr>
              <a:t>(1)</a:t>
            </a:r>
            <a:r>
              <a:rPr lang="zh-CN" altLang="en-US" sz="2100" b="1" spc="225" dirty="0">
                <a:solidFill>
                  <a:prstClr val="white"/>
                </a:solidFill>
              </a:rPr>
              <a:t>大数据</a:t>
            </a:r>
            <a:r>
              <a:rPr lang="zh-CN" altLang="en-US" sz="2100" b="1" spc="225" dirty="0">
                <a:solidFill>
                  <a:prstClr val="white"/>
                </a:solidFill>
              </a:rPr>
              <a:t>概念</a:t>
            </a:r>
            <a:endParaRPr lang="zh-CN" altLang="en-US" sz="2100" b="1" spc="225" dirty="0">
              <a:solidFill>
                <a:prstClr val="white"/>
              </a:solidFill>
            </a:endParaRPr>
          </a:p>
        </p:txBody>
      </p:sp>
      <p:sp>
        <p:nvSpPr>
          <p:cNvPr id="55" name="Freeform 172"/>
          <p:cNvSpPr>
            <a:spLocks noEditPoints="1"/>
          </p:cNvSpPr>
          <p:nvPr/>
        </p:nvSpPr>
        <p:spPr bwMode="auto">
          <a:xfrm>
            <a:off x="1638106" y="6761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vert="horz" wrap="square" lIns="68580" tIns="34290" rIns="68580" bIns="34290" numCol="1" anchor="t" anchorCtr="0" compatLnSpc="1"/>
          <a:lstStyle/>
          <a:p>
            <a:endParaRPr lang="id-ID" sz="1350">
              <a:solidFill>
                <a:prstClr val="black"/>
              </a:solidFill>
            </a:endParaRPr>
          </a:p>
        </p:txBody>
      </p:sp>
      <p:sp>
        <p:nvSpPr>
          <p:cNvPr id="2" name="文本框 1"/>
          <p:cNvSpPr txBox="1"/>
          <p:nvPr/>
        </p:nvSpPr>
        <p:spPr>
          <a:xfrm>
            <a:off x="8309293" y="681432"/>
            <a:ext cx="1661160" cy="299085"/>
          </a:xfrm>
          <a:prstGeom prst="rect">
            <a:avLst/>
          </a:prstGeom>
          <a:noFill/>
        </p:spPr>
        <p:txBody>
          <a:bodyPr wrap="none" rtlCol="0">
            <a:spAutoFit/>
          </a:bodyPr>
          <a:p>
            <a:r>
              <a:rPr lang="en-US" altLang="zh-CN" sz="1350" dirty="0">
                <a:solidFill>
                  <a:prstClr val="white"/>
                </a:solidFill>
              </a:rPr>
              <a:t>《</a:t>
            </a:r>
            <a:r>
              <a:rPr lang="zh-CN" altLang="en-US" sz="1350" dirty="0">
                <a:solidFill>
                  <a:prstClr val="white"/>
                </a:solidFill>
              </a:rPr>
              <a:t>大数据</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pic>
        <p:nvPicPr>
          <p:cNvPr id="35845" name="Picture 4"/>
          <p:cNvPicPr>
            <a:picLocks noChangeAspect="1"/>
          </p:cNvPicPr>
          <p:nvPr/>
        </p:nvPicPr>
        <p:blipFill>
          <a:blip r:embed="rId2"/>
          <a:stretch>
            <a:fillRect/>
          </a:stretch>
        </p:blipFill>
        <p:spPr>
          <a:xfrm>
            <a:off x="8106410" y="3691890"/>
            <a:ext cx="3261995" cy="3086100"/>
          </a:xfrm>
          <a:prstGeom prst="rect">
            <a:avLst/>
          </a:prstGeom>
          <a:noFill/>
          <a:ln w="9525">
            <a:noFill/>
          </a:ln>
        </p:spPr>
      </p:pic>
      <p:pic>
        <p:nvPicPr>
          <p:cNvPr id="34822" name="Picture 4"/>
          <p:cNvPicPr>
            <a:picLocks noChangeAspect="1"/>
          </p:cNvPicPr>
          <p:nvPr>
            <p:custDataLst>
              <p:tags r:id="rId3"/>
            </p:custDataLst>
          </p:nvPr>
        </p:nvPicPr>
        <p:blipFill>
          <a:blip r:embed="rId4"/>
          <a:stretch>
            <a:fillRect/>
          </a:stretch>
        </p:blipFill>
        <p:spPr>
          <a:xfrm>
            <a:off x="8406765" y="154305"/>
            <a:ext cx="3785235" cy="2450465"/>
          </a:xfrm>
          <a:prstGeom prst="rect">
            <a:avLst/>
          </a:prstGeom>
          <a:noFill/>
          <a:ln w="9525">
            <a:noFill/>
          </a:ln>
        </p:spPr>
      </p:pic>
      <p:graphicFrame>
        <p:nvGraphicFramePr>
          <p:cNvPr id="3" name="对象 2"/>
          <p:cNvGraphicFramePr/>
          <p:nvPr>
            <p:custDataLst>
              <p:tags r:id="rId5"/>
            </p:custDataLst>
          </p:nvPr>
        </p:nvGraphicFramePr>
        <p:xfrm>
          <a:off x="5069205" y="154305"/>
          <a:ext cx="3427095" cy="1982470"/>
        </p:xfrm>
        <a:graphic>
          <a:graphicData uri="http://schemas.openxmlformats.org/presentationml/2006/ole">
            <mc:AlternateContent xmlns:mc="http://schemas.openxmlformats.org/markup-compatibility/2006">
              <mc:Choice xmlns:v="urn:schemas-microsoft-com:vml" Requires="v">
                <p:oleObj spid="_x0000_s7" name="" r:id="rId6" imgW="3632200" imgH="1981200" progId="Paint.Picture">
                  <p:embed/>
                </p:oleObj>
              </mc:Choice>
              <mc:Fallback>
                <p:oleObj name="" r:id="rId6" imgW="3632200" imgH="1981200" progId="Paint.Picture">
                  <p:embed/>
                  <p:pic>
                    <p:nvPicPr>
                      <p:cNvPr id="0" name="图片 2"/>
                      <p:cNvPicPr/>
                      <p:nvPr/>
                    </p:nvPicPr>
                    <p:blipFill>
                      <a:blip r:embed="rId7"/>
                      <a:stretch>
                        <a:fillRect/>
                      </a:stretch>
                    </p:blipFill>
                    <p:spPr>
                      <a:xfrm>
                        <a:off x="5069205" y="154305"/>
                        <a:ext cx="3427095" cy="1982470"/>
                      </a:xfrm>
                      <a:prstGeom prst="rect">
                        <a:avLst/>
                      </a:prstGeom>
                    </p:spPr>
                  </p:pic>
                </p:oleObj>
              </mc:Fallback>
            </mc:AlternateContent>
          </a:graphicData>
        </a:graphic>
      </p:graphicFrame>
      <p:pic>
        <p:nvPicPr>
          <p:cNvPr id="37893" name="Picture 8" descr="C:\Users\lzy\Documents\Tencent Files\70004972\FileRecv\MobileFile\IMG_20150925_122234.jpg"/>
          <p:cNvPicPr>
            <a:picLocks noChangeAspect="1"/>
          </p:cNvPicPr>
          <p:nvPr/>
        </p:nvPicPr>
        <p:blipFill>
          <a:blip r:embed="rId8"/>
          <a:stretch>
            <a:fillRect/>
          </a:stretch>
        </p:blipFill>
        <p:spPr>
          <a:xfrm>
            <a:off x="259715" y="91440"/>
            <a:ext cx="5135245" cy="2884805"/>
          </a:xfrm>
          <a:prstGeom prst="rect">
            <a:avLst/>
          </a:prstGeom>
          <a:noFill/>
          <a:ln w="9525">
            <a:noFill/>
          </a:ln>
        </p:spPr>
      </p:pic>
      <p:sp>
        <p:nvSpPr>
          <p:cNvPr id="9" name="文本框 8"/>
          <p:cNvSpPr txBox="1"/>
          <p:nvPr/>
        </p:nvSpPr>
        <p:spPr>
          <a:xfrm>
            <a:off x="360045" y="1730375"/>
            <a:ext cx="4936490" cy="1198880"/>
          </a:xfrm>
          <a:prstGeom prst="rect">
            <a:avLst/>
          </a:prstGeom>
          <a:noFill/>
        </p:spPr>
        <p:txBody>
          <a:bodyPr wrap="square" rtlCol="0">
            <a:spAutoFit/>
          </a:bodyPr>
          <a:p>
            <a:r>
              <a:rPr lang="zh-CN" altLang="en-US" dirty="0">
                <a:solidFill>
                  <a:schemeClr val="bg1"/>
                </a:solidFill>
                <a:latin typeface="Arial" panose="020B0604020202020204" pitchFamily="34" charset="0"/>
                <a:sym typeface="+mn-ea"/>
              </a:rPr>
              <a:t>以视频为例，连续不间断监控过程中，可能有用的数据仅仅有一两秒，但是具有很高的商业价值</a:t>
            </a:r>
            <a:endParaRPr lang="zh-CN" altLang="en-US" dirty="0">
              <a:solidFill>
                <a:schemeClr val="bg1"/>
              </a:solidFill>
              <a:latin typeface="Arial" panose="020B0604020202020204" pitchFamily="34" charset="0"/>
            </a:endParaRPr>
          </a:p>
          <a:p>
            <a:endParaRPr lang="zh-CN" altLang="en-US" dirty="0">
              <a:solidFill>
                <a:schemeClr val="bg1"/>
              </a:solidFill>
              <a:latin typeface="Arial" panose="020B0604020202020204" pitchFamily="34" charset="0"/>
            </a:endParaRPr>
          </a:p>
        </p:txBody>
      </p:sp>
      <p:pic>
        <p:nvPicPr>
          <p:cNvPr id="36868" name="Picture 7" descr="http://img.jrjimg.cn/2012/12/20121224124205984.jpg"/>
          <p:cNvPicPr>
            <a:picLocks noChangeAspect="1"/>
          </p:cNvPicPr>
          <p:nvPr/>
        </p:nvPicPr>
        <p:blipFill>
          <a:blip r:embed="rId9"/>
          <a:stretch>
            <a:fillRect/>
          </a:stretch>
        </p:blipFill>
        <p:spPr>
          <a:xfrm>
            <a:off x="671195" y="2427605"/>
            <a:ext cx="4305300" cy="24320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blinds(horizontal)">
                                      <p:cBhvr>
                                        <p:cTn id="10" dur="500"/>
                                        <p:tgtEl>
                                          <p:spTgt spid="4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nodeType="withEffect">
                                  <p:stCondLst>
                                    <p:cond delay="0"/>
                                  </p:stCondLst>
                                  <p:childTnLst>
                                    <p:set>
                                      <p:cBhvr>
                                        <p:cTn id="20" dur="1" fill="hold">
                                          <p:stCondLst>
                                            <p:cond delay="0"/>
                                          </p:stCondLst>
                                        </p:cTn>
                                        <p:tgtEl>
                                          <p:spTgt spid="37893"/>
                                        </p:tgtEl>
                                        <p:attrNameLst>
                                          <p:attrName>style.visibility</p:attrName>
                                        </p:attrNameLst>
                                      </p:cBhvr>
                                      <p:to>
                                        <p:strVal val="visible"/>
                                      </p:to>
                                    </p:set>
                                    <p:animEffect transition="in" filter="blinds(horizontal)">
                                      <p:cBhvr>
                                        <p:cTn id="21" dur="500"/>
                                        <p:tgtEl>
                                          <p:spTgt spid="3789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blinds(horizontal)">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blinds(horizontal)">
                                      <p:cBhvr>
                                        <p:cTn id="34" dur="500"/>
                                        <p:tgtEl>
                                          <p:spTgt spid="3"/>
                                        </p:tgtEl>
                                      </p:cBhvr>
                                    </p:animEffect>
                                  </p:childTnLst>
                                </p:cTn>
                              </p:par>
                              <p:par>
                                <p:cTn id="35" presetID="3" presetClass="entr" presetSubtype="10" fill="hold" nodeType="withEffect">
                                  <p:stCondLst>
                                    <p:cond delay="0"/>
                                  </p:stCondLst>
                                  <p:childTnLst>
                                    <p:set>
                                      <p:cBhvr>
                                        <p:cTn id="36" dur="1" fill="hold">
                                          <p:stCondLst>
                                            <p:cond delay="0"/>
                                          </p:stCondLst>
                                        </p:cTn>
                                        <p:tgtEl>
                                          <p:spTgt spid="34822"/>
                                        </p:tgtEl>
                                        <p:attrNameLst>
                                          <p:attrName>style.visibility</p:attrName>
                                        </p:attrNameLst>
                                      </p:cBhvr>
                                      <p:to>
                                        <p:strVal val="visible"/>
                                      </p:to>
                                    </p:set>
                                    <p:animEffect transition="in" filter="blinds(horizontal)">
                                      <p:cBhvr>
                                        <p:cTn id="37" dur="500"/>
                                        <p:tgtEl>
                                          <p:spTgt spid="3482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blinds(horizontal)">
                                      <p:cBhvr>
                                        <p:cTn id="42" dur="500"/>
                                        <p:tgtEl>
                                          <p:spTgt spid="4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blinds(horizontal)">
                                      <p:cBhvr>
                                        <p:cTn id="45" dur="500"/>
                                        <p:tgtEl>
                                          <p:spTgt spid="21"/>
                                        </p:tgtEl>
                                      </p:cBhvr>
                                    </p:animEffect>
                                  </p:childTnLst>
                                </p:cTn>
                              </p:par>
                              <p:par>
                                <p:cTn id="46" presetID="3" presetClass="entr" presetSubtype="10"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blinds(horizontal)">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6868"/>
                                        </p:tgtEl>
                                        <p:attrNameLst>
                                          <p:attrName>style.visibility</p:attrName>
                                        </p:attrNameLst>
                                      </p:cBhvr>
                                      <p:to>
                                        <p:strVal val="visible"/>
                                      </p:to>
                                    </p:set>
                                    <p:animEffect transition="in" filter="blinds(horizontal)">
                                      <p:cBhvr>
                                        <p:cTn id="53" dur="500"/>
                                        <p:tgtEl>
                                          <p:spTgt spid="36868"/>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blinds(horizontal)">
                                      <p:cBhvr>
                                        <p:cTn id="58" dur="500"/>
                                        <p:tgtEl>
                                          <p:spTgt spid="43"/>
                                        </p:tgtEl>
                                      </p:cBhvr>
                                    </p:animEffect>
                                  </p:childTnLst>
                                </p:cTn>
                              </p:par>
                              <p:par>
                                <p:cTn id="59" presetID="3" presetClass="entr" presetSubtype="1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blinds(horizontal)">
                                      <p:cBhvr>
                                        <p:cTn id="61" dur="500"/>
                                        <p:tgtEl>
                                          <p:spTgt spid="26"/>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blinds(horizontal)">
                                      <p:cBhvr>
                                        <p:cTn id="64" dur="500"/>
                                        <p:tgtEl>
                                          <p:spTgt spid="50"/>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5845"/>
                                        </p:tgtEl>
                                        <p:attrNameLst>
                                          <p:attrName>style.visibility</p:attrName>
                                        </p:attrNameLst>
                                      </p:cBhvr>
                                      <p:to>
                                        <p:strVal val="visible"/>
                                      </p:to>
                                    </p:set>
                                    <p:animEffect transition="in" filter="blinds(horizontal)">
                                      <p:cBhvr>
                                        <p:cTn id="69" dur="500"/>
                                        <p:tgtEl>
                                          <p:spTgt spid="35845"/>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blinds(horizontal)">
                                      <p:cBhvr>
                                        <p:cTn id="74" dur="500"/>
                                        <p:tgtEl>
                                          <p:spTgt spid="40"/>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blinds(horizontal)">
                                      <p:cBhvr>
                                        <p:cTn id="77" dur="500"/>
                                        <p:tgtEl>
                                          <p:spTgt spid="48"/>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blinds(horizontal)">
                                      <p:cBhvr>
                                        <p:cTn id="8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5" grpId="0"/>
      <p:bldP spid="43" grpId="0"/>
      <p:bldP spid="44" grpId="0"/>
      <p:bldP spid="20" grpId="0" animBg="1"/>
      <p:bldP spid="49" grpId="0" animBg="1"/>
      <p:bldP spid="21" grpId="0" animBg="1"/>
      <p:bldP spid="50" grpId="0" animBg="1"/>
      <p:bldP spid="48" grpId="0" animBg="1"/>
      <p:bldP spid="9"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标题 1"/>
          <p:cNvSpPr>
            <a:spLocks noGrp="1"/>
          </p:cNvSpPr>
          <p:nvPr>
            <p:ph type="title"/>
          </p:nvPr>
        </p:nvSpPr>
        <p:spPr/>
        <p:txBody>
          <a:bodyPr vert="horz" wrap="square" lIns="91440" tIns="45720" rIns="91440" bIns="45720" anchor="ctr" anchorCtr="0"/>
          <a:p>
            <a:r>
              <a:rPr lang="en-US" altLang="zh-CN" sz="2400" dirty="0">
                <a:latin typeface="楷体" panose="02010609060101010101" charset="-122"/>
                <a:ea typeface="楷体" panose="02010609060101010101" charset="-122"/>
                <a:cs typeface="楷体" panose="02010609060101010101" charset="-122"/>
              </a:rPr>
              <a:t>1</a:t>
            </a:r>
            <a:r>
              <a:rPr lang="zh-CN" altLang="en-US" sz="2400" dirty="0">
                <a:latin typeface="楷体" panose="02010609060101010101" charset="-122"/>
                <a:ea typeface="楷体" panose="02010609060101010101" charset="-122"/>
                <a:cs typeface="楷体" panose="02010609060101010101" charset="-122"/>
              </a:rPr>
              <a:t>）</a:t>
            </a:r>
            <a:r>
              <a:rPr lang="zh-CN" altLang="zh-CN" sz="2400" dirty="0">
                <a:latin typeface="楷体" panose="02010609060101010101" charset="-122"/>
                <a:ea typeface="楷体" panose="02010609060101010101" charset="-122"/>
                <a:cs typeface="楷体" panose="02010609060101010101" charset="-122"/>
              </a:rPr>
              <a:t>大数据安全问题</a:t>
            </a:r>
            <a:endParaRPr lang="zh-CN" altLang="en-US" sz="2400" dirty="0">
              <a:latin typeface="楷体" panose="02010609060101010101" charset="-122"/>
              <a:ea typeface="楷体" panose="02010609060101010101" charset="-122"/>
              <a:cs typeface="楷体" panose="02010609060101010101" charset="-122"/>
            </a:endParaRPr>
          </a:p>
        </p:txBody>
      </p:sp>
      <p:sp>
        <p:nvSpPr>
          <p:cNvPr id="9219" name="矩形 2"/>
          <p:cNvSpPr/>
          <p:nvPr/>
        </p:nvSpPr>
        <p:spPr>
          <a:xfrm>
            <a:off x="1468755" y="1468755"/>
            <a:ext cx="3535680" cy="460375"/>
          </a:xfrm>
          <a:prstGeom prst="rect">
            <a:avLst/>
          </a:prstGeom>
          <a:noFill/>
          <a:ln w="9525">
            <a:noFill/>
          </a:ln>
        </p:spPr>
        <p:txBody>
          <a:bodyPr wrap="none">
            <a:spAutoFit/>
          </a:bodyPr>
          <a:p>
            <a:r>
              <a:rPr lang="zh-CN" altLang="zh-CN" sz="2400" b="1" dirty="0">
                <a:latin typeface="Arial" panose="020B0604020202020204" pitchFamily="34" charset="0"/>
              </a:rPr>
              <a:t>隐私和个人信息安全问题</a:t>
            </a:r>
            <a:endParaRPr lang="zh-CN" altLang="en-US" sz="2400" b="1" dirty="0">
              <a:latin typeface="Arial" panose="020B0604020202020204" pitchFamily="34" charset="0"/>
            </a:endParaRPr>
          </a:p>
        </p:txBody>
      </p:sp>
      <p:sp>
        <p:nvSpPr>
          <p:cNvPr id="9220" name="TextBox 2"/>
          <p:cNvSpPr txBox="1"/>
          <p:nvPr/>
        </p:nvSpPr>
        <p:spPr>
          <a:xfrm>
            <a:off x="1589405" y="1929130"/>
            <a:ext cx="7467600" cy="1568450"/>
          </a:xfrm>
          <a:prstGeom prst="rect">
            <a:avLst/>
          </a:prstGeom>
          <a:noFill/>
          <a:ln w="9525">
            <a:noFill/>
          </a:ln>
        </p:spPr>
        <p:txBody>
          <a:bodyPr>
            <a:spAutoFit/>
          </a:bodyPr>
          <a:p>
            <a:pPr fontAlgn="auto">
              <a:lnSpc>
                <a:spcPct val="120000"/>
              </a:lnSpc>
              <a:buFont typeface="Arial" panose="020B0604020202020204" pitchFamily="34" charset="0"/>
              <a:buChar char="•"/>
            </a:pPr>
            <a:r>
              <a:rPr lang="zh-CN" altLang="zh-CN" sz="2000" dirty="0">
                <a:latin typeface="楷体" panose="02010609060101010101" charset="-122"/>
                <a:ea typeface="楷体" panose="02010609060101010101" charset="-122"/>
              </a:rPr>
              <a:t>在大数据时代，个人隐私有可能被曝光</a:t>
            </a:r>
            <a:endParaRPr lang="en-US" altLang="zh-CN" sz="2000" dirty="0">
              <a:latin typeface="楷体" panose="02010609060101010101" charset="-122"/>
              <a:ea typeface="楷体" panose="02010609060101010101" charset="-122"/>
            </a:endParaRPr>
          </a:p>
          <a:p>
            <a:pPr fontAlgn="auto">
              <a:lnSpc>
                <a:spcPct val="120000"/>
              </a:lnSpc>
              <a:buFont typeface="Arial" panose="020B0604020202020204" pitchFamily="34" charset="0"/>
              <a:buChar char="•"/>
            </a:pPr>
            <a:r>
              <a:rPr lang="zh-CN" altLang="zh-CN" sz="2000" dirty="0">
                <a:latin typeface="楷体" panose="02010609060101010101" charset="-122"/>
                <a:ea typeface="楷体" panose="02010609060101010101" charset="-122"/>
              </a:rPr>
              <a:t>在大数据时代，个人生活细节有可能被利用预测个人生活的轨迹和全貌。</a:t>
            </a:r>
            <a:endParaRPr lang="zh-CN" altLang="zh-CN" sz="2000" dirty="0">
              <a:latin typeface="楷体" panose="02010609060101010101" charset="-122"/>
              <a:ea typeface="楷体" panose="02010609060101010101" charset="-122"/>
            </a:endParaRPr>
          </a:p>
          <a:p>
            <a:pPr fontAlgn="auto">
              <a:lnSpc>
                <a:spcPct val="120000"/>
              </a:lnSpc>
              <a:buFont typeface="Arial" panose="020B0604020202020204" pitchFamily="34" charset="0"/>
              <a:buChar char="•"/>
            </a:pPr>
            <a:r>
              <a:rPr lang="zh-CN" altLang="zh-CN" sz="2000" dirty="0">
                <a:latin typeface="楷体" panose="02010609060101010101" charset="-122"/>
                <a:ea typeface="楷体" panose="02010609060101010101" charset="-122"/>
                <a:sym typeface="+mn-ea"/>
              </a:rPr>
              <a:t>人类进入大数据时代以来，数据泄密事件时有发生。</a:t>
            </a:r>
            <a:endParaRPr lang="zh-CN" altLang="en-US" sz="2000" dirty="0">
              <a:latin typeface="楷体" panose="02010609060101010101" charset="-122"/>
              <a:ea typeface="楷体" panose="02010609060101010101" charset="-122"/>
            </a:endParaRPr>
          </a:p>
        </p:txBody>
      </p:sp>
      <p:sp>
        <p:nvSpPr>
          <p:cNvPr id="12291" name="矩形 2"/>
          <p:cNvSpPr/>
          <p:nvPr/>
        </p:nvSpPr>
        <p:spPr>
          <a:xfrm>
            <a:off x="1159510" y="3927475"/>
            <a:ext cx="2332990" cy="460375"/>
          </a:xfrm>
          <a:prstGeom prst="rect">
            <a:avLst/>
          </a:prstGeom>
          <a:noFill/>
          <a:ln w="9525">
            <a:noFill/>
          </a:ln>
        </p:spPr>
        <p:txBody>
          <a:bodyPr wrap="none">
            <a:spAutoFit/>
          </a:bodyPr>
          <a:p>
            <a:pPr algn="l"/>
            <a:r>
              <a:rPr lang="en-US" altLang="zh-CN" sz="2400" dirty="0">
                <a:latin typeface="楷体" panose="02010609060101010101" charset="-122"/>
                <a:ea typeface="楷体" panose="02010609060101010101" charset="-122"/>
                <a:cs typeface="楷体" panose="02010609060101010101" charset="-122"/>
              </a:rPr>
              <a:t> </a:t>
            </a:r>
            <a:r>
              <a:rPr lang="zh-CN" altLang="zh-CN" sz="2400" b="1" dirty="0">
                <a:latin typeface="Arial" panose="020B0604020202020204" pitchFamily="34" charset="0"/>
              </a:rPr>
              <a:t>  国家安全问题</a:t>
            </a:r>
            <a:endParaRPr lang="zh-CN" altLang="en-US" sz="2400" b="1" dirty="0">
              <a:latin typeface="Arial" panose="020B0604020202020204" pitchFamily="34" charset="0"/>
            </a:endParaRPr>
          </a:p>
        </p:txBody>
      </p:sp>
      <p:sp>
        <p:nvSpPr>
          <p:cNvPr id="2" name="文本框 1"/>
          <p:cNvSpPr txBox="1"/>
          <p:nvPr/>
        </p:nvSpPr>
        <p:spPr>
          <a:xfrm>
            <a:off x="1657350" y="4387850"/>
            <a:ext cx="5887720" cy="1137285"/>
          </a:xfrm>
          <a:prstGeom prst="rect">
            <a:avLst/>
          </a:prstGeom>
          <a:noFill/>
        </p:spPr>
        <p:txBody>
          <a:bodyPr wrap="none" rtlCol="0" anchor="t">
            <a:spAutoFit/>
          </a:bodyPr>
          <a:p>
            <a:pPr indent="0" algn="l" fontAlgn="auto">
              <a:lnSpc>
                <a:spcPct val="120000"/>
              </a:lnSpc>
              <a:buFont typeface="Arial" panose="020B0604020202020204" pitchFamily="34" charset="0"/>
              <a:buChar char="•"/>
            </a:pPr>
            <a:r>
              <a:rPr lang="zh-CN" altLang="zh-CN" sz="2000" b="1" dirty="0">
                <a:latin typeface="楷体" panose="02010609060101010101" charset="-122"/>
                <a:ea typeface="楷体" panose="02010609060101010101" charset="-122"/>
                <a:sym typeface="+mn-ea"/>
              </a:rPr>
              <a:t>大数据成为国家之间博弈的新战场</a:t>
            </a:r>
            <a:endParaRPr lang="zh-CN" altLang="zh-CN" sz="2000" b="1" dirty="0">
              <a:latin typeface="楷体" panose="02010609060101010101" charset="-122"/>
              <a:ea typeface="楷体" panose="02010609060101010101" charset="-122"/>
              <a:sym typeface="+mn-ea"/>
            </a:endParaRPr>
          </a:p>
          <a:p>
            <a:pPr indent="0" algn="l" fontAlgn="auto">
              <a:lnSpc>
                <a:spcPct val="120000"/>
              </a:lnSpc>
              <a:buFont typeface="Arial" panose="020B0604020202020204" pitchFamily="34" charset="0"/>
              <a:buChar char="•"/>
            </a:pPr>
            <a:r>
              <a:rPr lang="zh-CN" altLang="zh-CN" sz="2000" b="1" dirty="0">
                <a:latin typeface="楷体" panose="02010609060101010101" charset="-122"/>
                <a:ea typeface="楷体" panose="02010609060101010101" charset="-122"/>
                <a:sym typeface="+mn-ea"/>
              </a:rPr>
              <a:t>自媒体平台成为影响国家意识形态安全的重要因素</a:t>
            </a:r>
            <a:endParaRPr lang="zh-CN" altLang="zh-CN" sz="2000" b="1" dirty="0">
              <a:latin typeface="楷体" panose="02010609060101010101" charset="-122"/>
              <a:ea typeface="楷体" panose="02010609060101010101" charset="-122"/>
              <a:sym typeface="+mn-ea"/>
            </a:endParaRPr>
          </a:p>
          <a:p>
            <a:pPr indent="0" algn="l">
              <a:buFont typeface="Arial" panose="020B0604020202020204" pitchFamily="34" charset="0"/>
              <a:buChar char="•"/>
            </a:pPr>
            <a:endParaRPr lang="zh-CN" altLang="en-US" sz="2000">
              <a:latin typeface="楷体" panose="02010609060101010101" charset="-122"/>
              <a:ea typeface="楷体" panose="02010609060101010101" charset="-122"/>
            </a:endParaRPr>
          </a:p>
        </p:txBody>
      </p:sp>
      <p:grpSp>
        <p:nvGrpSpPr>
          <p:cNvPr id="19" name="组合 18"/>
          <p:cNvGrpSpPr/>
          <p:nvPr/>
        </p:nvGrpSpPr>
        <p:grpSpPr>
          <a:xfrm>
            <a:off x="152399" y="17881"/>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grpSp>
      <p:sp>
        <p:nvSpPr>
          <p:cNvPr id="25" name="文本框 24"/>
          <p:cNvSpPr txBox="1"/>
          <p:nvPr/>
        </p:nvSpPr>
        <p:spPr>
          <a:xfrm>
            <a:off x="604632" y="194237"/>
            <a:ext cx="2660015" cy="414020"/>
          </a:xfrm>
          <a:prstGeom prst="rect">
            <a:avLst/>
          </a:prstGeom>
          <a:noFill/>
        </p:spPr>
        <p:txBody>
          <a:bodyPr wrap="none" rtlCol="0">
            <a:spAutoFit/>
          </a:bodyPr>
          <a:p>
            <a:pPr algn="l"/>
            <a:r>
              <a:rPr lang="en-US" altLang="zh-CN" sz="2100" b="1" spc="225" dirty="0">
                <a:solidFill>
                  <a:prstClr val="white"/>
                </a:solidFill>
                <a:sym typeface="+mn-ea"/>
              </a:rPr>
              <a:t>(2)</a:t>
            </a:r>
            <a:r>
              <a:rPr lang="zh-CN" altLang="en-US" sz="2100" b="1" spc="225" dirty="0">
                <a:solidFill>
                  <a:prstClr val="white"/>
                </a:solidFill>
              </a:rPr>
              <a:t>大数据基础</a:t>
            </a:r>
            <a:r>
              <a:rPr lang="zh-CN" altLang="en-US" sz="2100" b="1" spc="225" dirty="0">
                <a:solidFill>
                  <a:prstClr val="white"/>
                </a:solidFill>
              </a:rPr>
              <a:t>知识</a:t>
            </a:r>
            <a:endParaRPr lang="zh-CN" altLang="en-US" sz="2100" b="1" spc="225" dirty="0">
              <a:solidFill>
                <a:prstClr val="white"/>
              </a:solidFill>
            </a:endParaRPr>
          </a:p>
        </p:txBody>
      </p:sp>
      <p:sp>
        <p:nvSpPr>
          <p:cNvPr id="26" name="Freeform 172"/>
          <p:cNvSpPr>
            <a:spLocks noEditPoints="1"/>
          </p:cNvSpPr>
          <p:nvPr/>
        </p:nvSpPr>
        <p:spPr bwMode="auto">
          <a:xfrm>
            <a:off x="266506" y="23922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vert="horz" wrap="square" lIns="68580" tIns="34290" rIns="68580" bIns="34290" numCol="1" anchor="t" anchorCtr="0" compatLnSpc="1"/>
          <a:p>
            <a:endParaRPr lang="id-ID" sz="1350">
              <a:solidFill>
                <a:prstClr val="black"/>
              </a:solidFill>
            </a:endParaRPr>
          </a:p>
        </p:txBody>
      </p:sp>
      <p:sp>
        <p:nvSpPr>
          <p:cNvPr id="29" name="文本框 28"/>
          <p:cNvSpPr txBox="1"/>
          <p:nvPr/>
        </p:nvSpPr>
        <p:spPr>
          <a:xfrm>
            <a:off x="6653213" y="254712"/>
            <a:ext cx="1661160" cy="299085"/>
          </a:xfrm>
          <a:prstGeom prst="rect">
            <a:avLst/>
          </a:prstGeom>
          <a:noFill/>
        </p:spPr>
        <p:txBody>
          <a:bodyPr wrap="none" rtlCol="0">
            <a:spAutoFit/>
          </a:bodyPr>
          <a:p>
            <a:r>
              <a:rPr lang="en-US" altLang="zh-CN" sz="1350" dirty="0">
                <a:solidFill>
                  <a:prstClr val="white"/>
                </a:solidFill>
              </a:rPr>
              <a:t>《</a:t>
            </a:r>
            <a:r>
              <a:rPr lang="zh-CN" altLang="en-US" sz="1350" dirty="0">
                <a:solidFill>
                  <a:prstClr val="white"/>
                </a:solidFill>
              </a:rPr>
              <a:t>大数据</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标题 1"/>
          <p:cNvSpPr>
            <a:spLocks noGrp="1"/>
          </p:cNvSpPr>
          <p:nvPr>
            <p:ph type="title"/>
          </p:nvPr>
        </p:nvSpPr>
        <p:spPr/>
        <p:txBody>
          <a:bodyPr vert="horz" wrap="square" lIns="91440" tIns="45720" rIns="91440" bIns="45720" anchor="ctr" anchorCtr="0"/>
          <a:p>
            <a:r>
              <a:rPr lang="en-US" altLang="zh-CN" sz="2400" dirty="0">
                <a:latin typeface="楷体" panose="02010609060101010101" charset="-122"/>
                <a:ea typeface="楷体" panose="02010609060101010101" charset="-122"/>
                <a:cs typeface="楷体" panose="02010609060101010101" charset="-122"/>
              </a:rPr>
              <a:t>2</a:t>
            </a:r>
            <a:r>
              <a:rPr lang="zh-CN" altLang="en-US" sz="2400" dirty="0">
                <a:latin typeface="楷体" panose="02010609060101010101" charset="-122"/>
                <a:ea typeface="楷体" panose="02010609060101010101" charset="-122"/>
                <a:cs typeface="楷体" panose="02010609060101010101" charset="-122"/>
              </a:rPr>
              <a:t>）</a:t>
            </a:r>
            <a:r>
              <a:rPr lang="zh-CN" altLang="zh-CN" sz="2400" dirty="0">
                <a:latin typeface="楷体" panose="02010609060101010101" charset="-122"/>
                <a:ea typeface="楷体" panose="02010609060101010101" charset="-122"/>
                <a:cs typeface="楷体" panose="02010609060101010101" charset="-122"/>
                <a:sym typeface="+mn-ea"/>
              </a:rPr>
              <a:t>大数据思维</a:t>
            </a:r>
            <a:endParaRPr lang="zh-CN" altLang="zh-CN" sz="2400" dirty="0">
              <a:latin typeface="楷体" panose="02010609060101010101" charset="-122"/>
              <a:ea typeface="楷体" panose="02010609060101010101" charset="-122"/>
              <a:cs typeface="楷体" panose="02010609060101010101" charset="-122"/>
            </a:endParaRPr>
          </a:p>
        </p:txBody>
      </p:sp>
      <p:sp>
        <p:nvSpPr>
          <p:cNvPr id="9219" name="矩形 2"/>
          <p:cNvSpPr/>
          <p:nvPr/>
        </p:nvSpPr>
        <p:spPr>
          <a:xfrm>
            <a:off x="1468755" y="1468755"/>
            <a:ext cx="3035300" cy="460375"/>
          </a:xfrm>
          <a:prstGeom prst="rect">
            <a:avLst/>
          </a:prstGeom>
          <a:noFill/>
          <a:ln w="9525">
            <a:noFill/>
          </a:ln>
        </p:spPr>
        <p:txBody>
          <a:bodyPr wrap="square">
            <a:spAutoFit/>
          </a:bodyPr>
          <a:p>
            <a:pPr algn="l"/>
            <a:r>
              <a:rPr lang="zh-CN" altLang="zh-CN" sz="2400" b="1" dirty="0">
                <a:latin typeface="Arial" panose="020B0604020202020204" pitchFamily="34" charset="0"/>
                <a:sym typeface="+mn-ea"/>
              </a:rPr>
              <a:t>全样而非抽样</a:t>
            </a:r>
            <a:endParaRPr lang="zh-CN" altLang="en-US" sz="2400" b="1" dirty="0">
              <a:latin typeface="Arial" panose="020B0604020202020204" pitchFamily="34" charset="0"/>
            </a:endParaRPr>
          </a:p>
        </p:txBody>
      </p:sp>
      <p:sp>
        <p:nvSpPr>
          <p:cNvPr id="12291" name="矩形 2"/>
          <p:cNvSpPr/>
          <p:nvPr/>
        </p:nvSpPr>
        <p:spPr>
          <a:xfrm>
            <a:off x="1159510" y="3927475"/>
            <a:ext cx="2332990" cy="460375"/>
          </a:xfrm>
          <a:prstGeom prst="rect">
            <a:avLst/>
          </a:prstGeom>
          <a:noFill/>
          <a:ln w="9525">
            <a:noFill/>
          </a:ln>
        </p:spPr>
        <p:txBody>
          <a:bodyPr wrap="none">
            <a:spAutoFit/>
          </a:bodyPr>
          <a:p>
            <a:pPr algn="l"/>
            <a:r>
              <a:rPr lang="en-US" altLang="zh-CN" sz="2400" dirty="0">
                <a:latin typeface="楷体" panose="02010609060101010101" charset="-122"/>
                <a:ea typeface="楷体" panose="02010609060101010101" charset="-122"/>
                <a:cs typeface="楷体" panose="02010609060101010101" charset="-122"/>
              </a:rPr>
              <a:t> </a:t>
            </a:r>
            <a:r>
              <a:rPr lang="zh-CN" altLang="zh-CN" sz="2400" b="1" dirty="0">
                <a:latin typeface="Arial" panose="020B0604020202020204" pitchFamily="34" charset="0"/>
              </a:rPr>
              <a:t>  </a:t>
            </a:r>
            <a:r>
              <a:rPr lang="zh-CN" altLang="zh-CN" sz="2400" b="1" dirty="0">
                <a:latin typeface="Arial" panose="020B0604020202020204" pitchFamily="34" charset="0"/>
                <a:sym typeface="+mn-ea"/>
              </a:rPr>
              <a:t>效率而非精确</a:t>
            </a:r>
            <a:endParaRPr lang="zh-CN" altLang="en-US" sz="2400" b="1" dirty="0">
              <a:latin typeface="Arial" panose="020B0604020202020204" pitchFamily="34" charset="0"/>
            </a:endParaRPr>
          </a:p>
        </p:txBody>
      </p:sp>
      <p:sp>
        <p:nvSpPr>
          <p:cNvPr id="25605" name="TextBox 4"/>
          <p:cNvSpPr txBox="1"/>
          <p:nvPr/>
        </p:nvSpPr>
        <p:spPr>
          <a:xfrm>
            <a:off x="3582035" y="1513840"/>
            <a:ext cx="4800600" cy="369888"/>
          </a:xfrm>
          <a:prstGeom prst="rect">
            <a:avLst/>
          </a:prstGeom>
          <a:noFill/>
          <a:ln w="9525">
            <a:noFill/>
          </a:ln>
        </p:spPr>
        <p:txBody>
          <a:bodyPr wrap="none">
            <a:spAutoFit/>
          </a:bodyPr>
          <a:p>
            <a:r>
              <a:rPr lang="zh-CN" altLang="en-US" dirty="0">
                <a:latin typeface="Arial" panose="020B0604020202020204" pitchFamily="34" charset="0"/>
              </a:rPr>
              <a:t>数据太多，无法保存和分析，统计学采用抽样</a:t>
            </a:r>
            <a:endParaRPr lang="zh-CN" altLang="en-US" dirty="0">
              <a:latin typeface="Arial" panose="020B0604020202020204" pitchFamily="34" charset="0"/>
            </a:endParaRPr>
          </a:p>
        </p:txBody>
      </p:sp>
      <p:pic>
        <p:nvPicPr>
          <p:cNvPr id="25604" name="Picture 2" descr="https://timgsa.baidu.com/timg?image&amp;quality=80&amp;size=b9999_10000&amp;sec=1488774479549&amp;di=1823bedc4507b9a305065fa966a317c2&amp;imgtype=0&amp;src=http%3A%2F%2Fi7.qhimg.com%2Ft01d77f8c00cf163cc1.png"/>
          <p:cNvPicPr>
            <a:picLocks noChangeAspect="1"/>
          </p:cNvPicPr>
          <p:nvPr/>
        </p:nvPicPr>
        <p:blipFill>
          <a:blip r:embed="rId1"/>
          <a:stretch>
            <a:fillRect/>
          </a:stretch>
        </p:blipFill>
        <p:spPr>
          <a:xfrm>
            <a:off x="2580640" y="1932305"/>
            <a:ext cx="3903345" cy="1753870"/>
          </a:xfrm>
          <a:prstGeom prst="rect">
            <a:avLst/>
          </a:prstGeom>
          <a:noFill/>
          <a:ln w="9525">
            <a:noFill/>
          </a:ln>
        </p:spPr>
      </p:pic>
      <p:pic>
        <p:nvPicPr>
          <p:cNvPr id="26628" name="Picture 2" descr="https://timgsa.baidu.com/timg?image&amp;quality=80&amp;size=b9999_10000&amp;sec=1488775219149&amp;di=da79a2f82ea1a10cab575e085a144df4&amp;imgtype=0&amp;src=http%3A%2F%2Fe.hiphotos.baidu.com%2Fzhidao%2Fpic%2Fitem%2Ff3d3572c11dfa9ec364005cf65d0f703908fc1f8.jpg"/>
          <p:cNvPicPr>
            <a:picLocks noChangeAspect="1"/>
          </p:cNvPicPr>
          <p:nvPr/>
        </p:nvPicPr>
        <p:blipFill>
          <a:blip r:embed="rId2"/>
          <a:stretch>
            <a:fillRect/>
          </a:stretch>
        </p:blipFill>
        <p:spPr>
          <a:xfrm>
            <a:off x="1508125" y="4501515"/>
            <a:ext cx="1984375" cy="1614170"/>
          </a:xfrm>
          <a:prstGeom prst="rect">
            <a:avLst/>
          </a:prstGeom>
          <a:noFill/>
          <a:ln w="9525">
            <a:noFill/>
          </a:ln>
        </p:spPr>
      </p:pic>
      <p:pic>
        <p:nvPicPr>
          <p:cNvPr id="26629" name="Picture 4" descr="https://timgsa.baidu.com/timg?image&amp;quality=80&amp;size=b9999_10000&amp;sec=1488775278831&amp;di=673a89ead40f5596e9b1d54b52e3f9ed&amp;imgtype=0&amp;src=http%3A%2F%2Fp.jianke.net%2Farticle%2F201509%2F2015092021124036.png"/>
          <p:cNvPicPr>
            <a:picLocks noChangeAspect="1"/>
          </p:cNvPicPr>
          <p:nvPr/>
        </p:nvPicPr>
        <p:blipFill>
          <a:blip r:embed="rId3"/>
          <a:srcRect r="26958"/>
          <a:stretch>
            <a:fillRect/>
          </a:stretch>
        </p:blipFill>
        <p:spPr>
          <a:xfrm>
            <a:off x="5586095" y="4321175"/>
            <a:ext cx="1821815" cy="1794510"/>
          </a:xfrm>
          <a:prstGeom prst="rect">
            <a:avLst/>
          </a:prstGeom>
          <a:noFill/>
          <a:ln w="9525">
            <a:noFill/>
          </a:ln>
        </p:spPr>
      </p:pic>
      <p:sp>
        <p:nvSpPr>
          <p:cNvPr id="26630" name="TextBox 5"/>
          <p:cNvSpPr txBox="1"/>
          <p:nvPr/>
        </p:nvSpPr>
        <p:spPr>
          <a:xfrm>
            <a:off x="1884680" y="6229350"/>
            <a:ext cx="1108075" cy="369888"/>
          </a:xfrm>
          <a:prstGeom prst="rect">
            <a:avLst/>
          </a:prstGeom>
          <a:noFill/>
          <a:ln w="9525">
            <a:noFill/>
          </a:ln>
        </p:spPr>
        <p:txBody>
          <a:bodyPr wrap="none">
            <a:spAutoFit/>
          </a:bodyPr>
          <a:p>
            <a:r>
              <a:rPr lang="zh-CN" altLang="en-US" dirty="0">
                <a:latin typeface="Arial" panose="020B0604020202020204" pitchFamily="34" charset="0"/>
              </a:rPr>
              <a:t>追求效率</a:t>
            </a:r>
            <a:endParaRPr lang="zh-CN" altLang="en-US" dirty="0">
              <a:latin typeface="Arial" panose="020B0604020202020204" pitchFamily="34" charset="0"/>
            </a:endParaRPr>
          </a:p>
        </p:txBody>
      </p:sp>
      <p:sp>
        <p:nvSpPr>
          <p:cNvPr id="26631" name="TextBox 6"/>
          <p:cNvSpPr txBox="1"/>
          <p:nvPr/>
        </p:nvSpPr>
        <p:spPr>
          <a:xfrm>
            <a:off x="5704840" y="6181725"/>
            <a:ext cx="1570038" cy="369888"/>
          </a:xfrm>
          <a:prstGeom prst="rect">
            <a:avLst/>
          </a:prstGeom>
          <a:noFill/>
          <a:ln w="9525">
            <a:noFill/>
          </a:ln>
        </p:spPr>
        <p:txBody>
          <a:bodyPr wrap="none">
            <a:spAutoFit/>
          </a:bodyPr>
          <a:p>
            <a:r>
              <a:rPr lang="zh-CN" altLang="en-US" dirty="0">
                <a:latin typeface="Arial" panose="020B0604020202020204" pitchFamily="34" charset="0"/>
              </a:rPr>
              <a:t>不是追求精确</a:t>
            </a:r>
            <a:endParaRPr lang="zh-CN" altLang="en-US" dirty="0">
              <a:latin typeface="Arial" panose="020B0604020202020204" pitchFamily="34" charset="0"/>
            </a:endParaRPr>
          </a:p>
        </p:txBody>
      </p:sp>
      <p:grpSp>
        <p:nvGrpSpPr>
          <p:cNvPr id="19" name="组合 18"/>
          <p:cNvGrpSpPr/>
          <p:nvPr/>
        </p:nvGrpSpPr>
        <p:grpSpPr>
          <a:xfrm>
            <a:off x="152399" y="17881"/>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grpSp>
      <p:sp>
        <p:nvSpPr>
          <p:cNvPr id="25" name="文本框 24"/>
          <p:cNvSpPr txBox="1"/>
          <p:nvPr/>
        </p:nvSpPr>
        <p:spPr>
          <a:xfrm>
            <a:off x="604632" y="194237"/>
            <a:ext cx="2660015" cy="414020"/>
          </a:xfrm>
          <a:prstGeom prst="rect">
            <a:avLst/>
          </a:prstGeom>
          <a:noFill/>
        </p:spPr>
        <p:txBody>
          <a:bodyPr wrap="none" rtlCol="0">
            <a:spAutoFit/>
          </a:bodyPr>
          <a:p>
            <a:pPr algn="l"/>
            <a:r>
              <a:rPr lang="en-US" altLang="zh-CN" sz="2100" b="1" spc="225" dirty="0">
                <a:solidFill>
                  <a:prstClr val="white"/>
                </a:solidFill>
                <a:sym typeface="+mn-ea"/>
              </a:rPr>
              <a:t>(2)</a:t>
            </a:r>
            <a:r>
              <a:rPr lang="zh-CN" altLang="en-US" sz="2100" b="1" spc="225" dirty="0">
                <a:solidFill>
                  <a:prstClr val="white"/>
                </a:solidFill>
              </a:rPr>
              <a:t>大数据基础</a:t>
            </a:r>
            <a:r>
              <a:rPr lang="zh-CN" altLang="en-US" sz="2100" b="1" spc="225" dirty="0">
                <a:solidFill>
                  <a:prstClr val="white"/>
                </a:solidFill>
              </a:rPr>
              <a:t>知识</a:t>
            </a:r>
            <a:endParaRPr lang="zh-CN" altLang="en-US" sz="2100" b="1" spc="225" dirty="0">
              <a:solidFill>
                <a:prstClr val="white"/>
              </a:solidFill>
            </a:endParaRPr>
          </a:p>
        </p:txBody>
      </p:sp>
      <p:sp>
        <p:nvSpPr>
          <p:cNvPr id="26" name="Freeform 172"/>
          <p:cNvSpPr>
            <a:spLocks noEditPoints="1"/>
          </p:cNvSpPr>
          <p:nvPr/>
        </p:nvSpPr>
        <p:spPr bwMode="auto">
          <a:xfrm>
            <a:off x="266506" y="23922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vert="horz" wrap="square" lIns="68580" tIns="34290" rIns="68580" bIns="34290" numCol="1" anchor="t" anchorCtr="0" compatLnSpc="1"/>
          <a:p>
            <a:endParaRPr lang="id-ID" sz="1350">
              <a:solidFill>
                <a:prstClr val="black"/>
              </a:solidFill>
            </a:endParaRPr>
          </a:p>
        </p:txBody>
      </p:sp>
      <p:sp>
        <p:nvSpPr>
          <p:cNvPr id="29" name="文本框 28"/>
          <p:cNvSpPr txBox="1"/>
          <p:nvPr/>
        </p:nvSpPr>
        <p:spPr>
          <a:xfrm>
            <a:off x="6653213" y="254712"/>
            <a:ext cx="1661160" cy="299085"/>
          </a:xfrm>
          <a:prstGeom prst="rect">
            <a:avLst/>
          </a:prstGeom>
          <a:noFill/>
        </p:spPr>
        <p:txBody>
          <a:bodyPr wrap="none" rtlCol="0">
            <a:spAutoFit/>
          </a:bodyPr>
          <a:p>
            <a:r>
              <a:rPr lang="en-US" altLang="zh-CN" sz="1350" dirty="0">
                <a:solidFill>
                  <a:prstClr val="white"/>
                </a:solidFill>
              </a:rPr>
              <a:t>《</a:t>
            </a:r>
            <a:r>
              <a:rPr lang="zh-CN" altLang="en-US" sz="1350" dirty="0">
                <a:solidFill>
                  <a:prstClr val="white"/>
                </a:solidFill>
              </a:rPr>
              <a:t>大数据</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标题 1"/>
          <p:cNvSpPr>
            <a:spLocks noGrp="1"/>
          </p:cNvSpPr>
          <p:nvPr>
            <p:ph type="title"/>
          </p:nvPr>
        </p:nvSpPr>
        <p:spPr/>
        <p:txBody>
          <a:bodyPr vert="horz" wrap="square" lIns="91440" tIns="45720" rIns="91440" bIns="45720" anchor="ctr" anchorCtr="0"/>
          <a:p>
            <a:r>
              <a:rPr lang="en-US" altLang="zh-CN" sz="2400" dirty="0">
                <a:latin typeface="楷体" panose="02010609060101010101" charset="-122"/>
                <a:ea typeface="楷体" panose="02010609060101010101" charset="-122"/>
                <a:cs typeface="楷体" panose="02010609060101010101" charset="-122"/>
              </a:rPr>
              <a:t>2</a:t>
            </a:r>
            <a:r>
              <a:rPr lang="zh-CN" altLang="en-US" sz="2400" dirty="0">
                <a:latin typeface="楷体" panose="02010609060101010101" charset="-122"/>
                <a:ea typeface="楷体" panose="02010609060101010101" charset="-122"/>
                <a:cs typeface="楷体" panose="02010609060101010101" charset="-122"/>
              </a:rPr>
              <a:t>）</a:t>
            </a:r>
            <a:r>
              <a:rPr lang="zh-CN" altLang="zh-CN" sz="2400" dirty="0">
                <a:latin typeface="楷体" panose="02010609060101010101" charset="-122"/>
                <a:ea typeface="楷体" panose="02010609060101010101" charset="-122"/>
                <a:cs typeface="楷体" panose="02010609060101010101" charset="-122"/>
                <a:sym typeface="+mn-ea"/>
              </a:rPr>
              <a:t>大数据思维</a:t>
            </a:r>
            <a:endParaRPr lang="zh-CN" altLang="zh-CN" sz="2400" dirty="0">
              <a:latin typeface="楷体" panose="02010609060101010101" charset="-122"/>
              <a:ea typeface="楷体" panose="02010609060101010101" charset="-122"/>
              <a:cs typeface="楷体" panose="02010609060101010101" charset="-122"/>
            </a:endParaRPr>
          </a:p>
        </p:txBody>
      </p:sp>
      <p:sp>
        <p:nvSpPr>
          <p:cNvPr id="9219" name="矩形 2"/>
          <p:cNvSpPr/>
          <p:nvPr/>
        </p:nvSpPr>
        <p:spPr>
          <a:xfrm>
            <a:off x="1468755" y="1468755"/>
            <a:ext cx="3035300" cy="460375"/>
          </a:xfrm>
          <a:prstGeom prst="rect">
            <a:avLst/>
          </a:prstGeom>
          <a:noFill/>
          <a:ln w="9525">
            <a:noFill/>
          </a:ln>
        </p:spPr>
        <p:txBody>
          <a:bodyPr wrap="square">
            <a:spAutoFit/>
          </a:bodyPr>
          <a:p>
            <a:pPr algn="l"/>
            <a:r>
              <a:rPr lang="zh-CN" altLang="zh-CN" sz="2400" b="1" dirty="0">
                <a:latin typeface="Arial" panose="020B0604020202020204" pitchFamily="34" charset="0"/>
                <a:sym typeface="+mn-ea"/>
              </a:rPr>
              <a:t>全样而非抽样</a:t>
            </a:r>
            <a:endParaRPr lang="zh-CN" altLang="en-US" sz="2400" b="1" dirty="0">
              <a:latin typeface="Arial" panose="020B0604020202020204" pitchFamily="34" charset="0"/>
            </a:endParaRPr>
          </a:p>
        </p:txBody>
      </p:sp>
      <p:sp>
        <p:nvSpPr>
          <p:cNvPr id="12291" name="矩形 2"/>
          <p:cNvSpPr/>
          <p:nvPr/>
        </p:nvSpPr>
        <p:spPr>
          <a:xfrm>
            <a:off x="1159510" y="3927475"/>
            <a:ext cx="2332990" cy="460375"/>
          </a:xfrm>
          <a:prstGeom prst="rect">
            <a:avLst/>
          </a:prstGeom>
          <a:noFill/>
          <a:ln w="9525">
            <a:noFill/>
          </a:ln>
        </p:spPr>
        <p:txBody>
          <a:bodyPr wrap="none">
            <a:spAutoFit/>
          </a:bodyPr>
          <a:p>
            <a:pPr algn="l"/>
            <a:r>
              <a:rPr lang="en-US" altLang="zh-CN" sz="2400" dirty="0">
                <a:latin typeface="楷体" panose="02010609060101010101" charset="-122"/>
                <a:ea typeface="楷体" panose="02010609060101010101" charset="-122"/>
                <a:cs typeface="楷体" panose="02010609060101010101" charset="-122"/>
              </a:rPr>
              <a:t> </a:t>
            </a:r>
            <a:r>
              <a:rPr lang="zh-CN" altLang="zh-CN" sz="2400" b="1" dirty="0">
                <a:latin typeface="Arial" panose="020B0604020202020204" pitchFamily="34" charset="0"/>
              </a:rPr>
              <a:t>  </a:t>
            </a:r>
            <a:r>
              <a:rPr lang="zh-CN" altLang="zh-CN" sz="2400" b="1" dirty="0">
                <a:latin typeface="Arial" panose="020B0604020202020204" pitchFamily="34" charset="0"/>
                <a:sym typeface="+mn-ea"/>
              </a:rPr>
              <a:t>效率而非精确</a:t>
            </a:r>
            <a:endParaRPr lang="zh-CN" altLang="en-US" sz="2400" b="1" dirty="0">
              <a:latin typeface="Arial" panose="020B0604020202020204" pitchFamily="34" charset="0"/>
            </a:endParaRPr>
          </a:p>
        </p:txBody>
      </p:sp>
      <p:sp>
        <p:nvSpPr>
          <p:cNvPr id="25605" name="TextBox 4"/>
          <p:cNvSpPr txBox="1"/>
          <p:nvPr/>
        </p:nvSpPr>
        <p:spPr>
          <a:xfrm>
            <a:off x="3582035" y="1513840"/>
            <a:ext cx="4800600" cy="369888"/>
          </a:xfrm>
          <a:prstGeom prst="rect">
            <a:avLst/>
          </a:prstGeom>
          <a:noFill/>
          <a:ln w="9525">
            <a:noFill/>
          </a:ln>
        </p:spPr>
        <p:txBody>
          <a:bodyPr wrap="none">
            <a:spAutoFit/>
          </a:bodyPr>
          <a:p>
            <a:r>
              <a:rPr lang="zh-CN" altLang="en-US" dirty="0">
                <a:latin typeface="Arial" panose="020B0604020202020204" pitchFamily="34" charset="0"/>
              </a:rPr>
              <a:t>数据太多，无法保存和分析，统计学采用抽样</a:t>
            </a:r>
            <a:endParaRPr lang="zh-CN" altLang="en-US" dirty="0">
              <a:latin typeface="Arial" panose="020B0604020202020204" pitchFamily="34" charset="0"/>
            </a:endParaRPr>
          </a:p>
        </p:txBody>
      </p:sp>
      <p:pic>
        <p:nvPicPr>
          <p:cNvPr id="25604" name="Picture 2" descr="https://timgsa.baidu.com/timg?image&amp;quality=80&amp;size=b9999_10000&amp;sec=1488774479549&amp;di=1823bedc4507b9a305065fa966a317c2&amp;imgtype=0&amp;src=http%3A%2F%2Fi7.qhimg.com%2Ft01d77f8c00cf163cc1.png"/>
          <p:cNvPicPr>
            <a:picLocks noChangeAspect="1"/>
          </p:cNvPicPr>
          <p:nvPr/>
        </p:nvPicPr>
        <p:blipFill>
          <a:blip r:embed="rId1"/>
          <a:stretch>
            <a:fillRect/>
          </a:stretch>
        </p:blipFill>
        <p:spPr>
          <a:xfrm>
            <a:off x="2580640" y="1932305"/>
            <a:ext cx="3903345" cy="1753870"/>
          </a:xfrm>
          <a:prstGeom prst="rect">
            <a:avLst/>
          </a:prstGeom>
          <a:noFill/>
          <a:ln w="9525">
            <a:noFill/>
          </a:ln>
        </p:spPr>
      </p:pic>
      <p:pic>
        <p:nvPicPr>
          <p:cNvPr id="26628" name="Picture 2" descr="https://timgsa.baidu.com/timg?image&amp;quality=80&amp;size=b9999_10000&amp;sec=1488775219149&amp;di=da79a2f82ea1a10cab575e085a144df4&amp;imgtype=0&amp;src=http%3A%2F%2Fe.hiphotos.baidu.com%2Fzhidao%2Fpic%2Fitem%2Ff3d3572c11dfa9ec364005cf65d0f703908fc1f8.jpg"/>
          <p:cNvPicPr>
            <a:picLocks noChangeAspect="1"/>
          </p:cNvPicPr>
          <p:nvPr/>
        </p:nvPicPr>
        <p:blipFill>
          <a:blip r:embed="rId2"/>
          <a:stretch>
            <a:fillRect/>
          </a:stretch>
        </p:blipFill>
        <p:spPr>
          <a:xfrm>
            <a:off x="1508125" y="4501515"/>
            <a:ext cx="1984375" cy="1614170"/>
          </a:xfrm>
          <a:prstGeom prst="rect">
            <a:avLst/>
          </a:prstGeom>
          <a:noFill/>
          <a:ln w="9525">
            <a:noFill/>
          </a:ln>
        </p:spPr>
      </p:pic>
      <p:pic>
        <p:nvPicPr>
          <p:cNvPr id="26629" name="Picture 4" descr="https://timgsa.baidu.com/timg?image&amp;quality=80&amp;size=b9999_10000&amp;sec=1488775278831&amp;di=673a89ead40f5596e9b1d54b52e3f9ed&amp;imgtype=0&amp;src=http%3A%2F%2Fp.jianke.net%2Farticle%2F201509%2F2015092021124036.png"/>
          <p:cNvPicPr>
            <a:picLocks noChangeAspect="1"/>
          </p:cNvPicPr>
          <p:nvPr/>
        </p:nvPicPr>
        <p:blipFill>
          <a:blip r:embed="rId3"/>
          <a:srcRect r="26958"/>
          <a:stretch>
            <a:fillRect/>
          </a:stretch>
        </p:blipFill>
        <p:spPr>
          <a:xfrm>
            <a:off x="4166870" y="4321175"/>
            <a:ext cx="1821815" cy="1794510"/>
          </a:xfrm>
          <a:prstGeom prst="rect">
            <a:avLst/>
          </a:prstGeom>
          <a:noFill/>
          <a:ln w="9525">
            <a:noFill/>
          </a:ln>
        </p:spPr>
      </p:pic>
      <p:sp>
        <p:nvSpPr>
          <p:cNvPr id="26630" name="TextBox 5"/>
          <p:cNvSpPr txBox="1"/>
          <p:nvPr/>
        </p:nvSpPr>
        <p:spPr>
          <a:xfrm>
            <a:off x="1884680" y="6229350"/>
            <a:ext cx="1108075" cy="369888"/>
          </a:xfrm>
          <a:prstGeom prst="rect">
            <a:avLst/>
          </a:prstGeom>
          <a:noFill/>
          <a:ln w="9525">
            <a:noFill/>
          </a:ln>
        </p:spPr>
        <p:txBody>
          <a:bodyPr wrap="none">
            <a:spAutoFit/>
          </a:bodyPr>
          <a:p>
            <a:r>
              <a:rPr lang="zh-CN" altLang="en-US" dirty="0">
                <a:latin typeface="Arial" panose="020B0604020202020204" pitchFamily="34" charset="0"/>
              </a:rPr>
              <a:t>追求效率</a:t>
            </a:r>
            <a:endParaRPr lang="zh-CN" altLang="en-US" dirty="0">
              <a:latin typeface="Arial" panose="020B0604020202020204" pitchFamily="34" charset="0"/>
            </a:endParaRPr>
          </a:p>
        </p:txBody>
      </p:sp>
      <p:sp>
        <p:nvSpPr>
          <p:cNvPr id="26631" name="TextBox 6"/>
          <p:cNvSpPr txBox="1"/>
          <p:nvPr/>
        </p:nvSpPr>
        <p:spPr>
          <a:xfrm>
            <a:off x="4285615" y="6181725"/>
            <a:ext cx="1570038" cy="369888"/>
          </a:xfrm>
          <a:prstGeom prst="rect">
            <a:avLst/>
          </a:prstGeom>
          <a:noFill/>
          <a:ln w="9525">
            <a:noFill/>
          </a:ln>
        </p:spPr>
        <p:txBody>
          <a:bodyPr wrap="none">
            <a:spAutoFit/>
          </a:bodyPr>
          <a:p>
            <a:r>
              <a:rPr lang="zh-CN" altLang="en-US" dirty="0">
                <a:latin typeface="Arial" panose="020B0604020202020204" pitchFamily="34" charset="0"/>
              </a:rPr>
              <a:t>不是追求精确</a:t>
            </a:r>
            <a:endParaRPr lang="zh-CN" altLang="en-US" dirty="0">
              <a:latin typeface="Arial" panose="020B0604020202020204" pitchFamily="34" charset="0"/>
            </a:endParaRPr>
          </a:p>
        </p:txBody>
      </p:sp>
      <p:pic>
        <p:nvPicPr>
          <p:cNvPr id="2" name="图片 1"/>
          <p:cNvPicPr>
            <a:picLocks noChangeAspect="1"/>
          </p:cNvPicPr>
          <p:nvPr/>
        </p:nvPicPr>
        <p:blipFill>
          <a:blip r:embed="rId4"/>
          <a:stretch>
            <a:fillRect/>
          </a:stretch>
        </p:blipFill>
        <p:spPr>
          <a:xfrm>
            <a:off x="7098030" y="4979035"/>
            <a:ext cx="4591050" cy="1136650"/>
          </a:xfrm>
          <a:prstGeom prst="rect">
            <a:avLst/>
          </a:prstGeom>
        </p:spPr>
      </p:pic>
      <p:grpSp>
        <p:nvGrpSpPr>
          <p:cNvPr id="19" name="组合 18"/>
          <p:cNvGrpSpPr/>
          <p:nvPr/>
        </p:nvGrpSpPr>
        <p:grpSpPr>
          <a:xfrm>
            <a:off x="152399" y="17881"/>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grpSp>
      <p:sp>
        <p:nvSpPr>
          <p:cNvPr id="25" name="文本框 24"/>
          <p:cNvSpPr txBox="1"/>
          <p:nvPr/>
        </p:nvSpPr>
        <p:spPr>
          <a:xfrm>
            <a:off x="604632" y="194237"/>
            <a:ext cx="2660015" cy="414020"/>
          </a:xfrm>
          <a:prstGeom prst="rect">
            <a:avLst/>
          </a:prstGeom>
          <a:noFill/>
        </p:spPr>
        <p:txBody>
          <a:bodyPr wrap="none" rtlCol="0">
            <a:spAutoFit/>
          </a:bodyPr>
          <a:p>
            <a:pPr algn="l"/>
            <a:r>
              <a:rPr lang="en-US" altLang="zh-CN" sz="2100" b="1" spc="225" dirty="0">
                <a:solidFill>
                  <a:prstClr val="white"/>
                </a:solidFill>
                <a:sym typeface="+mn-ea"/>
              </a:rPr>
              <a:t>(2)</a:t>
            </a:r>
            <a:r>
              <a:rPr lang="zh-CN" altLang="en-US" sz="2100" b="1" spc="225" dirty="0">
                <a:solidFill>
                  <a:prstClr val="white"/>
                </a:solidFill>
              </a:rPr>
              <a:t>大数据基础</a:t>
            </a:r>
            <a:r>
              <a:rPr lang="zh-CN" altLang="en-US" sz="2100" b="1" spc="225" dirty="0">
                <a:solidFill>
                  <a:prstClr val="white"/>
                </a:solidFill>
              </a:rPr>
              <a:t>知识</a:t>
            </a:r>
            <a:endParaRPr lang="zh-CN" altLang="en-US" sz="2100" b="1" spc="225" dirty="0">
              <a:solidFill>
                <a:prstClr val="white"/>
              </a:solidFill>
            </a:endParaRPr>
          </a:p>
        </p:txBody>
      </p:sp>
      <p:sp>
        <p:nvSpPr>
          <p:cNvPr id="26" name="Freeform 172"/>
          <p:cNvSpPr>
            <a:spLocks noEditPoints="1"/>
          </p:cNvSpPr>
          <p:nvPr/>
        </p:nvSpPr>
        <p:spPr bwMode="auto">
          <a:xfrm>
            <a:off x="266506" y="23922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vert="horz" wrap="square" lIns="68580" tIns="34290" rIns="68580" bIns="34290" numCol="1" anchor="t" anchorCtr="0" compatLnSpc="1"/>
          <a:p>
            <a:endParaRPr lang="id-ID" sz="1350">
              <a:solidFill>
                <a:prstClr val="black"/>
              </a:solidFill>
            </a:endParaRPr>
          </a:p>
        </p:txBody>
      </p:sp>
      <p:sp>
        <p:nvSpPr>
          <p:cNvPr id="29" name="文本框 28"/>
          <p:cNvSpPr txBox="1"/>
          <p:nvPr/>
        </p:nvSpPr>
        <p:spPr>
          <a:xfrm>
            <a:off x="6653213" y="254712"/>
            <a:ext cx="1661160" cy="299085"/>
          </a:xfrm>
          <a:prstGeom prst="rect">
            <a:avLst/>
          </a:prstGeom>
          <a:noFill/>
        </p:spPr>
        <p:txBody>
          <a:bodyPr wrap="none" rtlCol="0">
            <a:spAutoFit/>
          </a:bodyPr>
          <a:p>
            <a:r>
              <a:rPr lang="en-US" altLang="zh-CN" sz="1350" dirty="0">
                <a:solidFill>
                  <a:prstClr val="white"/>
                </a:solidFill>
              </a:rPr>
              <a:t>《</a:t>
            </a:r>
            <a:r>
              <a:rPr lang="zh-CN" altLang="en-US" sz="1350" dirty="0">
                <a:solidFill>
                  <a:prstClr val="white"/>
                </a:solidFill>
              </a:rPr>
              <a:t>大数据</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4" name="Picture 2" descr="https://timgsa.baidu.com/timg?image&amp;quality=80&amp;size=b9999_10000&amp;sec=1553744086063&amp;di=c1687d57619daedf663b1603ac76a5e9&amp;imgtype=0&amp;src=http%3A%2F%2F5b0988e595225.cdn.sohucs.com%2Fimages%2F20181121%2Fc16225ddea5d4d539b09e46302acc055.jpeg"/>
          <p:cNvPicPr>
            <a:picLocks noChangeAspect="1"/>
          </p:cNvPicPr>
          <p:nvPr/>
        </p:nvPicPr>
        <p:blipFill>
          <a:blip r:embed="rId1"/>
          <a:stretch>
            <a:fillRect/>
          </a:stretch>
        </p:blipFill>
        <p:spPr>
          <a:xfrm>
            <a:off x="8847455" y="4962525"/>
            <a:ext cx="3159125" cy="1895475"/>
          </a:xfrm>
          <a:prstGeom prst="rect">
            <a:avLst/>
          </a:prstGeom>
          <a:noFill/>
          <a:ln w="9525">
            <a:noFill/>
          </a:ln>
        </p:spPr>
      </p:pic>
      <p:pic>
        <p:nvPicPr>
          <p:cNvPr id="4" name="Picture 8" descr="I:\厦大教师\课程\大数据技术基础\教材\2016年人民邮电出版社第2版教材\2017年2月第二版教材封面\大数据技术原理与应用第2版封面描边 .jpg"/>
          <p:cNvPicPr>
            <a:picLocks noChangeAspect="1" noChangeArrowheads="1"/>
          </p:cNvPicPr>
          <p:nvPr/>
        </p:nvPicPr>
        <p:blipFill>
          <a:blip r:embed="rId2"/>
          <a:srcRect/>
          <a:stretch>
            <a:fillRect/>
          </a:stretch>
        </p:blipFill>
        <p:spPr bwMode="auto">
          <a:xfrm>
            <a:off x="1576705" y="605155"/>
            <a:ext cx="1430655" cy="2008505"/>
          </a:xfrm>
          <a:prstGeom prst="rect">
            <a:avLst/>
          </a:prstGeom>
          <a:ln>
            <a:noFill/>
          </a:ln>
          <a:effectLst>
            <a:outerShdw blurRad="190500" algn="tl" rotWithShape="0">
              <a:srgbClr val="000000">
                <a:alpha val="70000"/>
              </a:srgbClr>
            </a:outerShdw>
          </a:effectLst>
        </p:spPr>
      </p:pic>
      <p:sp>
        <p:nvSpPr>
          <p:cNvPr id="28677" name="TextBox 4"/>
          <p:cNvSpPr txBox="1"/>
          <p:nvPr/>
        </p:nvSpPr>
        <p:spPr>
          <a:xfrm>
            <a:off x="1403350" y="2752725"/>
            <a:ext cx="2492375" cy="369888"/>
          </a:xfrm>
          <a:prstGeom prst="rect">
            <a:avLst/>
          </a:prstGeom>
          <a:noFill/>
          <a:ln w="9525">
            <a:noFill/>
          </a:ln>
        </p:spPr>
        <p:txBody>
          <a:bodyPr wrap="none">
            <a:spAutoFit/>
          </a:bodyPr>
          <a:p>
            <a:r>
              <a:rPr lang="zh-CN" altLang="en-US" dirty="0">
                <a:latin typeface="Arial" panose="020B0604020202020204" pitchFamily="34" charset="0"/>
              </a:rPr>
              <a:t>用户在网店购买一本书</a:t>
            </a:r>
            <a:endParaRPr lang="zh-CN" altLang="en-US" dirty="0">
              <a:latin typeface="Arial" panose="020B0604020202020204" pitchFamily="34" charset="0"/>
            </a:endParaRPr>
          </a:p>
        </p:txBody>
      </p:sp>
      <p:pic>
        <p:nvPicPr>
          <p:cNvPr id="28678" name="Picture 2" descr="https://ss0.bdstatic.com/70cFvHSh_Q1YnxGkpoWK1HF6hhy/it/u=3604242560,1111123322&amp;fm=23&amp;gp=0.jpg"/>
          <p:cNvPicPr>
            <a:picLocks noChangeAspect="1"/>
          </p:cNvPicPr>
          <p:nvPr/>
        </p:nvPicPr>
        <p:blipFill>
          <a:blip r:embed="rId3"/>
          <a:stretch>
            <a:fillRect/>
          </a:stretch>
        </p:blipFill>
        <p:spPr>
          <a:xfrm>
            <a:off x="4645660" y="327025"/>
            <a:ext cx="2049780" cy="2286635"/>
          </a:xfrm>
          <a:prstGeom prst="rect">
            <a:avLst/>
          </a:prstGeom>
          <a:noFill/>
          <a:ln w="9525">
            <a:noFill/>
          </a:ln>
        </p:spPr>
      </p:pic>
      <p:sp>
        <p:nvSpPr>
          <p:cNvPr id="28679" name="TextBox 6"/>
          <p:cNvSpPr txBox="1"/>
          <p:nvPr/>
        </p:nvSpPr>
        <p:spPr>
          <a:xfrm>
            <a:off x="4645660" y="2752725"/>
            <a:ext cx="3186113" cy="369888"/>
          </a:xfrm>
          <a:prstGeom prst="rect">
            <a:avLst/>
          </a:prstGeom>
          <a:noFill/>
          <a:ln w="9525">
            <a:noFill/>
          </a:ln>
        </p:spPr>
        <p:txBody>
          <a:bodyPr wrap="none">
            <a:spAutoFit/>
          </a:bodyPr>
          <a:p>
            <a:r>
              <a:rPr lang="zh-CN" altLang="en-US" dirty="0">
                <a:latin typeface="Arial" panose="020B0604020202020204" pitchFamily="34" charset="0"/>
              </a:rPr>
              <a:t>网店自动推荐相关的另一本书</a:t>
            </a:r>
            <a:endParaRPr lang="zh-CN" altLang="en-US" dirty="0">
              <a:latin typeface="Arial" panose="020B0604020202020204" pitchFamily="34" charset="0"/>
            </a:endParaRPr>
          </a:p>
        </p:txBody>
      </p:sp>
      <p:sp>
        <p:nvSpPr>
          <p:cNvPr id="28680" name="左右箭头 7"/>
          <p:cNvSpPr/>
          <p:nvPr/>
        </p:nvSpPr>
        <p:spPr>
          <a:xfrm>
            <a:off x="3346450" y="1102360"/>
            <a:ext cx="1040765" cy="337185"/>
          </a:xfrm>
          <a:prstGeom prst="leftRightArrow">
            <a:avLst>
              <a:gd name="adj1" fmla="val 50000"/>
              <a:gd name="adj2" fmla="val 50004"/>
            </a:avLst>
          </a:prstGeom>
          <a:solidFill>
            <a:schemeClr val="accent1"/>
          </a:solidFill>
          <a:ln w="9525" cap="flat" cmpd="sng">
            <a:solidFill>
              <a:schemeClr val="tx1"/>
            </a:solidFill>
            <a:prstDash val="solid"/>
            <a:round/>
            <a:headEnd type="none" w="med" len="med"/>
            <a:tailEnd type="none" w="med" len="med"/>
          </a:ln>
        </p:spPr>
        <p:txBody>
          <a:bodyPr/>
          <a:p>
            <a:endParaRPr lang="zh-CN" altLang="en-US" dirty="0">
              <a:latin typeface="Arial" panose="020B0604020202020204" pitchFamily="34" charset="0"/>
            </a:endParaRPr>
          </a:p>
        </p:txBody>
      </p:sp>
      <p:sp>
        <p:nvSpPr>
          <p:cNvPr id="28675" name="矩形 2"/>
          <p:cNvSpPr/>
          <p:nvPr/>
        </p:nvSpPr>
        <p:spPr>
          <a:xfrm>
            <a:off x="1488440" y="144780"/>
            <a:ext cx="2019300" cy="460375"/>
          </a:xfrm>
          <a:prstGeom prst="rect">
            <a:avLst/>
          </a:prstGeom>
          <a:noFill/>
          <a:ln w="9525">
            <a:noFill/>
          </a:ln>
        </p:spPr>
        <p:txBody>
          <a:bodyPr wrap="none">
            <a:spAutoFit/>
          </a:bodyPr>
          <a:p>
            <a:r>
              <a:rPr lang="zh-CN" altLang="zh-CN" sz="2400" b="1" dirty="0">
                <a:latin typeface="Arial" panose="020B0604020202020204" pitchFamily="34" charset="0"/>
              </a:rPr>
              <a:t>相关而非因果</a:t>
            </a:r>
            <a:endParaRPr lang="zh-CN" altLang="en-US" sz="2400" b="1" dirty="0">
              <a:latin typeface="Arial" panose="020B0604020202020204" pitchFamily="34" charset="0"/>
            </a:endParaRPr>
          </a:p>
        </p:txBody>
      </p:sp>
      <p:sp>
        <p:nvSpPr>
          <p:cNvPr id="29699" name="矩形 2"/>
          <p:cNvSpPr/>
          <p:nvPr/>
        </p:nvSpPr>
        <p:spPr>
          <a:xfrm>
            <a:off x="1381125" y="3213100"/>
            <a:ext cx="2011680" cy="460375"/>
          </a:xfrm>
          <a:prstGeom prst="rect">
            <a:avLst/>
          </a:prstGeom>
          <a:noFill/>
          <a:ln w="9525">
            <a:noFill/>
          </a:ln>
        </p:spPr>
        <p:txBody>
          <a:bodyPr wrap="none">
            <a:spAutoFit/>
          </a:bodyPr>
          <a:p>
            <a:r>
              <a:rPr lang="zh-CN" altLang="zh-CN" sz="2400" b="1" dirty="0">
                <a:latin typeface="Arial" panose="020B0604020202020204" pitchFamily="34" charset="0"/>
              </a:rPr>
              <a:t>以数据为中心</a:t>
            </a:r>
            <a:endParaRPr lang="zh-CN" altLang="en-US" sz="2400" b="1" dirty="0">
              <a:latin typeface="Arial" panose="020B0604020202020204" pitchFamily="34" charset="0"/>
            </a:endParaRPr>
          </a:p>
        </p:txBody>
      </p:sp>
      <p:sp>
        <p:nvSpPr>
          <p:cNvPr id="29700" name="TextBox 2"/>
          <p:cNvSpPr txBox="1"/>
          <p:nvPr/>
        </p:nvSpPr>
        <p:spPr>
          <a:xfrm>
            <a:off x="1381125" y="3673475"/>
            <a:ext cx="9911080" cy="1198880"/>
          </a:xfrm>
          <a:prstGeom prst="rect">
            <a:avLst/>
          </a:prstGeom>
          <a:noFill/>
          <a:ln w="9525">
            <a:noFill/>
          </a:ln>
        </p:spPr>
        <p:txBody>
          <a:bodyPr wrap="square">
            <a:spAutoFit/>
          </a:bodyPr>
          <a:p>
            <a:pPr fontAlgn="auto">
              <a:lnSpc>
                <a:spcPct val="120000"/>
              </a:lnSpc>
              <a:buFont typeface="Arial" panose="020B0604020202020204" pitchFamily="34" charset="0"/>
              <a:buChar char="•"/>
            </a:pPr>
            <a:r>
              <a:rPr lang="zh-CN" altLang="zh-CN" sz="2000" dirty="0">
                <a:latin typeface="楷体" panose="02010609060101010101" charset="-122"/>
                <a:ea typeface="楷体" panose="02010609060101010101" charset="-122"/>
              </a:rPr>
              <a:t>数据驱动方法的优势越来越明显，最终完成了从量变到质变的飞跃。如今很多需要类似人类智能才能做的事情，计算机已经可以胜任了，这得益于数据量的增加。</a:t>
            </a:r>
            <a:endParaRPr lang="zh-CN" altLang="zh-CN" sz="2000" dirty="0">
              <a:latin typeface="楷体" panose="02010609060101010101" charset="-122"/>
              <a:ea typeface="楷体" panose="02010609060101010101" charset="-122"/>
            </a:endParaRPr>
          </a:p>
          <a:p>
            <a:pPr fontAlgn="auto">
              <a:lnSpc>
                <a:spcPct val="120000"/>
              </a:lnSpc>
              <a:buFont typeface="Arial" panose="020B0604020202020204" pitchFamily="34" charset="0"/>
              <a:buChar char="•"/>
            </a:pPr>
            <a:r>
              <a:rPr lang="zh-CN" altLang="zh-CN" sz="2000" dirty="0">
                <a:latin typeface="楷体" panose="02010609060101010101" charset="-122"/>
                <a:ea typeface="楷体" panose="02010609060101010101" charset="-122"/>
              </a:rPr>
              <a:t>全世界各个领域数据不断向外扩展，数据之间的关联性极大地增强。</a:t>
            </a:r>
            <a:endParaRPr lang="zh-CN" altLang="en-US" sz="2000" dirty="0">
              <a:latin typeface="楷体" panose="02010609060101010101" charset="-122"/>
              <a:ea typeface="楷体" panose="02010609060101010101" charset="-122"/>
            </a:endParaRPr>
          </a:p>
        </p:txBody>
      </p:sp>
      <p:sp>
        <p:nvSpPr>
          <p:cNvPr id="30723" name="矩形 2"/>
          <p:cNvSpPr/>
          <p:nvPr/>
        </p:nvSpPr>
        <p:spPr>
          <a:xfrm>
            <a:off x="1381125" y="5132070"/>
            <a:ext cx="9777730" cy="1273175"/>
          </a:xfrm>
          <a:prstGeom prst="rect">
            <a:avLst/>
          </a:prstGeom>
          <a:noFill/>
          <a:ln w="9525">
            <a:noFill/>
          </a:ln>
        </p:spPr>
        <p:txBody>
          <a:bodyPr wrap="square">
            <a:spAutoFit/>
          </a:bodyPr>
          <a:p>
            <a:pPr algn="l" fontAlgn="auto">
              <a:lnSpc>
                <a:spcPct val="120000"/>
              </a:lnSpc>
            </a:pPr>
            <a:r>
              <a:rPr lang="zh-CN" altLang="zh-CN" sz="2400" b="1" dirty="0">
                <a:latin typeface="Arial" panose="020B0604020202020204" pitchFamily="34" charset="0"/>
              </a:rPr>
              <a:t>我为人人，人人为我</a:t>
            </a:r>
            <a:r>
              <a:rPr lang="en-US" altLang="zh-CN" sz="2400" b="1" dirty="0">
                <a:latin typeface="Arial" panose="020B0604020202020204" pitchFamily="34" charset="0"/>
              </a:rPr>
              <a:t>  </a:t>
            </a:r>
            <a:endParaRPr lang="en-US" altLang="zh-CN" sz="2400" b="1" dirty="0">
              <a:latin typeface="Arial" panose="020B0604020202020204" pitchFamily="34" charset="0"/>
            </a:endParaRPr>
          </a:p>
          <a:p>
            <a:pPr algn="l" fontAlgn="auto">
              <a:lnSpc>
                <a:spcPct val="120000"/>
              </a:lnSpc>
            </a:pPr>
            <a:r>
              <a:rPr lang="en-US" altLang="zh-CN" sz="2000" dirty="0">
                <a:latin typeface="楷体" panose="02010609060101010101" charset="-122"/>
                <a:ea typeface="楷体" panose="02010609060101010101" charset="-122"/>
                <a:sym typeface="+mn-ea"/>
              </a:rPr>
              <a:t>    </a:t>
            </a:r>
            <a:r>
              <a:rPr lang="zh-CN" altLang="zh-CN" sz="2000" dirty="0">
                <a:latin typeface="楷体" panose="02010609060101010101" charset="-122"/>
                <a:ea typeface="楷体" panose="02010609060101010101" charset="-122"/>
                <a:sym typeface="+mn-ea"/>
              </a:rPr>
              <a:t>每个使用导航软件的智能手机用户，一方面可以获得导航</a:t>
            </a:r>
            <a:r>
              <a:rPr lang="zh-CN" altLang="zh-CN" sz="2000" dirty="0">
                <a:latin typeface="楷体" panose="02010609060101010101" charset="-122"/>
                <a:ea typeface="楷体" panose="02010609060101010101" charset="-122"/>
                <a:sym typeface="+mn-ea"/>
              </a:rPr>
              <a:t>实时</a:t>
            </a:r>
            <a:endParaRPr lang="zh-CN" altLang="zh-CN" sz="2000" dirty="0">
              <a:latin typeface="楷体" panose="02010609060101010101" charset="-122"/>
              <a:ea typeface="楷体" panose="02010609060101010101" charset="-122"/>
              <a:sym typeface="+mn-ea"/>
            </a:endParaRPr>
          </a:p>
          <a:p>
            <a:pPr algn="l" fontAlgn="auto">
              <a:lnSpc>
                <a:spcPct val="120000"/>
              </a:lnSpc>
            </a:pPr>
            <a:r>
              <a:rPr lang="zh-CN" altLang="zh-CN" sz="2000" dirty="0">
                <a:latin typeface="楷体" panose="02010609060101010101" charset="-122"/>
                <a:ea typeface="楷体" panose="02010609060101010101" charset="-122"/>
                <a:sym typeface="+mn-ea"/>
              </a:rPr>
              <a:t>信息，一方面，每个用户又在为交通大数据</a:t>
            </a:r>
            <a:r>
              <a:rPr lang="zh-CN" altLang="zh-CN" sz="2000" dirty="0">
                <a:latin typeface="楷体" panose="02010609060101010101" charset="-122"/>
                <a:ea typeface="楷体" panose="02010609060101010101" charset="-122"/>
                <a:sym typeface="+mn-ea"/>
              </a:rPr>
              <a:t>增添有益</a:t>
            </a:r>
            <a:r>
              <a:rPr lang="zh-CN" altLang="zh-CN" sz="2000" dirty="0">
                <a:latin typeface="楷体" panose="02010609060101010101" charset="-122"/>
                <a:ea typeface="楷体" panose="02010609060101010101" charset="-122"/>
                <a:sym typeface="+mn-ea"/>
              </a:rPr>
              <a:t>实时数据。</a:t>
            </a:r>
            <a:endParaRPr lang="zh-CN" altLang="zh-CN" sz="2000" b="1" dirty="0">
              <a:latin typeface="楷体" panose="02010609060101010101" charset="-122"/>
              <a:ea typeface="楷体" panose="02010609060101010101"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标题 1"/>
          <p:cNvSpPr>
            <a:spLocks noGrp="1"/>
          </p:cNvSpPr>
          <p:nvPr>
            <p:ph type="title"/>
          </p:nvPr>
        </p:nvSpPr>
        <p:spPr/>
        <p:txBody>
          <a:bodyPr vert="horz" wrap="square" lIns="91440" tIns="45720" rIns="91440" bIns="45720" anchor="ctr" anchorCtr="0"/>
          <a:p>
            <a:r>
              <a:rPr lang="en-US" altLang="zh-CN" sz="2400" dirty="0">
                <a:latin typeface="楷体" panose="02010609060101010101" charset="-122"/>
                <a:ea typeface="楷体" panose="02010609060101010101" charset="-122"/>
                <a:cs typeface="楷体" panose="02010609060101010101" charset="-122"/>
              </a:rPr>
              <a:t>3</a:t>
            </a:r>
            <a:r>
              <a:rPr lang="zh-CN" altLang="en-US" sz="2400" dirty="0">
                <a:latin typeface="楷体" panose="02010609060101010101" charset="-122"/>
                <a:ea typeface="楷体" panose="02010609060101010101" charset="-122"/>
                <a:cs typeface="楷体" panose="02010609060101010101" charset="-122"/>
              </a:rPr>
              <a:t>）</a:t>
            </a:r>
            <a:r>
              <a:rPr lang="zh-CN" altLang="zh-CN" sz="2400" dirty="0">
                <a:latin typeface="楷体" panose="02010609060101010101" charset="-122"/>
                <a:ea typeface="楷体" panose="02010609060101010101" charset="-122"/>
                <a:cs typeface="楷体" panose="02010609060101010101" charset="-122"/>
              </a:rPr>
              <a:t>大数据伦理</a:t>
            </a:r>
            <a:endParaRPr lang="zh-CN" altLang="en-US" sz="2400" dirty="0">
              <a:latin typeface="楷体" panose="02010609060101010101" charset="-122"/>
              <a:ea typeface="楷体" panose="02010609060101010101" charset="-122"/>
              <a:cs typeface="楷体" panose="02010609060101010101" charset="-122"/>
            </a:endParaRPr>
          </a:p>
        </p:txBody>
      </p:sp>
      <p:sp>
        <p:nvSpPr>
          <p:cNvPr id="46083" name="TextBox 2"/>
          <p:cNvSpPr txBox="1"/>
          <p:nvPr/>
        </p:nvSpPr>
        <p:spPr>
          <a:xfrm>
            <a:off x="838835" y="1517650"/>
            <a:ext cx="10360660" cy="4730750"/>
          </a:xfrm>
          <a:prstGeom prst="rect">
            <a:avLst/>
          </a:prstGeom>
          <a:noFill/>
          <a:ln w="9525">
            <a:noFill/>
          </a:ln>
        </p:spPr>
        <p:txBody>
          <a:bodyPr wrap="square">
            <a:spAutoFit/>
          </a:bodyPr>
          <a:p>
            <a:pPr indent="0" fontAlgn="auto">
              <a:lnSpc>
                <a:spcPct val="130000"/>
              </a:lnSpc>
              <a:buFont typeface="Wingdings" panose="05000000000000000000" charset="0"/>
              <a:buNone/>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“大数据伦理问题”属于科技伦理的范畴，指的是由于大数据技术的产生和使用而引发的社会问题，是集体和人与人之间关系的行为准则问题。</a:t>
            </a:r>
            <a:r>
              <a:rPr lang="zh-CN" altLang="zh-CN" sz="2400" dirty="0">
                <a:latin typeface="楷体" panose="02010609060101010101" charset="-122"/>
                <a:ea typeface="楷体" panose="02010609060101010101" charset="-122"/>
                <a:cs typeface="楷体" panose="02010609060101010101" charset="-122"/>
                <a:sym typeface="+mn-ea"/>
              </a:rPr>
              <a:t>大数据伦理问题表现</a:t>
            </a:r>
            <a:r>
              <a:rPr lang="zh-CN" altLang="zh-CN" sz="2400" dirty="0">
                <a:latin typeface="楷体" panose="02010609060101010101" charset="-122"/>
                <a:ea typeface="楷体" panose="02010609060101010101" charset="-122"/>
                <a:cs typeface="楷体" panose="02010609060101010101" charset="-122"/>
                <a:sym typeface="+mn-ea"/>
              </a:rPr>
              <a:t>为：</a:t>
            </a:r>
            <a:endParaRPr lang="zh-CN" altLang="zh-CN" sz="2400" dirty="0">
              <a:latin typeface="楷体" panose="02010609060101010101" charset="-122"/>
              <a:ea typeface="楷体" panose="02010609060101010101" charset="-122"/>
              <a:cs typeface="楷体" panose="02010609060101010101" charset="-122"/>
              <a:sym typeface="+mn-ea"/>
            </a:endParaRPr>
          </a:p>
          <a:p>
            <a:pPr indent="0" fontAlgn="auto">
              <a:lnSpc>
                <a:spcPct val="130000"/>
              </a:lnSpc>
              <a:buFont typeface="Wingdings" panose="05000000000000000000" charset="0"/>
              <a:buChar char="Ø"/>
            </a:pPr>
            <a:r>
              <a:rPr lang="zh-CN" altLang="zh-CN" sz="2000" dirty="0">
                <a:latin typeface="楷体" panose="02010609060101010101" charset="-122"/>
                <a:ea typeface="楷体" panose="02010609060101010101" charset="-122"/>
                <a:sym typeface="+mn-ea"/>
              </a:rPr>
              <a:t>隐私泄露问题</a:t>
            </a:r>
            <a:endParaRPr lang="en-US" altLang="zh-CN" sz="2000" dirty="0">
              <a:latin typeface="楷体" panose="02010609060101010101" charset="-122"/>
              <a:ea typeface="楷体" panose="02010609060101010101" charset="-122"/>
            </a:endParaRPr>
          </a:p>
          <a:p>
            <a:pPr indent="0" fontAlgn="auto">
              <a:lnSpc>
                <a:spcPct val="130000"/>
              </a:lnSpc>
              <a:buFont typeface="Wingdings" panose="05000000000000000000" charset="0"/>
              <a:buChar char="Ø"/>
            </a:pPr>
            <a:r>
              <a:rPr lang="zh-CN" altLang="zh-CN" sz="2000" dirty="0">
                <a:latin typeface="楷体" panose="02010609060101010101" charset="-122"/>
                <a:ea typeface="楷体" panose="02010609060101010101" charset="-122"/>
                <a:sym typeface="+mn-ea"/>
              </a:rPr>
              <a:t>数据安全问题</a:t>
            </a:r>
            <a:endParaRPr lang="zh-CN" altLang="zh-CN" sz="2000" dirty="0">
              <a:latin typeface="楷体" panose="02010609060101010101" charset="-122"/>
              <a:ea typeface="楷体" panose="02010609060101010101" charset="-122"/>
            </a:endParaRPr>
          </a:p>
          <a:p>
            <a:pPr indent="0" fontAlgn="auto">
              <a:lnSpc>
                <a:spcPct val="130000"/>
              </a:lnSpc>
              <a:buFont typeface="Wingdings" panose="05000000000000000000" charset="0"/>
              <a:buChar char="Ø"/>
            </a:pPr>
            <a:r>
              <a:rPr lang="zh-CN" altLang="zh-CN" sz="2000" dirty="0">
                <a:latin typeface="楷体" panose="02010609060101010101" charset="-122"/>
                <a:ea typeface="楷体" panose="02010609060101010101" charset="-122"/>
                <a:sym typeface="+mn-ea"/>
              </a:rPr>
              <a:t>数字鸿沟问题</a:t>
            </a:r>
            <a:r>
              <a:rPr lang="en-US" altLang="zh-CN" sz="2000" dirty="0">
                <a:latin typeface="楷体" panose="02010609060101010101" charset="-122"/>
                <a:ea typeface="楷体" panose="02010609060101010101" charset="-122"/>
                <a:sym typeface="+mn-ea"/>
              </a:rPr>
              <a:t> </a:t>
            </a:r>
            <a:endParaRPr lang="en-US" altLang="zh-CN" sz="2000" dirty="0">
              <a:latin typeface="楷体" panose="02010609060101010101" charset="-122"/>
              <a:ea typeface="楷体" panose="02010609060101010101" charset="-122"/>
            </a:endParaRPr>
          </a:p>
          <a:p>
            <a:pPr indent="0" fontAlgn="auto">
              <a:lnSpc>
                <a:spcPct val="130000"/>
              </a:lnSpc>
              <a:buFont typeface="Wingdings" panose="05000000000000000000" charset="0"/>
              <a:buChar char="Ø"/>
            </a:pPr>
            <a:r>
              <a:rPr lang="zh-CN" altLang="zh-CN" sz="2000" dirty="0">
                <a:latin typeface="楷体" panose="02010609060101010101" charset="-122"/>
                <a:ea typeface="楷体" panose="02010609060101010101" charset="-122"/>
                <a:sym typeface="+mn-ea"/>
              </a:rPr>
              <a:t>数据独裁问题</a:t>
            </a:r>
            <a:r>
              <a:rPr lang="en-US" altLang="zh-CN" sz="2000" dirty="0">
                <a:latin typeface="楷体" panose="02010609060101010101" charset="-122"/>
                <a:ea typeface="楷体" panose="02010609060101010101" charset="-122"/>
                <a:sym typeface="+mn-ea"/>
              </a:rPr>
              <a:t>  </a:t>
            </a:r>
            <a:endParaRPr lang="en-US" altLang="zh-CN" sz="2000" dirty="0">
              <a:latin typeface="楷体" panose="02010609060101010101" charset="-122"/>
              <a:ea typeface="楷体" panose="02010609060101010101" charset="-122"/>
            </a:endParaRPr>
          </a:p>
          <a:p>
            <a:pPr indent="0" fontAlgn="auto">
              <a:lnSpc>
                <a:spcPct val="130000"/>
              </a:lnSpc>
              <a:buFont typeface="Wingdings" panose="05000000000000000000" charset="0"/>
              <a:buChar char="Ø"/>
            </a:pPr>
            <a:r>
              <a:rPr lang="zh-CN" altLang="zh-CN" sz="2000" dirty="0">
                <a:latin typeface="楷体" panose="02010609060101010101" charset="-122"/>
                <a:ea typeface="楷体" panose="02010609060101010101" charset="-122"/>
                <a:sym typeface="+mn-ea"/>
              </a:rPr>
              <a:t>数据垄断问题</a:t>
            </a:r>
            <a:endParaRPr lang="en-US" altLang="zh-CN" sz="2000" dirty="0">
              <a:latin typeface="楷体" panose="02010609060101010101" charset="-122"/>
              <a:ea typeface="楷体" panose="02010609060101010101" charset="-122"/>
            </a:endParaRPr>
          </a:p>
          <a:p>
            <a:pPr indent="0" fontAlgn="auto">
              <a:lnSpc>
                <a:spcPct val="130000"/>
              </a:lnSpc>
              <a:buFont typeface="Wingdings" panose="05000000000000000000" charset="0"/>
              <a:buChar char="Ø"/>
            </a:pPr>
            <a:r>
              <a:rPr lang="zh-CN" altLang="zh-CN" sz="2000" dirty="0">
                <a:latin typeface="楷体" panose="02010609060101010101" charset="-122"/>
                <a:ea typeface="楷体" panose="02010609060101010101" charset="-122"/>
                <a:sym typeface="+mn-ea"/>
              </a:rPr>
              <a:t>数据的真实可靠问题</a:t>
            </a:r>
            <a:endParaRPr lang="en-US" altLang="zh-CN" sz="2000" dirty="0">
              <a:latin typeface="楷体" panose="02010609060101010101" charset="-122"/>
              <a:ea typeface="楷体" panose="02010609060101010101" charset="-122"/>
            </a:endParaRPr>
          </a:p>
          <a:p>
            <a:pPr indent="0" fontAlgn="auto">
              <a:lnSpc>
                <a:spcPct val="130000"/>
              </a:lnSpc>
              <a:buFont typeface="Wingdings" panose="05000000000000000000" charset="0"/>
              <a:buChar char="Ø"/>
            </a:pPr>
            <a:r>
              <a:rPr lang="zh-CN" altLang="zh-CN" sz="2000" dirty="0">
                <a:latin typeface="楷体" panose="02010609060101010101" charset="-122"/>
                <a:ea typeface="楷体" panose="02010609060101010101" charset="-122"/>
                <a:sym typeface="+mn-ea"/>
              </a:rPr>
              <a:t>人的主体地位问题</a:t>
            </a:r>
            <a:endParaRPr lang="zh-CN" altLang="en-US" sz="2000" dirty="0">
              <a:latin typeface="楷体" panose="02010609060101010101" charset="-122"/>
              <a:ea typeface="楷体" panose="02010609060101010101" charset="-122"/>
            </a:endParaRPr>
          </a:p>
          <a:p>
            <a:pPr indent="0" fontAlgn="auto">
              <a:lnSpc>
                <a:spcPct val="130000"/>
              </a:lnSpc>
              <a:buFont typeface="Wingdings" panose="05000000000000000000" charset="0"/>
              <a:buNone/>
            </a:pPr>
            <a:endParaRPr lang="zh-CN" altLang="zh-CN" sz="2000" dirty="0">
              <a:latin typeface="楷体" panose="02010609060101010101" charset="-122"/>
              <a:ea typeface="楷体" panose="02010609060101010101" charset="-122"/>
              <a:cs typeface="楷体" panose="02010609060101010101" charset="-122"/>
              <a:sym typeface="+mn-ea"/>
            </a:endParaRPr>
          </a:p>
        </p:txBody>
      </p:sp>
      <p:sp>
        <p:nvSpPr>
          <p:cNvPr id="2" name="文本框 1"/>
          <p:cNvSpPr txBox="1"/>
          <p:nvPr/>
        </p:nvSpPr>
        <p:spPr>
          <a:xfrm>
            <a:off x="2809240" y="3872865"/>
            <a:ext cx="8544560" cy="368300"/>
          </a:xfrm>
          <a:prstGeom prst="rect">
            <a:avLst/>
          </a:prstGeom>
          <a:noFill/>
        </p:spPr>
        <p:txBody>
          <a:bodyPr wrap="square" rtlCol="0">
            <a:spAutoFit/>
          </a:bodyPr>
          <a:p>
            <a:r>
              <a:rPr lang="en-US" altLang="zh-CN" dirty="0">
                <a:latin typeface="楷体" panose="02010609060101010101" charset="-122"/>
                <a:ea typeface="楷体" panose="02010609060101010101" charset="-122"/>
                <a:cs typeface="楷体" panose="02010609060101010101" charset="-122"/>
                <a:sym typeface="+mn-ea"/>
              </a:rPr>
              <a:t> </a:t>
            </a:r>
            <a:r>
              <a:rPr lang="zh-CN" altLang="zh-CN" dirty="0">
                <a:solidFill>
                  <a:srgbClr val="0070C0"/>
                </a:solidFill>
                <a:latin typeface="楷体" panose="02010609060101010101" charset="-122"/>
                <a:ea typeface="楷体" panose="02010609060101010101" charset="-122"/>
                <a:cs typeface="楷体" panose="02010609060101010101" charset="-122"/>
                <a:sym typeface="+mn-ea"/>
              </a:rPr>
              <a:t>即先进技术的成果不能为人公正分享，于是造成“富者越富、穷者越穷”的情况。</a:t>
            </a:r>
            <a:endParaRPr lang="zh-CN" altLang="en-US"/>
          </a:p>
        </p:txBody>
      </p:sp>
      <p:sp>
        <p:nvSpPr>
          <p:cNvPr id="3" name="文本框 2"/>
          <p:cNvSpPr txBox="1"/>
          <p:nvPr/>
        </p:nvSpPr>
        <p:spPr>
          <a:xfrm>
            <a:off x="2793365" y="4237990"/>
            <a:ext cx="8544560" cy="368300"/>
          </a:xfrm>
          <a:prstGeom prst="rect">
            <a:avLst/>
          </a:prstGeom>
          <a:noFill/>
        </p:spPr>
        <p:txBody>
          <a:bodyPr wrap="square" rtlCol="0">
            <a:spAutoFit/>
          </a:bodyPr>
          <a:p>
            <a:r>
              <a:rPr lang="en-US" altLang="zh-CN" dirty="0">
                <a:latin typeface="楷体" panose="02010609060101010101" charset="-122"/>
                <a:ea typeface="楷体" panose="02010609060101010101" charset="-122"/>
                <a:cs typeface="楷体" panose="02010609060101010101" charset="-122"/>
                <a:sym typeface="+mn-ea"/>
              </a:rPr>
              <a:t> </a:t>
            </a:r>
            <a:r>
              <a:rPr lang="zh-CN" altLang="zh-CN" dirty="0">
                <a:solidFill>
                  <a:srgbClr val="0070C0"/>
                </a:solidFill>
                <a:latin typeface="楷体" panose="02010609060101010101" charset="-122"/>
                <a:ea typeface="楷体" panose="02010609060101010101" charset="-122"/>
                <a:cs typeface="楷体" panose="02010609060101010101" charset="-122"/>
                <a:sym typeface="+mn-ea"/>
              </a:rPr>
              <a:t>迫使人们成为数据的</a:t>
            </a:r>
            <a:r>
              <a:rPr lang="zh-CN" altLang="zh-CN" dirty="0">
                <a:solidFill>
                  <a:srgbClr val="0070C0"/>
                </a:solidFill>
                <a:latin typeface="楷体" panose="02010609060101010101" charset="-122"/>
                <a:ea typeface="楷体" panose="02010609060101010101" charset="-122"/>
                <a:cs typeface="楷体" panose="02010609060101010101" charset="-122"/>
                <a:sym typeface="+mn-ea"/>
              </a:rPr>
              <a:t>奴隶，必须完全依赖数据的预测和结论才能做出最终的决策。</a:t>
            </a:r>
            <a:endParaRPr lang="zh-CN" altLang="en-US"/>
          </a:p>
        </p:txBody>
      </p:sp>
      <p:sp>
        <p:nvSpPr>
          <p:cNvPr id="4" name="文本框 3"/>
          <p:cNvSpPr txBox="1"/>
          <p:nvPr/>
        </p:nvSpPr>
        <p:spPr>
          <a:xfrm>
            <a:off x="2787015" y="4606290"/>
            <a:ext cx="8544560" cy="368300"/>
          </a:xfrm>
          <a:prstGeom prst="rect">
            <a:avLst/>
          </a:prstGeom>
          <a:noFill/>
        </p:spPr>
        <p:txBody>
          <a:bodyPr wrap="square" rtlCol="0">
            <a:spAutoFit/>
          </a:bodyPr>
          <a:p>
            <a:r>
              <a:rPr lang="en-US" altLang="zh-CN" dirty="0">
                <a:latin typeface="楷体" panose="02010609060101010101" charset="-122"/>
                <a:ea typeface="楷体" panose="02010609060101010101" charset="-122"/>
                <a:cs typeface="楷体" panose="02010609060101010101" charset="-122"/>
                <a:sym typeface="+mn-ea"/>
              </a:rPr>
              <a:t> </a:t>
            </a:r>
            <a:r>
              <a:rPr lang="zh-CN" altLang="zh-CN" dirty="0">
                <a:solidFill>
                  <a:srgbClr val="0070C0"/>
                </a:solidFill>
                <a:latin typeface="楷体" panose="02010609060101010101" charset="-122"/>
                <a:ea typeface="楷体" panose="02010609060101010101" charset="-122"/>
                <a:cs typeface="楷体" panose="02010609060101010101" charset="-122"/>
                <a:sym typeface="+mn-ea"/>
              </a:rPr>
              <a:t>有些企业为了获取更高的经济利益，而故意地不进行数据信息的共享</a:t>
            </a:r>
            <a:r>
              <a:rPr lang="zh-CN" altLang="zh-CN" dirty="0">
                <a:solidFill>
                  <a:srgbClr val="0070C0"/>
                </a:solidFill>
                <a:latin typeface="楷体" panose="02010609060101010101" charset="-122"/>
                <a:ea typeface="楷体" panose="02010609060101010101" charset="-122"/>
                <a:cs typeface="楷体" panose="02010609060101010101" charset="-122"/>
                <a:sym typeface="+mn-ea"/>
              </a:rPr>
              <a:t>。</a:t>
            </a:r>
            <a:endParaRPr lang="zh-CN" altLang="zh-CN" dirty="0">
              <a:solidFill>
                <a:srgbClr val="0070C0"/>
              </a:solidFill>
              <a:latin typeface="楷体" panose="02010609060101010101" charset="-122"/>
              <a:ea typeface="楷体" panose="02010609060101010101" charset="-122"/>
              <a:cs typeface="楷体" panose="02010609060101010101" charset="-122"/>
            </a:endParaRPr>
          </a:p>
        </p:txBody>
      </p:sp>
      <p:pic>
        <p:nvPicPr>
          <p:cNvPr id="5" name="图片 4"/>
          <p:cNvPicPr>
            <a:picLocks noChangeAspect="1"/>
          </p:cNvPicPr>
          <p:nvPr/>
        </p:nvPicPr>
        <p:blipFill>
          <a:blip r:embed="rId1"/>
          <a:stretch>
            <a:fillRect/>
          </a:stretch>
        </p:blipFill>
        <p:spPr>
          <a:xfrm>
            <a:off x="3839845" y="3249295"/>
            <a:ext cx="5429250" cy="2076450"/>
          </a:xfrm>
          <a:prstGeom prst="rect">
            <a:avLst/>
          </a:prstGeom>
        </p:spPr>
      </p:pic>
      <p:pic>
        <p:nvPicPr>
          <p:cNvPr id="58372" name="Picture 2" descr="https://ss0.bdstatic.com/70cFuHSh_Q1YnxGkpoWK1HF6hhy/it/u=1777612079,594407009&amp;fm=26&amp;gp=0.jpg"/>
          <p:cNvPicPr>
            <a:picLocks noChangeAspect="1"/>
          </p:cNvPicPr>
          <p:nvPr/>
        </p:nvPicPr>
        <p:blipFill>
          <a:blip r:embed="rId2"/>
          <a:stretch>
            <a:fillRect/>
          </a:stretch>
        </p:blipFill>
        <p:spPr>
          <a:xfrm>
            <a:off x="4299585" y="3249295"/>
            <a:ext cx="4246245" cy="2828290"/>
          </a:xfrm>
          <a:prstGeom prst="rect">
            <a:avLst/>
          </a:prstGeom>
          <a:noFill/>
          <a:ln w="9525">
            <a:noFill/>
          </a:ln>
        </p:spPr>
      </p:pic>
      <p:grpSp>
        <p:nvGrpSpPr>
          <p:cNvPr id="19" name="组合 18"/>
          <p:cNvGrpSpPr/>
          <p:nvPr/>
        </p:nvGrpSpPr>
        <p:grpSpPr>
          <a:xfrm>
            <a:off x="152399" y="17881"/>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grpSp>
      <p:sp>
        <p:nvSpPr>
          <p:cNvPr id="25" name="文本框 24"/>
          <p:cNvSpPr txBox="1"/>
          <p:nvPr/>
        </p:nvSpPr>
        <p:spPr>
          <a:xfrm>
            <a:off x="604632" y="194237"/>
            <a:ext cx="2660015" cy="414020"/>
          </a:xfrm>
          <a:prstGeom prst="rect">
            <a:avLst/>
          </a:prstGeom>
          <a:noFill/>
        </p:spPr>
        <p:txBody>
          <a:bodyPr wrap="none" rtlCol="0">
            <a:spAutoFit/>
          </a:bodyPr>
          <a:p>
            <a:pPr algn="l"/>
            <a:r>
              <a:rPr lang="en-US" altLang="zh-CN" sz="2100" b="1" spc="225" dirty="0">
                <a:solidFill>
                  <a:prstClr val="white"/>
                </a:solidFill>
                <a:sym typeface="+mn-ea"/>
              </a:rPr>
              <a:t>(2)</a:t>
            </a:r>
            <a:r>
              <a:rPr lang="zh-CN" altLang="en-US" sz="2100" b="1" spc="225" dirty="0">
                <a:solidFill>
                  <a:prstClr val="white"/>
                </a:solidFill>
              </a:rPr>
              <a:t>大数据基础</a:t>
            </a:r>
            <a:r>
              <a:rPr lang="zh-CN" altLang="en-US" sz="2100" b="1" spc="225" dirty="0">
                <a:solidFill>
                  <a:prstClr val="white"/>
                </a:solidFill>
              </a:rPr>
              <a:t>知识</a:t>
            </a:r>
            <a:endParaRPr lang="zh-CN" altLang="en-US" sz="2100" b="1" spc="225" dirty="0">
              <a:solidFill>
                <a:prstClr val="white"/>
              </a:solidFill>
            </a:endParaRPr>
          </a:p>
        </p:txBody>
      </p:sp>
      <p:sp>
        <p:nvSpPr>
          <p:cNvPr id="26" name="Freeform 172"/>
          <p:cNvSpPr>
            <a:spLocks noEditPoints="1"/>
          </p:cNvSpPr>
          <p:nvPr/>
        </p:nvSpPr>
        <p:spPr bwMode="auto">
          <a:xfrm>
            <a:off x="266506" y="23922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vert="horz" wrap="square" lIns="68580" tIns="34290" rIns="68580" bIns="34290" numCol="1" anchor="t" anchorCtr="0" compatLnSpc="1"/>
          <a:p>
            <a:endParaRPr lang="id-ID" sz="1350">
              <a:solidFill>
                <a:prstClr val="black"/>
              </a:solidFill>
            </a:endParaRPr>
          </a:p>
        </p:txBody>
      </p:sp>
      <p:sp>
        <p:nvSpPr>
          <p:cNvPr id="29" name="文本框 28"/>
          <p:cNvSpPr txBox="1"/>
          <p:nvPr/>
        </p:nvSpPr>
        <p:spPr>
          <a:xfrm>
            <a:off x="6653213" y="254712"/>
            <a:ext cx="1661160" cy="299085"/>
          </a:xfrm>
          <a:prstGeom prst="rect">
            <a:avLst/>
          </a:prstGeom>
          <a:noFill/>
        </p:spPr>
        <p:txBody>
          <a:bodyPr wrap="none" rtlCol="0">
            <a:spAutoFit/>
          </a:bodyPr>
          <a:p>
            <a:r>
              <a:rPr lang="en-US" altLang="zh-CN" sz="1350" dirty="0">
                <a:solidFill>
                  <a:prstClr val="white"/>
                </a:solidFill>
              </a:rPr>
              <a:t>《</a:t>
            </a:r>
            <a:r>
              <a:rPr lang="zh-CN" altLang="en-US" sz="1350" dirty="0">
                <a:solidFill>
                  <a:prstClr val="white"/>
                </a:solidFill>
              </a:rPr>
              <a:t>大数据</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8372"/>
                                        </p:tgtEl>
                                        <p:attrNameLst>
                                          <p:attrName>style.visibility</p:attrName>
                                        </p:attrNameLst>
                                      </p:cBhvr>
                                      <p:to>
                                        <p:strVal val="visible"/>
                                      </p:to>
                                    </p:set>
                                    <p:animEffect transition="in" filter="blinds(horizontal)">
                                      <p:cBhvr>
                                        <p:cTn id="27" dur="500"/>
                                        <p:tgtEl>
                                          <p:spTgt spid="58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标题 1"/>
          <p:cNvSpPr>
            <a:spLocks noGrp="1"/>
          </p:cNvSpPr>
          <p:nvPr>
            <p:ph type="title"/>
          </p:nvPr>
        </p:nvSpPr>
        <p:spPr/>
        <p:txBody>
          <a:bodyPr vert="horz" wrap="square" lIns="91440" tIns="45720" rIns="91440" bIns="45720" anchor="ctr" anchorCtr="0"/>
          <a:p>
            <a:r>
              <a:rPr lang="en-US" altLang="zh-CN" sz="2400" dirty="0">
                <a:latin typeface="楷体" panose="02010609060101010101" charset="-122"/>
                <a:ea typeface="楷体" panose="02010609060101010101" charset="-122"/>
                <a:cs typeface="楷体" panose="02010609060101010101" charset="-122"/>
              </a:rPr>
              <a:t>4</a:t>
            </a:r>
            <a:r>
              <a:rPr lang="zh-CN" altLang="en-US" sz="2400" dirty="0">
                <a:latin typeface="楷体" panose="02010609060101010101" charset="-122"/>
                <a:ea typeface="楷体" panose="02010609060101010101" charset="-122"/>
                <a:cs typeface="楷体" panose="02010609060101010101" charset="-122"/>
              </a:rPr>
              <a:t>）</a:t>
            </a:r>
            <a:r>
              <a:rPr lang="zh-CN" altLang="zh-CN" sz="2400" dirty="0">
                <a:latin typeface="楷体" panose="02010609060101010101" charset="-122"/>
                <a:ea typeface="楷体" panose="02010609060101010101" charset="-122"/>
                <a:cs typeface="楷体" panose="02010609060101010101" charset="-122"/>
              </a:rPr>
              <a:t>数据</a:t>
            </a:r>
            <a:r>
              <a:rPr lang="zh-CN" altLang="zh-CN" sz="2400" dirty="0">
                <a:latin typeface="楷体" panose="02010609060101010101" charset="-122"/>
                <a:ea typeface="楷体" panose="02010609060101010101" charset="-122"/>
                <a:cs typeface="楷体" panose="02010609060101010101" charset="-122"/>
              </a:rPr>
              <a:t>共享</a:t>
            </a:r>
            <a:endParaRPr lang="zh-CN" altLang="zh-CN" sz="2400" dirty="0">
              <a:latin typeface="楷体" panose="02010609060101010101" charset="-122"/>
              <a:ea typeface="楷体" panose="02010609060101010101" charset="-122"/>
              <a:cs typeface="楷体" panose="02010609060101010101" charset="-122"/>
            </a:endParaRPr>
          </a:p>
        </p:txBody>
      </p:sp>
      <p:sp>
        <p:nvSpPr>
          <p:cNvPr id="46083" name="TextBox 2"/>
          <p:cNvSpPr txBox="1"/>
          <p:nvPr/>
        </p:nvSpPr>
        <p:spPr>
          <a:xfrm>
            <a:off x="838835" y="1517650"/>
            <a:ext cx="10360660" cy="4407535"/>
          </a:xfrm>
          <a:prstGeom prst="rect">
            <a:avLst/>
          </a:prstGeom>
          <a:noFill/>
          <a:ln w="9525">
            <a:noFill/>
          </a:ln>
        </p:spPr>
        <p:txBody>
          <a:bodyPr wrap="square">
            <a:spAutoFit/>
          </a:bodyPr>
          <a:p>
            <a:pPr indent="0" fontAlgn="auto">
              <a:lnSpc>
                <a:spcPct val="130000"/>
              </a:lnSpc>
              <a:buFont typeface="Wingdings" panose="05000000000000000000" charset="0"/>
              <a:buNone/>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数据孤岛</a:t>
            </a:r>
            <a:r>
              <a:rPr lang="zh-CN" altLang="zh-CN" sz="2400" dirty="0">
                <a:latin typeface="楷体" panose="02010609060101010101" charset="-122"/>
                <a:ea typeface="楷体" panose="02010609060101010101" charset="-122"/>
                <a:cs typeface="楷体" panose="02010609060101010101" charset="-122"/>
              </a:rPr>
              <a:t>问题</a:t>
            </a:r>
            <a:endParaRPr lang="zh-CN" altLang="zh-CN" sz="2400" dirty="0">
              <a:latin typeface="楷体" panose="02010609060101010101" charset="-122"/>
              <a:ea typeface="楷体" panose="02010609060101010101" charset="-122"/>
              <a:cs typeface="楷体" panose="02010609060101010101" charset="-122"/>
            </a:endParaRPr>
          </a:p>
          <a:p>
            <a:pPr indent="0" fontAlgn="auto">
              <a:lnSpc>
                <a:spcPct val="130000"/>
              </a:lnSpc>
              <a:buFont typeface="Wingdings" panose="05000000000000000000" charset="0"/>
              <a:buNone/>
            </a:pPr>
            <a:r>
              <a:rPr lang="en-US" altLang="zh-CN" sz="2400" dirty="0">
                <a:latin typeface="楷体" panose="02010609060101010101" charset="-122"/>
                <a:ea typeface="楷体" panose="02010609060101010101" charset="-122"/>
                <a:cs typeface="楷体" panose="02010609060101010101" charset="-122"/>
              </a:rPr>
              <a:t>   随着大数据产业的发展，政府、企业和其他主体掌握着大量的数据资源，然而由于缺乏数据共享交换协同机制，“数据孤岛”问题逐渐显现。所谓数据孤岛，简单来说，就是在政府和企业里,各个部门各自存储数据，部门之间的数据无法共通，这导致这些数据像一个个孤岛一样缺乏关联性，没有办法充分利用数据，发挥数据的最大价值。</a:t>
            </a:r>
            <a:endParaRPr lang="en-US" altLang="zh-CN" sz="2400" dirty="0">
              <a:latin typeface="楷体" panose="02010609060101010101" charset="-122"/>
              <a:ea typeface="楷体" panose="02010609060101010101" charset="-122"/>
              <a:cs typeface="楷体" panose="02010609060101010101" charset="-122"/>
            </a:endParaRPr>
          </a:p>
          <a:p>
            <a:pPr indent="0" fontAlgn="auto">
              <a:lnSpc>
                <a:spcPct val="130000"/>
              </a:lnSpc>
              <a:buFont typeface="Wingdings" panose="05000000000000000000" charset="0"/>
              <a:buNone/>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sym typeface="+mn-ea"/>
              </a:rPr>
              <a:t>数据孤岛问题的消除方法</a:t>
            </a:r>
            <a:endParaRPr lang="zh-CN" altLang="zh-CN" sz="2400" dirty="0">
              <a:latin typeface="楷体" panose="02010609060101010101" charset="-122"/>
              <a:ea typeface="楷体" panose="02010609060101010101" charset="-122"/>
              <a:cs typeface="楷体" panose="02010609060101010101" charset="-122"/>
              <a:sym typeface="+mn-ea"/>
            </a:endParaRPr>
          </a:p>
          <a:p>
            <a:pPr indent="0" fontAlgn="auto">
              <a:lnSpc>
                <a:spcPct val="130000"/>
              </a:lnSpc>
              <a:buFont typeface="Wingdings" panose="05000000000000000000" charset="0"/>
              <a:buNone/>
            </a:pPr>
            <a:r>
              <a:rPr lang="zh-CN" altLang="zh-CN" sz="2400" dirty="0">
                <a:latin typeface="楷体" panose="02010609060101010101" charset="-122"/>
                <a:ea typeface="楷体" panose="02010609060101010101" charset="-122"/>
                <a:cs typeface="楷体" panose="02010609060101010101" charset="-122"/>
                <a:sym typeface="+mn-ea"/>
              </a:rPr>
              <a:t> </a:t>
            </a:r>
            <a:r>
              <a:rPr lang="en-US" altLang="zh-CN" sz="2400" dirty="0">
                <a:latin typeface="楷体" panose="02010609060101010101" charset="-122"/>
                <a:ea typeface="楷体" panose="02010609060101010101" charset="-122"/>
                <a:cs typeface="楷体" panose="02010609060101010101" charset="-122"/>
                <a:sym typeface="+mn-ea"/>
              </a:rPr>
              <a:t>   </a:t>
            </a:r>
            <a:r>
              <a:rPr lang="zh-CN" altLang="en-US" sz="2400" dirty="0">
                <a:latin typeface="楷体" panose="02010609060101010101" charset="-122"/>
                <a:ea typeface="楷体" panose="02010609060101010101" charset="-122"/>
                <a:cs typeface="楷体" panose="02010609060101010101" charset="-122"/>
                <a:sym typeface="+mn-ea"/>
              </a:rPr>
              <a:t>立足于数据资源的共享互换；促进准确及时的数据信息传递。</a:t>
            </a:r>
            <a:endParaRPr lang="en-US" altLang="zh-CN" sz="2400" dirty="0">
              <a:latin typeface="楷体" panose="02010609060101010101" charset="-122"/>
              <a:ea typeface="楷体" panose="02010609060101010101" charset="-122"/>
              <a:cs typeface="楷体" panose="02010609060101010101" charset="-122"/>
            </a:endParaRPr>
          </a:p>
          <a:p>
            <a:pPr indent="0" fontAlgn="auto">
              <a:lnSpc>
                <a:spcPct val="130000"/>
              </a:lnSpc>
              <a:buFont typeface="Wingdings" panose="05000000000000000000" charset="0"/>
              <a:buNone/>
            </a:pPr>
            <a:endParaRPr lang="en-US" altLang="zh-CN" sz="2400" dirty="0">
              <a:latin typeface="楷体" panose="02010609060101010101" charset="-122"/>
              <a:ea typeface="楷体" panose="02010609060101010101" charset="-122"/>
              <a:cs typeface="楷体" panose="02010609060101010101" charset="-122"/>
            </a:endParaRPr>
          </a:p>
        </p:txBody>
      </p:sp>
      <p:grpSp>
        <p:nvGrpSpPr>
          <p:cNvPr id="19" name="组合 18"/>
          <p:cNvGrpSpPr/>
          <p:nvPr/>
        </p:nvGrpSpPr>
        <p:grpSpPr>
          <a:xfrm>
            <a:off x="152399" y="17881"/>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grpSp>
      <p:sp>
        <p:nvSpPr>
          <p:cNvPr id="25" name="文本框 24"/>
          <p:cNvSpPr txBox="1"/>
          <p:nvPr/>
        </p:nvSpPr>
        <p:spPr>
          <a:xfrm>
            <a:off x="604632" y="194237"/>
            <a:ext cx="2660015" cy="414020"/>
          </a:xfrm>
          <a:prstGeom prst="rect">
            <a:avLst/>
          </a:prstGeom>
          <a:noFill/>
        </p:spPr>
        <p:txBody>
          <a:bodyPr wrap="none" rtlCol="0">
            <a:spAutoFit/>
          </a:bodyPr>
          <a:p>
            <a:pPr algn="l"/>
            <a:r>
              <a:rPr lang="en-US" altLang="zh-CN" sz="2100" b="1" spc="225" dirty="0">
                <a:solidFill>
                  <a:prstClr val="white"/>
                </a:solidFill>
                <a:sym typeface="+mn-ea"/>
              </a:rPr>
              <a:t>(2)</a:t>
            </a:r>
            <a:r>
              <a:rPr lang="zh-CN" altLang="en-US" sz="2100" b="1" spc="225" dirty="0">
                <a:solidFill>
                  <a:prstClr val="white"/>
                </a:solidFill>
              </a:rPr>
              <a:t>大数据基础</a:t>
            </a:r>
            <a:r>
              <a:rPr lang="zh-CN" altLang="en-US" sz="2100" b="1" spc="225" dirty="0">
                <a:solidFill>
                  <a:prstClr val="white"/>
                </a:solidFill>
              </a:rPr>
              <a:t>知识</a:t>
            </a:r>
            <a:endParaRPr lang="zh-CN" altLang="en-US" sz="2100" b="1" spc="225" dirty="0">
              <a:solidFill>
                <a:prstClr val="white"/>
              </a:solidFill>
            </a:endParaRPr>
          </a:p>
        </p:txBody>
      </p:sp>
      <p:sp>
        <p:nvSpPr>
          <p:cNvPr id="26" name="Freeform 172"/>
          <p:cNvSpPr>
            <a:spLocks noEditPoints="1"/>
          </p:cNvSpPr>
          <p:nvPr/>
        </p:nvSpPr>
        <p:spPr bwMode="auto">
          <a:xfrm>
            <a:off x="266506" y="23922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vert="horz" wrap="square" lIns="68580" tIns="34290" rIns="68580" bIns="34290" numCol="1" anchor="t" anchorCtr="0" compatLnSpc="1"/>
          <a:p>
            <a:endParaRPr lang="id-ID" sz="1350">
              <a:solidFill>
                <a:prstClr val="black"/>
              </a:solidFill>
            </a:endParaRPr>
          </a:p>
        </p:txBody>
      </p:sp>
      <p:sp>
        <p:nvSpPr>
          <p:cNvPr id="29" name="文本框 28"/>
          <p:cNvSpPr txBox="1"/>
          <p:nvPr/>
        </p:nvSpPr>
        <p:spPr>
          <a:xfrm>
            <a:off x="6653213" y="254712"/>
            <a:ext cx="1661160" cy="299085"/>
          </a:xfrm>
          <a:prstGeom prst="rect">
            <a:avLst/>
          </a:prstGeom>
          <a:noFill/>
        </p:spPr>
        <p:txBody>
          <a:bodyPr wrap="none" rtlCol="0">
            <a:spAutoFit/>
          </a:bodyPr>
          <a:p>
            <a:r>
              <a:rPr lang="en-US" altLang="zh-CN" sz="1350" dirty="0">
                <a:solidFill>
                  <a:prstClr val="white"/>
                </a:solidFill>
              </a:rPr>
              <a:t>《</a:t>
            </a:r>
            <a:r>
              <a:rPr lang="zh-CN" altLang="en-US" sz="1350" dirty="0">
                <a:solidFill>
                  <a:prstClr val="white"/>
                </a:solidFill>
              </a:rPr>
              <a:t>大数据</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标题 1"/>
          <p:cNvSpPr>
            <a:spLocks noGrp="1"/>
          </p:cNvSpPr>
          <p:nvPr>
            <p:ph type="title"/>
          </p:nvPr>
        </p:nvSpPr>
        <p:spPr/>
        <p:txBody>
          <a:bodyPr vert="horz" wrap="square" lIns="91440" tIns="45720" rIns="91440" bIns="45720" anchor="ctr" anchorCtr="0"/>
          <a:p>
            <a:r>
              <a:rPr lang="en-US" altLang="zh-CN" sz="2400" dirty="0">
                <a:latin typeface="楷体" panose="02010609060101010101" charset="-122"/>
                <a:ea typeface="楷体" panose="02010609060101010101" charset="-122"/>
                <a:cs typeface="楷体" panose="02010609060101010101" charset="-122"/>
              </a:rPr>
              <a:t>5</a:t>
            </a:r>
            <a:r>
              <a:rPr lang="zh-CN" altLang="en-US" sz="2400" dirty="0">
                <a:latin typeface="楷体" panose="02010609060101010101" charset="-122"/>
                <a:ea typeface="楷体" panose="02010609060101010101" charset="-122"/>
                <a:cs typeface="楷体" panose="02010609060101010101" charset="-122"/>
              </a:rPr>
              <a:t>）</a:t>
            </a:r>
            <a:r>
              <a:rPr lang="zh-CN" altLang="zh-CN" sz="2400" dirty="0">
                <a:latin typeface="楷体" panose="02010609060101010101" charset="-122"/>
                <a:ea typeface="楷体" panose="02010609060101010101" charset="-122"/>
                <a:cs typeface="楷体" panose="02010609060101010101" charset="-122"/>
              </a:rPr>
              <a:t>数据开</a:t>
            </a:r>
            <a:r>
              <a:rPr lang="zh-CN" altLang="zh-CN" sz="2400" dirty="0">
                <a:latin typeface="楷体" panose="02010609060101010101" charset="-122"/>
                <a:ea typeface="楷体" panose="02010609060101010101" charset="-122"/>
                <a:cs typeface="楷体" panose="02010609060101010101" charset="-122"/>
              </a:rPr>
              <a:t>放</a:t>
            </a:r>
            <a:endParaRPr lang="zh-CN" altLang="zh-CN" sz="2400" dirty="0">
              <a:latin typeface="楷体" panose="02010609060101010101" charset="-122"/>
              <a:ea typeface="楷体" panose="02010609060101010101" charset="-122"/>
              <a:cs typeface="楷体" panose="02010609060101010101" charset="-122"/>
            </a:endParaRPr>
          </a:p>
        </p:txBody>
      </p:sp>
      <p:sp>
        <p:nvSpPr>
          <p:cNvPr id="46083" name="TextBox 2"/>
          <p:cNvSpPr txBox="1"/>
          <p:nvPr/>
        </p:nvSpPr>
        <p:spPr>
          <a:xfrm>
            <a:off x="838835" y="1517650"/>
            <a:ext cx="10360660" cy="4407535"/>
          </a:xfrm>
          <a:prstGeom prst="rect">
            <a:avLst/>
          </a:prstGeom>
          <a:noFill/>
          <a:ln w="9525">
            <a:noFill/>
          </a:ln>
        </p:spPr>
        <p:txBody>
          <a:bodyPr wrap="square">
            <a:spAutoFit/>
          </a:bodyPr>
          <a:p>
            <a:pPr indent="0" fontAlgn="auto">
              <a:lnSpc>
                <a:spcPct val="130000"/>
              </a:lnSpc>
              <a:buFont typeface="Wingdings" panose="05000000000000000000" charset="0"/>
              <a:buNone/>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随着大数据时代的发展和智慧服务型政府的创建，数据作为最重要的基石和原料，正在得到各利益相关者的普遍重视，政府数据的资源优势和应用市场优势日益凸显，政府数据资源的共享与开放已成为世界各国政府的共识。</a:t>
            </a:r>
            <a:r>
              <a:rPr lang="zh-CN" altLang="zh-CN" sz="2400" b="1" dirty="0">
                <a:latin typeface="楷体" panose="02010609060101010101" charset="-122"/>
                <a:ea typeface="楷体" panose="02010609060101010101" charset="-122"/>
                <a:cs typeface="楷体" panose="02010609060101010101" charset="-122"/>
              </a:rPr>
              <a:t>政府数据是指由政府或政府所属机构产生的或委托产生的数据与信息，政府数据开放强调政府原始数据的开放。</a:t>
            </a:r>
            <a:r>
              <a:rPr lang="zh-CN" altLang="zh-CN" sz="2400" dirty="0">
                <a:latin typeface="楷体" panose="02010609060101010101" charset="-122"/>
                <a:ea typeface="楷体" panose="02010609060101010101" charset="-122"/>
                <a:cs typeface="楷体" panose="02010609060101010101" charset="-122"/>
              </a:rPr>
              <a:t>与传统的政府信息公开相比，政府数据开放更利于公众监督政府决策的合理性与决策依据，提升政府的管理水平和透明度，也有利于政府积累的大量数据资源可以被更好地再利用，以促进经济、社会的发展。</a:t>
            </a:r>
            <a:endParaRPr lang="zh-CN" altLang="zh-CN" sz="2400" dirty="0">
              <a:latin typeface="楷体" panose="02010609060101010101" charset="-122"/>
              <a:ea typeface="楷体" panose="02010609060101010101" charset="-122"/>
              <a:cs typeface="楷体" panose="02010609060101010101" charset="-122"/>
            </a:endParaRPr>
          </a:p>
          <a:p>
            <a:pPr indent="0" fontAlgn="auto">
              <a:lnSpc>
                <a:spcPct val="130000"/>
              </a:lnSpc>
              <a:buFont typeface="Wingdings" panose="05000000000000000000" charset="0"/>
              <a:buNone/>
            </a:pPr>
            <a:endParaRPr lang="zh-CN" altLang="zh-CN" sz="2400" dirty="0">
              <a:latin typeface="楷体" panose="02010609060101010101" charset="-122"/>
              <a:ea typeface="楷体" panose="02010609060101010101" charset="-122"/>
              <a:cs typeface="楷体" panose="02010609060101010101" charset="-122"/>
            </a:endParaRPr>
          </a:p>
        </p:txBody>
      </p:sp>
      <p:grpSp>
        <p:nvGrpSpPr>
          <p:cNvPr id="19" name="组合 18"/>
          <p:cNvGrpSpPr/>
          <p:nvPr/>
        </p:nvGrpSpPr>
        <p:grpSpPr>
          <a:xfrm>
            <a:off x="152399" y="17881"/>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grpSp>
      <p:sp>
        <p:nvSpPr>
          <p:cNvPr id="25" name="文本框 24"/>
          <p:cNvSpPr txBox="1"/>
          <p:nvPr/>
        </p:nvSpPr>
        <p:spPr>
          <a:xfrm>
            <a:off x="604632" y="194237"/>
            <a:ext cx="2660015" cy="414020"/>
          </a:xfrm>
          <a:prstGeom prst="rect">
            <a:avLst/>
          </a:prstGeom>
          <a:noFill/>
        </p:spPr>
        <p:txBody>
          <a:bodyPr wrap="none" rtlCol="0">
            <a:spAutoFit/>
          </a:bodyPr>
          <a:p>
            <a:pPr algn="l"/>
            <a:r>
              <a:rPr lang="en-US" altLang="zh-CN" sz="2100" b="1" spc="225" dirty="0">
                <a:solidFill>
                  <a:prstClr val="white"/>
                </a:solidFill>
                <a:sym typeface="+mn-ea"/>
              </a:rPr>
              <a:t>(2)</a:t>
            </a:r>
            <a:r>
              <a:rPr lang="zh-CN" altLang="en-US" sz="2100" b="1" spc="225" dirty="0">
                <a:solidFill>
                  <a:prstClr val="white"/>
                </a:solidFill>
              </a:rPr>
              <a:t>大数据基础</a:t>
            </a:r>
            <a:r>
              <a:rPr lang="zh-CN" altLang="en-US" sz="2100" b="1" spc="225" dirty="0">
                <a:solidFill>
                  <a:prstClr val="white"/>
                </a:solidFill>
              </a:rPr>
              <a:t>知识</a:t>
            </a:r>
            <a:endParaRPr lang="zh-CN" altLang="en-US" sz="2100" b="1" spc="225" dirty="0">
              <a:solidFill>
                <a:prstClr val="white"/>
              </a:solidFill>
            </a:endParaRPr>
          </a:p>
        </p:txBody>
      </p:sp>
      <p:sp>
        <p:nvSpPr>
          <p:cNvPr id="26" name="Freeform 172"/>
          <p:cNvSpPr>
            <a:spLocks noEditPoints="1"/>
          </p:cNvSpPr>
          <p:nvPr/>
        </p:nvSpPr>
        <p:spPr bwMode="auto">
          <a:xfrm>
            <a:off x="266506" y="23922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vert="horz" wrap="square" lIns="68580" tIns="34290" rIns="68580" bIns="34290" numCol="1" anchor="t" anchorCtr="0" compatLnSpc="1"/>
          <a:p>
            <a:endParaRPr lang="id-ID" sz="1350">
              <a:solidFill>
                <a:prstClr val="black"/>
              </a:solidFill>
            </a:endParaRPr>
          </a:p>
        </p:txBody>
      </p:sp>
      <p:sp>
        <p:nvSpPr>
          <p:cNvPr id="29" name="文本框 28"/>
          <p:cNvSpPr txBox="1"/>
          <p:nvPr/>
        </p:nvSpPr>
        <p:spPr>
          <a:xfrm>
            <a:off x="6653213" y="254712"/>
            <a:ext cx="1661160" cy="299085"/>
          </a:xfrm>
          <a:prstGeom prst="rect">
            <a:avLst/>
          </a:prstGeom>
          <a:noFill/>
        </p:spPr>
        <p:txBody>
          <a:bodyPr wrap="none" rtlCol="0">
            <a:spAutoFit/>
          </a:bodyPr>
          <a:p>
            <a:r>
              <a:rPr lang="en-US" altLang="zh-CN" sz="1350" dirty="0">
                <a:solidFill>
                  <a:prstClr val="white"/>
                </a:solidFill>
              </a:rPr>
              <a:t>《</a:t>
            </a:r>
            <a:r>
              <a:rPr lang="zh-CN" altLang="en-US" sz="1350" dirty="0">
                <a:solidFill>
                  <a:prstClr val="white"/>
                </a:solidFill>
              </a:rPr>
              <a:t>大数据</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3" name="TextBox 2"/>
          <p:cNvSpPr txBox="1"/>
          <p:nvPr/>
        </p:nvSpPr>
        <p:spPr>
          <a:xfrm>
            <a:off x="838200" y="1221105"/>
            <a:ext cx="10516235" cy="5367020"/>
          </a:xfrm>
          <a:prstGeom prst="rect">
            <a:avLst/>
          </a:prstGeom>
          <a:noFill/>
          <a:ln w="9525">
            <a:noFill/>
          </a:ln>
        </p:spPr>
        <p:txBody>
          <a:bodyPr wrap="square">
            <a:spAutoFit/>
          </a:bodyPr>
          <a:p>
            <a:pPr indent="0" fontAlgn="auto">
              <a:lnSpc>
                <a:spcPct val="130000"/>
              </a:lnSpc>
              <a:buFont typeface="Wingdings" panose="05000000000000000000" charset="0"/>
              <a:buNone/>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大数据本身是一座金矿、一种资源，但“沉睡”的资源是很难创造价值的，它必须经过采集、清洗、处理、分析、可视化等加工处理之后，才能真正产生价值。而数据采集和预处理是具有关键意义的第一道环节。通过数据采集，可以获取传感器数据、互联网数据、日志文件、企业业务系统数据等，用于后续的数据分析。采集得到的数据需要进行预处理，数据预处理包括数据清洗、数据转换和数据脱敏。数据清洗是发现并纠正数据文件中可识别错误的一道程序，该步骤针对数据审查过程中发现的明显错误值、缺失值、异常值、可疑数据，选用适当方法进行“清理”,使“脏”数据变为“干净”数据，有利于通过后续的统计分析得出可靠的结论。数据转换是把原始数据转换成符合目标算法要求的数据。数据脱敏的目的是实现可靠保护敏感隐私数据。</a:t>
            </a:r>
            <a:endParaRPr lang="zh-CN" altLang="zh-CN" sz="2400" dirty="0">
              <a:latin typeface="楷体" panose="02010609060101010101" charset="-122"/>
              <a:ea typeface="楷体" panose="02010609060101010101" charset="-122"/>
              <a:cs typeface="楷体" panose="02010609060101010101" charset="-122"/>
            </a:endParaRPr>
          </a:p>
        </p:txBody>
      </p:sp>
      <p:grpSp>
        <p:nvGrpSpPr>
          <p:cNvPr id="19" name="组合 18"/>
          <p:cNvGrpSpPr/>
          <p:nvPr/>
        </p:nvGrpSpPr>
        <p:grpSpPr>
          <a:xfrm>
            <a:off x="152399" y="17881"/>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grpSp>
      <p:sp>
        <p:nvSpPr>
          <p:cNvPr id="25" name="文本框 24"/>
          <p:cNvSpPr txBox="1"/>
          <p:nvPr/>
        </p:nvSpPr>
        <p:spPr>
          <a:xfrm>
            <a:off x="604632" y="194237"/>
            <a:ext cx="2955290" cy="414020"/>
          </a:xfrm>
          <a:prstGeom prst="rect">
            <a:avLst/>
          </a:prstGeom>
          <a:noFill/>
        </p:spPr>
        <p:txBody>
          <a:bodyPr wrap="none" rtlCol="0">
            <a:spAutoFit/>
          </a:bodyPr>
          <a:p>
            <a:pPr algn="l"/>
            <a:r>
              <a:rPr lang="en-US" altLang="zh-CN" sz="2100" b="1" spc="225" dirty="0">
                <a:solidFill>
                  <a:prstClr val="white"/>
                </a:solidFill>
                <a:sym typeface="+mn-ea"/>
              </a:rPr>
              <a:t>(3)</a:t>
            </a:r>
            <a:r>
              <a:rPr lang="zh-CN" altLang="en-US" sz="2100" b="1" spc="225" dirty="0">
                <a:solidFill>
                  <a:prstClr val="white"/>
                </a:solidFill>
              </a:rPr>
              <a:t>数据采集与</a:t>
            </a:r>
            <a:r>
              <a:rPr lang="zh-CN" altLang="en-US" sz="2100" b="1" spc="225" dirty="0">
                <a:solidFill>
                  <a:prstClr val="white"/>
                </a:solidFill>
              </a:rPr>
              <a:t>预处理</a:t>
            </a:r>
            <a:endParaRPr lang="zh-CN" altLang="en-US" sz="2100" b="1" spc="225" dirty="0">
              <a:solidFill>
                <a:prstClr val="white"/>
              </a:solidFill>
            </a:endParaRPr>
          </a:p>
        </p:txBody>
      </p:sp>
      <p:sp>
        <p:nvSpPr>
          <p:cNvPr id="26" name="Freeform 172"/>
          <p:cNvSpPr>
            <a:spLocks noEditPoints="1"/>
          </p:cNvSpPr>
          <p:nvPr/>
        </p:nvSpPr>
        <p:spPr bwMode="auto">
          <a:xfrm>
            <a:off x="266506" y="23922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vert="horz" wrap="square" lIns="68580" tIns="34290" rIns="68580" bIns="34290" numCol="1" anchor="t" anchorCtr="0" compatLnSpc="1"/>
          <a:p>
            <a:endParaRPr lang="id-ID" sz="1350">
              <a:solidFill>
                <a:prstClr val="black"/>
              </a:solidFill>
            </a:endParaRPr>
          </a:p>
        </p:txBody>
      </p:sp>
      <p:sp>
        <p:nvSpPr>
          <p:cNvPr id="29" name="文本框 28"/>
          <p:cNvSpPr txBox="1"/>
          <p:nvPr/>
        </p:nvSpPr>
        <p:spPr>
          <a:xfrm>
            <a:off x="6653213" y="254712"/>
            <a:ext cx="1661160" cy="299085"/>
          </a:xfrm>
          <a:prstGeom prst="rect">
            <a:avLst/>
          </a:prstGeom>
          <a:noFill/>
        </p:spPr>
        <p:txBody>
          <a:bodyPr wrap="none" rtlCol="0">
            <a:spAutoFit/>
          </a:bodyPr>
          <a:p>
            <a:r>
              <a:rPr lang="en-US" altLang="zh-CN" sz="1350" dirty="0">
                <a:solidFill>
                  <a:prstClr val="white"/>
                </a:solidFill>
              </a:rPr>
              <a:t>《</a:t>
            </a:r>
            <a:r>
              <a:rPr lang="zh-CN" altLang="en-US" sz="1350" dirty="0">
                <a:solidFill>
                  <a:prstClr val="white"/>
                </a:solidFill>
              </a:rPr>
              <a:t>大数据</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3" name="TextBox 2"/>
          <p:cNvSpPr txBox="1"/>
          <p:nvPr/>
        </p:nvSpPr>
        <p:spPr>
          <a:xfrm>
            <a:off x="838200" y="850265"/>
            <a:ext cx="10681970" cy="5367020"/>
          </a:xfrm>
          <a:prstGeom prst="rect">
            <a:avLst/>
          </a:prstGeom>
          <a:noFill/>
          <a:ln w="9525">
            <a:noFill/>
          </a:ln>
        </p:spPr>
        <p:txBody>
          <a:bodyPr wrap="square">
            <a:spAutoFit/>
          </a:bodyPr>
          <a:p>
            <a:pPr indent="0" fontAlgn="auto">
              <a:lnSpc>
                <a:spcPct val="130000"/>
              </a:lnSpc>
              <a:buFont typeface="Wingdings" panose="05000000000000000000" charset="0"/>
              <a:buNone/>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数据存储与管理是大数据分析流程中的重要一环。通过数据采集得到的数据，必须进行有效的存储和管理，才能用于高效的处理和分析。数据存储与管理是利用计算机硬件和软件技术对数据进行有效的存储和应用的过程，其目的在于充分有效地发挥数据的作用。在大数据时代，数据存储与管理面临着巨大的挑战，一方面，需要存储的数据类型越来越多，包括结构化数据、半结构化数据和非结构化数据;另一方面，涉及的数据量越来越大，已经超出了很多传统数据存储与管理技术的处理范围。</a:t>
            </a:r>
            <a:endParaRPr lang="zh-CN" altLang="zh-CN" sz="2400" dirty="0">
              <a:latin typeface="楷体" panose="02010609060101010101" charset="-122"/>
              <a:ea typeface="楷体" panose="02010609060101010101" charset="-122"/>
              <a:cs typeface="楷体" panose="02010609060101010101" charset="-122"/>
            </a:endParaRPr>
          </a:p>
          <a:p>
            <a:pPr indent="0" fontAlgn="auto">
              <a:lnSpc>
                <a:spcPct val="130000"/>
              </a:lnSpc>
              <a:buFont typeface="Wingdings" panose="05000000000000000000" charset="0"/>
              <a:buNone/>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因此，大数据时代涌现出了大量新的数据存储与管理技术，包括分布式文件系统和分布式数据库等。大数据时代的数据存储与管理技术，包括分布式文件系统、NewSQL和NoSQL数据库、云数据库等，一些代表性的产品包括Hadoop、HDFS、HBase、Spanner等。</a:t>
            </a:r>
            <a:endParaRPr lang="zh-CN" altLang="zh-CN" sz="2400" dirty="0">
              <a:latin typeface="楷体" panose="02010609060101010101" charset="-122"/>
              <a:ea typeface="楷体" panose="02010609060101010101" charset="-122"/>
              <a:cs typeface="楷体" panose="02010609060101010101" charset="-122"/>
            </a:endParaRPr>
          </a:p>
        </p:txBody>
      </p:sp>
      <p:grpSp>
        <p:nvGrpSpPr>
          <p:cNvPr id="19" name="组合 18"/>
          <p:cNvGrpSpPr/>
          <p:nvPr/>
        </p:nvGrpSpPr>
        <p:grpSpPr>
          <a:xfrm>
            <a:off x="152399" y="17881"/>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grpSp>
      <p:sp>
        <p:nvSpPr>
          <p:cNvPr id="25" name="文本框 24"/>
          <p:cNvSpPr txBox="1"/>
          <p:nvPr/>
        </p:nvSpPr>
        <p:spPr>
          <a:xfrm>
            <a:off x="604632" y="194237"/>
            <a:ext cx="2660015" cy="414020"/>
          </a:xfrm>
          <a:prstGeom prst="rect">
            <a:avLst/>
          </a:prstGeom>
          <a:noFill/>
        </p:spPr>
        <p:txBody>
          <a:bodyPr wrap="none" rtlCol="0">
            <a:spAutoFit/>
          </a:bodyPr>
          <a:p>
            <a:pPr algn="l"/>
            <a:r>
              <a:rPr lang="en-US" altLang="zh-CN" sz="2100" b="1" spc="225" dirty="0">
                <a:solidFill>
                  <a:prstClr val="white"/>
                </a:solidFill>
                <a:sym typeface="+mn-ea"/>
              </a:rPr>
              <a:t>(4)</a:t>
            </a:r>
            <a:r>
              <a:rPr lang="zh-CN" altLang="en-US" sz="2100" b="1" spc="225" dirty="0">
                <a:solidFill>
                  <a:prstClr val="white"/>
                </a:solidFill>
              </a:rPr>
              <a:t>数据存储与</a:t>
            </a:r>
            <a:r>
              <a:rPr lang="zh-CN" altLang="en-US" sz="2100" b="1" spc="225" dirty="0">
                <a:solidFill>
                  <a:prstClr val="white"/>
                </a:solidFill>
              </a:rPr>
              <a:t>管理</a:t>
            </a:r>
            <a:endParaRPr lang="zh-CN" altLang="en-US" sz="2100" b="1" spc="225" dirty="0">
              <a:solidFill>
                <a:prstClr val="white"/>
              </a:solidFill>
            </a:endParaRPr>
          </a:p>
        </p:txBody>
      </p:sp>
      <p:sp>
        <p:nvSpPr>
          <p:cNvPr id="26" name="Freeform 172"/>
          <p:cNvSpPr>
            <a:spLocks noEditPoints="1"/>
          </p:cNvSpPr>
          <p:nvPr/>
        </p:nvSpPr>
        <p:spPr bwMode="auto">
          <a:xfrm>
            <a:off x="266506" y="23922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vert="horz" wrap="square" lIns="68580" tIns="34290" rIns="68580" bIns="34290" numCol="1" anchor="t" anchorCtr="0" compatLnSpc="1"/>
          <a:p>
            <a:endParaRPr lang="id-ID" sz="1350">
              <a:solidFill>
                <a:prstClr val="black"/>
              </a:solidFill>
            </a:endParaRPr>
          </a:p>
        </p:txBody>
      </p:sp>
      <p:sp>
        <p:nvSpPr>
          <p:cNvPr id="29" name="文本框 28"/>
          <p:cNvSpPr txBox="1"/>
          <p:nvPr/>
        </p:nvSpPr>
        <p:spPr>
          <a:xfrm>
            <a:off x="6653213" y="254712"/>
            <a:ext cx="1661160" cy="299085"/>
          </a:xfrm>
          <a:prstGeom prst="rect">
            <a:avLst/>
          </a:prstGeom>
          <a:noFill/>
        </p:spPr>
        <p:txBody>
          <a:bodyPr wrap="none" rtlCol="0">
            <a:spAutoFit/>
          </a:bodyPr>
          <a:p>
            <a:r>
              <a:rPr lang="en-US" altLang="zh-CN" sz="1350" dirty="0">
                <a:solidFill>
                  <a:prstClr val="white"/>
                </a:solidFill>
              </a:rPr>
              <a:t>《</a:t>
            </a:r>
            <a:r>
              <a:rPr lang="zh-CN" altLang="en-US" sz="1350" dirty="0">
                <a:solidFill>
                  <a:prstClr val="white"/>
                </a:solidFill>
              </a:rPr>
              <a:t>大数据</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89348" name="文本框 2489347"/>
          <p:cNvSpPr txBox="1"/>
          <p:nvPr/>
        </p:nvSpPr>
        <p:spPr>
          <a:xfrm>
            <a:off x="6416358" y="2565400"/>
            <a:ext cx="3962400" cy="1198880"/>
          </a:xfrm>
          <a:prstGeom prst="rect">
            <a:avLst/>
          </a:prstGeom>
          <a:noFill/>
          <a:ln w="9525">
            <a:noFill/>
          </a:ln>
        </p:spPr>
        <p:txBody>
          <a:bodyPr>
            <a:spAutoFit/>
          </a:bodyPr>
          <a:p>
            <a:pPr>
              <a:lnSpc>
                <a:spcPct val="120000"/>
              </a:lnSpc>
            </a:pPr>
            <a:r>
              <a:rPr lang="zh-CN" altLang="en-US" sz="2000" b="0" dirty="0">
                <a:solidFill>
                  <a:schemeClr val="tx1"/>
                </a:solidFill>
                <a:latin typeface="华文新魏" pitchFamily="2" charset="-122"/>
                <a:ea typeface="宋体" panose="02010600030101010101" pitchFamily="2" charset="-122"/>
              </a:rPr>
              <a:t>形成</a:t>
            </a:r>
            <a:r>
              <a:rPr lang="zh-CN" altLang="en-US" sz="2000" dirty="0">
                <a:solidFill>
                  <a:schemeClr val="tx1"/>
                </a:solidFill>
                <a:latin typeface="华文新魏" pitchFamily="2" charset="-122"/>
                <a:ea typeface="宋体" panose="02010600030101010101" pitchFamily="2" charset="-122"/>
              </a:rPr>
              <a:t>“库”</a:t>
            </a:r>
            <a:r>
              <a:rPr lang="zh-CN" altLang="en-US" sz="2000" b="0" dirty="0">
                <a:solidFill>
                  <a:schemeClr val="tx1"/>
                </a:solidFill>
                <a:latin typeface="华文新魏" pitchFamily="2" charset="-122"/>
                <a:ea typeface="宋体" panose="02010600030101010101" pitchFamily="2" charset="-122"/>
              </a:rPr>
              <a:t>，实现</a:t>
            </a:r>
            <a:r>
              <a:rPr lang="zh-CN" altLang="en-US" sz="2000">
                <a:solidFill>
                  <a:schemeClr val="tx1"/>
                </a:solidFill>
                <a:latin typeface="华文新魏" pitchFamily="2" charset="-122"/>
                <a:ea typeface="宋体" panose="02010600030101010101" pitchFamily="2" charset="-122"/>
              </a:rPr>
              <a:t>“</a:t>
            </a:r>
            <a:r>
              <a:rPr lang="zh-CN" altLang="en-US" sz="2000" dirty="0">
                <a:solidFill>
                  <a:schemeClr val="tx1"/>
                </a:solidFill>
                <a:latin typeface="华文新魏" pitchFamily="2" charset="-122"/>
                <a:ea typeface="宋体" panose="02010600030101010101" pitchFamily="2" charset="-122"/>
              </a:rPr>
              <a:t>积累</a:t>
            </a:r>
            <a:r>
              <a:rPr lang="zh-CN" altLang="en-US" sz="2000">
                <a:solidFill>
                  <a:schemeClr val="tx1"/>
                </a:solidFill>
                <a:latin typeface="华文新魏" pitchFamily="2" charset="-122"/>
                <a:ea typeface="宋体" panose="02010600030101010101" pitchFamily="2" charset="-122"/>
              </a:rPr>
              <a:t>”</a:t>
            </a:r>
            <a:endParaRPr lang="zh-CN" altLang="en-US" sz="2000" b="0">
              <a:solidFill>
                <a:schemeClr val="tx1"/>
              </a:solidFill>
              <a:latin typeface="华文新魏" pitchFamily="2" charset="-122"/>
              <a:ea typeface="宋体" panose="02010600030101010101" pitchFamily="2" charset="-122"/>
            </a:endParaRPr>
          </a:p>
          <a:p>
            <a:pPr>
              <a:lnSpc>
                <a:spcPct val="120000"/>
              </a:lnSpc>
            </a:pPr>
            <a:r>
              <a:rPr lang="zh-CN" altLang="en-US" sz="2000" b="0" dirty="0">
                <a:solidFill>
                  <a:schemeClr val="tx1"/>
                </a:solidFill>
                <a:latin typeface="华文新魏" pitchFamily="2" charset="-122"/>
                <a:ea typeface="宋体" panose="02010600030101010101" pitchFamily="2" charset="-122"/>
              </a:rPr>
              <a:t>应用</a:t>
            </a:r>
            <a:r>
              <a:rPr lang="zh-CN" altLang="en-US" sz="2000" dirty="0">
                <a:solidFill>
                  <a:schemeClr val="tx1"/>
                </a:solidFill>
                <a:latin typeface="华文新魏" pitchFamily="2" charset="-122"/>
                <a:ea typeface="宋体" panose="02010600030101010101" pitchFamily="2" charset="-122"/>
              </a:rPr>
              <a:t>“库”</a:t>
            </a:r>
            <a:r>
              <a:rPr lang="en-US" altLang="zh-CN" sz="2000" b="0">
                <a:solidFill>
                  <a:schemeClr val="tx1"/>
                </a:solidFill>
                <a:latin typeface="华文新魏" pitchFamily="2" charset="-122"/>
                <a:ea typeface="宋体" panose="02010600030101010101" pitchFamily="2" charset="-122"/>
              </a:rPr>
              <a:t>, </a:t>
            </a:r>
            <a:r>
              <a:rPr lang="zh-CN" altLang="en-US" sz="2000" b="0" dirty="0">
                <a:solidFill>
                  <a:schemeClr val="tx1"/>
                </a:solidFill>
                <a:latin typeface="华文新魏" pitchFamily="2" charset="-122"/>
                <a:ea typeface="宋体" panose="02010600030101010101" pitchFamily="2" charset="-122"/>
              </a:rPr>
              <a:t>实现积累的效益</a:t>
            </a:r>
            <a:endParaRPr lang="zh-CN" altLang="en-US" sz="2000" b="0">
              <a:solidFill>
                <a:schemeClr val="tx1"/>
              </a:solidFill>
              <a:latin typeface="华文新魏" pitchFamily="2" charset="-122"/>
              <a:ea typeface="宋体" panose="02010600030101010101" pitchFamily="2" charset="-122"/>
            </a:endParaRPr>
          </a:p>
          <a:p>
            <a:pPr>
              <a:lnSpc>
                <a:spcPct val="120000"/>
              </a:lnSpc>
            </a:pPr>
            <a:r>
              <a:rPr lang="en-US" altLang="zh-CN" sz="2000">
                <a:solidFill>
                  <a:schemeClr val="tx1"/>
                </a:solidFill>
                <a:latin typeface="华文新魏" pitchFamily="2" charset="-122"/>
                <a:ea typeface="宋体" panose="02010600030101010101" pitchFamily="2" charset="-122"/>
              </a:rPr>
              <a:t>“</a:t>
            </a:r>
            <a:r>
              <a:rPr lang="zh-CN" altLang="en-US" sz="2000" dirty="0">
                <a:solidFill>
                  <a:schemeClr val="tx1"/>
                </a:solidFill>
                <a:latin typeface="华文新魏" pitchFamily="2" charset="-122"/>
                <a:ea typeface="宋体" panose="02010600030101010101" pitchFamily="2" charset="-122"/>
              </a:rPr>
              <a:t>库</a:t>
            </a:r>
            <a:r>
              <a:rPr lang="zh-CN" altLang="en-US" sz="2000">
                <a:solidFill>
                  <a:schemeClr val="tx1"/>
                </a:solidFill>
                <a:latin typeface="华文新魏" pitchFamily="2" charset="-122"/>
                <a:ea typeface="宋体" panose="02010600030101010101" pitchFamily="2" charset="-122"/>
              </a:rPr>
              <a:t>”</a:t>
            </a:r>
            <a:r>
              <a:rPr lang="zh-CN" altLang="en-US" sz="2000" b="0" dirty="0">
                <a:solidFill>
                  <a:schemeClr val="tx1"/>
                </a:solidFill>
                <a:latin typeface="华文新魏" pitchFamily="2" charset="-122"/>
                <a:ea typeface="宋体" panose="02010600030101010101" pitchFamily="2" charset="-122"/>
              </a:rPr>
              <a:t>的管理与控制</a:t>
            </a:r>
            <a:endParaRPr lang="zh-CN" altLang="en-US" sz="2000" b="0">
              <a:solidFill>
                <a:schemeClr val="tx1"/>
              </a:solidFill>
              <a:latin typeface="华文新魏" pitchFamily="2" charset="-122"/>
              <a:ea typeface="宋体" panose="02010600030101010101" pitchFamily="2" charset="-122"/>
            </a:endParaRPr>
          </a:p>
        </p:txBody>
      </p:sp>
      <p:grpSp>
        <p:nvGrpSpPr>
          <p:cNvPr id="2489354" name="组合 2489353"/>
          <p:cNvGrpSpPr/>
          <p:nvPr/>
        </p:nvGrpSpPr>
        <p:grpSpPr>
          <a:xfrm>
            <a:off x="3196908" y="1700213"/>
            <a:ext cx="3065462" cy="2343150"/>
            <a:chOff x="2731" y="2400"/>
            <a:chExt cx="2112" cy="1476"/>
          </a:xfrm>
        </p:grpSpPr>
        <p:pic>
          <p:nvPicPr>
            <p:cNvPr id="2489349" name="图片 2489348"/>
            <p:cNvPicPr>
              <a:picLocks noChangeAspect="1"/>
            </p:cNvPicPr>
            <p:nvPr/>
          </p:nvPicPr>
          <p:blipFill>
            <a:blip r:embed="rId1">
              <a:clrChange>
                <a:clrFrom>
                  <a:srgbClr val="FFFFFF"/>
                </a:clrFrom>
                <a:clrTo>
                  <a:srgbClr val="FFFFFF">
                    <a:alpha val="0"/>
                  </a:srgbClr>
                </a:clrTo>
              </a:clrChange>
            </a:blip>
            <a:stretch>
              <a:fillRect/>
            </a:stretch>
          </p:blipFill>
          <p:spPr>
            <a:xfrm>
              <a:off x="3459" y="2523"/>
              <a:ext cx="1361" cy="1284"/>
            </a:xfrm>
            <a:prstGeom prst="rect">
              <a:avLst/>
            </a:prstGeom>
            <a:noFill/>
            <a:ln w="9525">
              <a:noFill/>
            </a:ln>
          </p:spPr>
        </p:pic>
        <p:pic>
          <p:nvPicPr>
            <p:cNvPr id="2489351" name="图片 2489350"/>
            <p:cNvPicPr>
              <a:picLocks noChangeAspect="1"/>
            </p:cNvPicPr>
            <p:nvPr/>
          </p:nvPicPr>
          <p:blipFill>
            <a:blip r:embed="rId2">
              <a:clrChange>
                <a:clrFrom>
                  <a:srgbClr val="FFFFFF"/>
                </a:clrFrom>
                <a:clrTo>
                  <a:srgbClr val="FFFFFF">
                    <a:alpha val="0"/>
                  </a:srgbClr>
                </a:clrTo>
              </a:clrChange>
            </a:blip>
            <a:stretch>
              <a:fillRect/>
            </a:stretch>
          </p:blipFill>
          <p:spPr>
            <a:xfrm>
              <a:off x="2752" y="2448"/>
              <a:ext cx="726" cy="1428"/>
            </a:xfrm>
            <a:prstGeom prst="rect">
              <a:avLst/>
            </a:prstGeom>
            <a:noFill/>
            <a:ln w="9525">
              <a:noFill/>
            </a:ln>
          </p:spPr>
        </p:pic>
        <p:sp>
          <p:nvSpPr>
            <p:cNvPr id="2489353" name="矩形 2489352"/>
            <p:cNvSpPr/>
            <p:nvPr/>
          </p:nvSpPr>
          <p:spPr>
            <a:xfrm>
              <a:off x="2731" y="2400"/>
              <a:ext cx="2112" cy="1472"/>
            </a:xfrm>
            <a:prstGeom prst="rect">
              <a:avLst/>
            </a:prstGeom>
            <a:noFill/>
            <a:ln w="38100" cap="flat" cmpd="sng">
              <a:solidFill>
                <a:schemeClr val="tx1"/>
              </a:solidFill>
              <a:prstDash val="solid"/>
              <a:miter/>
              <a:headEnd type="none" w="med" len="med"/>
              <a:tailEnd type="none" w="med" len="med"/>
            </a:ln>
          </p:spPr>
          <p:txBody>
            <a:bodyPr/>
            <a:p>
              <a:endParaRPr lang="zh-CN" altLang="en-US"/>
            </a:p>
          </p:txBody>
        </p:sp>
      </p:grpSp>
      <p:sp>
        <p:nvSpPr>
          <p:cNvPr id="2489355" name="文本框 2489354"/>
          <p:cNvSpPr txBox="1"/>
          <p:nvPr/>
        </p:nvSpPr>
        <p:spPr>
          <a:xfrm>
            <a:off x="2038033" y="4379913"/>
            <a:ext cx="6180137" cy="1691640"/>
          </a:xfrm>
          <a:prstGeom prst="rect">
            <a:avLst/>
          </a:prstGeom>
          <a:noFill/>
          <a:ln w="9525">
            <a:noFill/>
          </a:ln>
        </p:spPr>
        <p:txBody>
          <a:bodyPr>
            <a:spAutoFit/>
          </a:bodyPr>
          <a:p>
            <a:pPr>
              <a:lnSpc>
                <a:spcPct val="130000"/>
              </a:lnSpc>
              <a:buFont typeface="Wingdings" panose="05000000000000000000" pitchFamily="2" charset="2"/>
              <a:buChar char="n"/>
            </a:pPr>
            <a:r>
              <a:rPr lang="zh-CN" altLang="en-US" sz="2000" dirty="0">
                <a:solidFill>
                  <a:schemeClr val="tx1"/>
                </a:solidFill>
                <a:latin typeface="Arial" panose="020B0604020202020204" pitchFamily="34" charset="0"/>
                <a:ea typeface="楷体_GB2312" pitchFamily="49" charset="-122"/>
              </a:rPr>
              <a:t>纸面数据 </a:t>
            </a:r>
            <a:r>
              <a:rPr lang="en-US" altLang="zh-CN" sz="2000">
                <a:solidFill>
                  <a:schemeClr val="tx1"/>
                </a:solidFill>
                <a:latin typeface="Arial" panose="020B0604020202020204" pitchFamily="34" charset="0"/>
                <a:ea typeface="楷体_GB2312" pitchFamily="49" charset="-122"/>
              </a:rPr>
              <a:t>vs. </a:t>
            </a:r>
            <a:r>
              <a:rPr lang="zh-CN" altLang="en-US" sz="2000" dirty="0">
                <a:solidFill>
                  <a:schemeClr val="tx1"/>
                </a:solidFill>
                <a:latin typeface="Arial" panose="020B0604020202020204" pitchFamily="34" charset="0"/>
                <a:ea typeface="楷体_GB2312" pitchFamily="49" charset="-122"/>
              </a:rPr>
              <a:t>电子数据</a:t>
            </a:r>
            <a:endParaRPr lang="zh-CN" altLang="en-US" sz="2000" dirty="0">
              <a:solidFill>
                <a:schemeClr val="tx1"/>
              </a:solidFill>
              <a:latin typeface="Arial" panose="020B0604020202020204" pitchFamily="34" charset="0"/>
              <a:ea typeface="楷体_GB2312" pitchFamily="49" charset="-122"/>
            </a:endParaRPr>
          </a:p>
          <a:p>
            <a:pPr>
              <a:lnSpc>
                <a:spcPct val="130000"/>
              </a:lnSpc>
              <a:buFont typeface="Wingdings" panose="05000000000000000000" pitchFamily="2" charset="2"/>
              <a:buChar char="n"/>
            </a:pPr>
            <a:r>
              <a:rPr lang="zh-CN" altLang="en-US" sz="2000" dirty="0">
                <a:solidFill>
                  <a:schemeClr val="tx1"/>
                </a:solidFill>
                <a:latin typeface="Arial" panose="020B0604020202020204" pitchFamily="34" charset="0"/>
                <a:ea typeface="楷体_GB2312" pitchFamily="49" charset="-122"/>
              </a:rPr>
              <a:t>单一数据文件 </a:t>
            </a:r>
            <a:r>
              <a:rPr lang="en-US" altLang="zh-CN" sz="2000">
                <a:solidFill>
                  <a:schemeClr val="tx1"/>
                </a:solidFill>
                <a:latin typeface="Arial" panose="020B0604020202020204" pitchFamily="34" charset="0"/>
                <a:ea typeface="楷体_GB2312" pitchFamily="49" charset="-122"/>
              </a:rPr>
              <a:t>vs. </a:t>
            </a:r>
            <a:r>
              <a:rPr lang="zh-CN" altLang="en-US" sz="2000" dirty="0">
                <a:solidFill>
                  <a:schemeClr val="tx1"/>
                </a:solidFill>
                <a:latin typeface="Arial" panose="020B0604020202020204" pitchFamily="34" charset="0"/>
                <a:ea typeface="楷体_GB2312" pitchFamily="49" charset="-122"/>
              </a:rPr>
              <a:t>数据库</a:t>
            </a:r>
            <a:endParaRPr lang="zh-CN" altLang="en-US" sz="2000" dirty="0">
              <a:solidFill>
                <a:schemeClr val="tx1"/>
              </a:solidFill>
              <a:latin typeface="Arial" panose="020B0604020202020204" pitchFamily="34" charset="0"/>
              <a:ea typeface="楷体_GB2312" pitchFamily="49" charset="-122"/>
            </a:endParaRPr>
          </a:p>
          <a:p>
            <a:pPr>
              <a:lnSpc>
                <a:spcPct val="130000"/>
              </a:lnSpc>
              <a:buFont typeface="Wingdings" panose="05000000000000000000" pitchFamily="2" charset="2"/>
              <a:buChar char="n"/>
            </a:pPr>
            <a:r>
              <a:rPr lang="zh-CN" altLang="en-US" sz="2000" dirty="0">
                <a:solidFill>
                  <a:schemeClr val="tx1"/>
                </a:solidFill>
                <a:latin typeface="Arial" panose="020B0604020202020204" pitchFamily="34" charset="0"/>
                <a:ea typeface="楷体_GB2312" pitchFamily="49" charset="-122"/>
              </a:rPr>
              <a:t>数据产生的分散化 </a:t>
            </a:r>
            <a:r>
              <a:rPr lang="en-US" altLang="zh-CN" sz="2000">
                <a:solidFill>
                  <a:schemeClr val="tx1"/>
                </a:solidFill>
                <a:latin typeface="Arial" panose="020B0604020202020204" pitchFamily="34" charset="0"/>
                <a:ea typeface="楷体_GB2312" pitchFamily="49" charset="-122"/>
              </a:rPr>
              <a:t>vs. </a:t>
            </a:r>
            <a:r>
              <a:rPr lang="zh-CN" altLang="en-US" sz="2000" dirty="0">
                <a:solidFill>
                  <a:schemeClr val="tx1"/>
                </a:solidFill>
                <a:latin typeface="Arial" panose="020B0604020202020204" pitchFamily="34" charset="0"/>
                <a:ea typeface="楷体_GB2312" pitchFamily="49" charset="-122"/>
              </a:rPr>
              <a:t>数据应用的共享化</a:t>
            </a:r>
            <a:endParaRPr lang="zh-CN" altLang="en-US" sz="2000" dirty="0">
              <a:solidFill>
                <a:schemeClr val="tx1"/>
              </a:solidFill>
              <a:latin typeface="Arial" panose="020B0604020202020204" pitchFamily="34" charset="0"/>
              <a:ea typeface="楷体_GB2312" pitchFamily="49" charset="-122"/>
            </a:endParaRPr>
          </a:p>
          <a:p>
            <a:pPr>
              <a:lnSpc>
                <a:spcPct val="130000"/>
              </a:lnSpc>
              <a:buFont typeface="Wingdings" panose="05000000000000000000" pitchFamily="2" charset="2"/>
              <a:buChar char="n"/>
            </a:pPr>
            <a:r>
              <a:rPr lang="zh-CN" altLang="en-US" sz="2000" dirty="0">
                <a:solidFill>
                  <a:schemeClr val="tx1"/>
                </a:solidFill>
                <a:latin typeface="Arial" panose="020B0604020202020204" pitchFamily="34" charset="0"/>
                <a:ea typeface="楷体_GB2312" pitchFamily="49" charset="-122"/>
              </a:rPr>
              <a:t>小规模数据 </a:t>
            </a:r>
            <a:r>
              <a:rPr lang="en-US" altLang="zh-CN" sz="2000">
                <a:solidFill>
                  <a:schemeClr val="tx1"/>
                </a:solidFill>
                <a:latin typeface="Arial" panose="020B0604020202020204" pitchFamily="34" charset="0"/>
                <a:ea typeface="楷体_GB2312" pitchFamily="49" charset="-122"/>
              </a:rPr>
              <a:t>vs. </a:t>
            </a:r>
            <a:r>
              <a:rPr lang="zh-CN" altLang="en-US" sz="2000" dirty="0">
                <a:solidFill>
                  <a:schemeClr val="tx1"/>
                </a:solidFill>
                <a:latin typeface="Arial" panose="020B0604020202020204" pitchFamily="34" charset="0"/>
                <a:ea typeface="楷体_GB2312" pitchFamily="49" charset="-122"/>
              </a:rPr>
              <a:t>大规模数据</a:t>
            </a:r>
            <a:endParaRPr lang="zh-CN" altLang="en-US" sz="2000" dirty="0">
              <a:solidFill>
                <a:schemeClr val="tx1"/>
              </a:solidFill>
              <a:latin typeface="Arial" panose="020B0604020202020204" pitchFamily="34" charset="0"/>
              <a:ea typeface="楷体_GB2312" pitchFamily="49" charset="-122"/>
            </a:endParaRPr>
          </a:p>
        </p:txBody>
      </p:sp>
      <p:sp>
        <p:nvSpPr>
          <p:cNvPr id="2489356" name="文本框 2489355"/>
          <p:cNvSpPr txBox="1"/>
          <p:nvPr/>
        </p:nvSpPr>
        <p:spPr>
          <a:xfrm>
            <a:off x="1957070" y="993775"/>
            <a:ext cx="1706880" cy="398780"/>
          </a:xfrm>
          <a:prstGeom prst="rect">
            <a:avLst/>
          </a:prstGeom>
          <a:noFill/>
          <a:ln w="9525">
            <a:noFill/>
          </a:ln>
        </p:spPr>
        <p:txBody>
          <a:bodyPr wrap="none" anchor="t" anchorCtr="0">
            <a:spAutoFit/>
          </a:bodyPr>
          <a:p>
            <a:r>
              <a:rPr lang="zh-CN" altLang="en-US" sz="2000" dirty="0">
                <a:solidFill>
                  <a:schemeClr val="tx1"/>
                </a:solidFill>
                <a:latin typeface="Arial" panose="020B0604020202020204" pitchFamily="34" charset="0"/>
                <a:ea typeface="宋体" panose="02010600030101010101" pitchFamily="2" charset="-122"/>
              </a:rPr>
              <a:t>数据与数据库</a:t>
            </a:r>
            <a:endParaRPr lang="zh-CN" altLang="en-US" sz="2000" dirty="0">
              <a:solidFill>
                <a:schemeClr val="tx1"/>
              </a:solidFill>
              <a:latin typeface="Arial" panose="020B0604020202020204" pitchFamily="34" charset="0"/>
              <a:ea typeface="宋体" panose="02010600030101010101" pitchFamily="2" charset="-122"/>
            </a:endParaRPr>
          </a:p>
        </p:txBody>
      </p:sp>
      <p:sp>
        <p:nvSpPr>
          <p:cNvPr id="2489358" name="文本框 2489357"/>
          <p:cNvSpPr txBox="1"/>
          <p:nvPr/>
        </p:nvSpPr>
        <p:spPr>
          <a:xfrm>
            <a:off x="7530783" y="1781175"/>
            <a:ext cx="1508125" cy="701675"/>
          </a:xfrm>
          <a:prstGeom prst="rect">
            <a:avLst/>
          </a:prstGeom>
          <a:solidFill>
            <a:schemeClr val="bg1">
              <a:lumMod val="75000"/>
            </a:schemeClr>
          </a:solidFill>
          <a:ln w="9525">
            <a:noFill/>
          </a:ln>
        </p:spPr>
        <p:txBody>
          <a:bodyPr>
            <a:spAutoFit/>
          </a:bodyPr>
          <a:p>
            <a:pPr algn="ctr"/>
            <a:r>
              <a:rPr lang="zh-CN" altLang="en-US" sz="4000" dirty="0">
                <a:solidFill>
                  <a:schemeClr val="bg1"/>
                </a:solidFill>
                <a:latin typeface="Arial" panose="020B0604020202020204" pitchFamily="34" charset="0"/>
                <a:ea typeface="宋体" panose="02010600030101010101" pitchFamily="2" charset="-122"/>
              </a:rPr>
              <a:t>数据</a:t>
            </a:r>
            <a:endParaRPr lang="zh-CN" altLang="en-US" sz="4000" dirty="0">
              <a:solidFill>
                <a:schemeClr val="bg1"/>
              </a:solidFill>
              <a:latin typeface="Arial" panose="020B0604020202020204" pitchFamily="34" charset="0"/>
              <a:ea typeface="宋体" panose="02010600030101010101" pitchFamily="2" charset="-122"/>
            </a:endParaRPr>
          </a:p>
        </p:txBody>
      </p:sp>
      <p:sp>
        <p:nvSpPr>
          <p:cNvPr id="2489360" name="Text Box 16"/>
          <p:cNvSpPr txBox="1"/>
          <p:nvPr/>
        </p:nvSpPr>
        <p:spPr>
          <a:xfrm>
            <a:off x="743903" y="351155"/>
            <a:ext cx="2875280" cy="534035"/>
          </a:xfrm>
          <a:prstGeom prst="rect">
            <a:avLst/>
          </a:prstGeom>
          <a:noFill/>
          <a:ln w="9525">
            <a:noFill/>
          </a:ln>
        </p:spPr>
        <p:txBody>
          <a:bodyPr wrap="none">
            <a:spAutoFit/>
          </a:bodyPr>
          <a:p>
            <a:pPr>
              <a:lnSpc>
                <a:spcPct val="120000"/>
              </a:lnSpc>
            </a:pPr>
            <a:r>
              <a:rPr lang="zh-CN" altLang="en-US" sz="2400" dirty="0">
                <a:solidFill>
                  <a:schemeClr val="tx1"/>
                </a:solidFill>
                <a:latin typeface="Arial" panose="020B0604020202020204" pitchFamily="34" charset="0"/>
                <a:ea typeface="华文中宋" panose="02010600040101010101" pitchFamily="2" charset="-122"/>
              </a:rPr>
              <a:t>数据为什么要管理</a:t>
            </a:r>
            <a:r>
              <a:rPr lang="en-US" altLang="zh-CN" sz="2400">
                <a:solidFill>
                  <a:schemeClr val="tx1"/>
                </a:solidFill>
                <a:latin typeface="Arial" panose="020B0604020202020204" pitchFamily="34" charset="0"/>
                <a:ea typeface="华文中宋" panose="02010600040101010101" pitchFamily="2" charset="-122"/>
              </a:rPr>
              <a:t>? </a:t>
            </a:r>
            <a:endParaRPr lang="en-US" altLang="zh-CN" sz="2400">
              <a:solidFill>
                <a:schemeClr val="tx1"/>
              </a:solidFill>
              <a:latin typeface="Arial" panose="020B0604020202020204" pitchFamily="34" charset="0"/>
              <a:ea typeface="华文中宋" panose="02010600040101010101" pitchFamily="2" charset="-122"/>
            </a:endParaRP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716915" y="928370"/>
            <a:ext cx="10515600" cy="586740"/>
          </a:xfrm>
        </p:spPr>
        <p:txBody>
          <a:bodyPr vert="horz" wrap="square" lIns="91440" tIns="45720" rIns="91440" bIns="45720" anchor="ctr" anchorCtr="0"/>
          <a:p>
            <a:r>
              <a:rPr lang="en-US" altLang="zh-CN" sz="2400" dirty="0">
                <a:latin typeface="黑体" panose="02010609060101010101" charset="-122"/>
                <a:ea typeface="黑体" panose="02010609060101010101" charset="-122"/>
                <a:cs typeface="黑体" panose="02010609060101010101" charset="-122"/>
              </a:rPr>
              <a:t>1</a:t>
            </a:r>
            <a:r>
              <a:rPr lang="zh-CN" altLang="en-US" sz="2400" dirty="0">
                <a:latin typeface="黑体" panose="02010609060101010101" charset="-122"/>
                <a:ea typeface="黑体" panose="02010609060101010101" charset="-122"/>
                <a:cs typeface="黑体" panose="02010609060101010101" charset="-122"/>
              </a:rPr>
              <a:t>）</a:t>
            </a:r>
            <a:r>
              <a:rPr lang="zh-CN" altLang="zh-CN" sz="2400" dirty="0">
                <a:latin typeface="黑体" panose="02010609060101010101" charset="-122"/>
                <a:ea typeface="黑体" panose="02010609060101010101" charset="-122"/>
                <a:cs typeface="黑体" panose="02010609060101010101" charset="-122"/>
              </a:rPr>
              <a:t>分布式文件系统</a:t>
            </a:r>
            <a:endParaRPr lang="zh-CN" altLang="en-US" sz="2400" dirty="0">
              <a:latin typeface="黑体" panose="02010609060101010101" charset="-122"/>
              <a:ea typeface="黑体" panose="02010609060101010101" charset="-122"/>
              <a:cs typeface="黑体" panose="02010609060101010101" charset="-122"/>
            </a:endParaRPr>
          </a:p>
        </p:txBody>
      </p:sp>
      <p:sp>
        <p:nvSpPr>
          <p:cNvPr id="16387" name="TextBox 3"/>
          <p:cNvSpPr txBox="1"/>
          <p:nvPr/>
        </p:nvSpPr>
        <p:spPr>
          <a:xfrm>
            <a:off x="716915" y="1468755"/>
            <a:ext cx="10629265" cy="4523105"/>
          </a:xfrm>
          <a:prstGeom prst="rect">
            <a:avLst/>
          </a:prstGeom>
          <a:noFill/>
          <a:ln w="9525">
            <a:noFill/>
          </a:ln>
        </p:spPr>
        <p:txBody>
          <a:bodyPr wrap="square">
            <a:spAutoFit/>
          </a:bodyPr>
          <a:p>
            <a:r>
              <a:rPr lang="en-US" altLang="zh-CN" sz="2400" dirty="0">
                <a:latin typeface="Arial" panose="020B0604020202020204" pitchFamily="34" charset="0"/>
              </a:rPr>
              <a:t>     </a:t>
            </a:r>
            <a:r>
              <a:rPr lang="en-US" altLang="zh-CN" sz="2400" dirty="0">
                <a:latin typeface="Times New Roman" panose="02020603050405020304" pitchFamily="18" charset="0"/>
                <a:ea typeface="楷体" panose="02010609060101010101" charset="-122"/>
                <a:cs typeface="Times New Roman" panose="02020603050405020304" pitchFamily="18" charset="0"/>
              </a:rPr>
              <a:t> </a:t>
            </a:r>
            <a:r>
              <a:rPr lang="zh-CN" altLang="zh-CN" sz="2400" dirty="0">
                <a:latin typeface="Times New Roman" panose="02020603050405020304" pitchFamily="18" charset="0"/>
                <a:ea typeface="楷体" panose="02010609060101010101" charset="-122"/>
                <a:cs typeface="Times New Roman" panose="02020603050405020304" pitchFamily="18" charset="0"/>
              </a:rPr>
              <a:t>分布式文件系统（</a:t>
            </a:r>
            <a:r>
              <a:rPr lang="en-US" altLang="zh-CN" sz="2400" dirty="0">
                <a:latin typeface="Times New Roman" panose="02020603050405020304" pitchFamily="18" charset="0"/>
                <a:ea typeface="楷体" panose="02010609060101010101" charset="-122"/>
                <a:cs typeface="Times New Roman" panose="02020603050405020304" pitchFamily="18" charset="0"/>
              </a:rPr>
              <a:t>Distributed File System</a:t>
            </a:r>
            <a:r>
              <a:rPr lang="zh-CN" altLang="zh-CN" sz="2400" dirty="0">
                <a:latin typeface="Times New Roman" panose="02020603050405020304" pitchFamily="18" charset="0"/>
                <a:ea typeface="楷体" panose="02010609060101010101" charset="-122"/>
                <a:cs typeface="Times New Roman" panose="02020603050405020304" pitchFamily="18" charset="0"/>
              </a:rPr>
              <a:t>）是一种通过网络实现文件在多台主机上进行分布式存储的文件系统</a:t>
            </a:r>
            <a:r>
              <a:rPr lang="zh-CN" altLang="en-US" sz="2400" dirty="0">
                <a:latin typeface="Times New Roman" panose="02020603050405020304" pitchFamily="18" charset="0"/>
                <a:ea typeface="楷体" panose="02010609060101010101" charset="-122"/>
                <a:cs typeface="Times New Roman" panose="02020603050405020304" pitchFamily="18" charset="0"/>
              </a:rPr>
              <a:t>。大数据时代必须解决海量数据的高效存储问题，为此，分布式文件系统(Distributed </a:t>
            </a:r>
            <a:r>
              <a:rPr lang="en-US" altLang="zh-CN" sz="2400" dirty="0">
                <a:latin typeface="Times New Roman" panose="02020603050405020304" pitchFamily="18" charset="0"/>
                <a:ea typeface="楷体" panose="02010609060101010101" charset="-122"/>
                <a:cs typeface="Times New Roman" panose="02020603050405020304" pitchFamily="18" charset="0"/>
              </a:rPr>
              <a:t>F</a:t>
            </a:r>
            <a:r>
              <a:rPr lang="zh-CN" altLang="en-US" sz="2400" dirty="0">
                <a:latin typeface="Times New Roman" panose="02020603050405020304" pitchFamily="18" charset="0"/>
                <a:ea typeface="楷体" panose="02010609060101010101" charset="-122"/>
                <a:cs typeface="Times New Roman" panose="02020603050405020304" pitchFamily="18" charset="0"/>
              </a:rPr>
              <a:t>ile</a:t>
            </a:r>
            <a:r>
              <a:rPr lang="en-US" altLang="zh-CN" sz="2400" dirty="0">
                <a:latin typeface="Times New Roman" panose="02020603050405020304" pitchFamily="18" charset="0"/>
                <a:ea typeface="楷体" panose="02010609060101010101" charset="-122"/>
                <a:cs typeface="Times New Roman" panose="02020603050405020304" pitchFamily="18" charset="0"/>
              </a:rPr>
              <a:t> </a:t>
            </a:r>
            <a:r>
              <a:rPr lang="zh-CN" altLang="en-US" sz="2400" dirty="0">
                <a:latin typeface="Times New Roman" panose="02020603050405020304" pitchFamily="18" charset="0"/>
                <a:ea typeface="楷体" panose="02010609060101010101" charset="-122"/>
                <a:cs typeface="Times New Roman" panose="02020603050405020304" pitchFamily="18" charset="0"/>
              </a:rPr>
              <a:t>System)应运而生。相对于传统的本地文件系统而言，分布式文件系统是一种通过网络实现文件在多台主机上进行分布式存储的文件系统。分布式</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a:p>
            <a:r>
              <a:rPr lang="zh-CN" altLang="en-US" sz="2400" dirty="0">
                <a:latin typeface="Times New Roman" panose="02020603050405020304" pitchFamily="18" charset="0"/>
                <a:ea typeface="楷体" panose="02010609060101010101" charset="-122"/>
                <a:cs typeface="Times New Roman" panose="02020603050405020304" pitchFamily="18" charset="0"/>
              </a:rPr>
              <a:t>文件系统的设计一般采用“客户端</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a:p>
            <a:r>
              <a:rPr lang="zh-CN" altLang="en-US" sz="2400" dirty="0">
                <a:latin typeface="Times New Roman" panose="02020603050405020304" pitchFamily="18" charset="0"/>
                <a:ea typeface="楷体" panose="02010609060101010101" charset="-122"/>
                <a:cs typeface="Times New Roman" panose="02020603050405020304" pitchFamily="18" charset="0"/>
              </a:rPr>
              <a:t>服务器(ClienvServer)模式，客户端</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a:p>
            <a:r>
              <a:rPr lang="zh-CN" altLang="en-US" sz="2400" dirty="0">
                <a:latin typeface="Times New Roman" panose="02020603050405020304" pitchFamily="18" charset="0"/>
                <a:ea typeface="楷体" panose="02010609060101010101" charset="-122"/>
                <a:cs typeface="Times New Roman" panose="02020603050405020304" pitchFamily="18" charset="0"/>
              </a:rPr>
              <a:t>以特定的通信协议通过网络与服务</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a:p>
            <a:r>
              <a:rPr lang="zh-CN" altLang="en-US" sz="2400" dirty="0">
                <a:latin typeface="Times New Roman" panose="02020603050405020304" pitchFamily="18" charset="0"/>
                <a:ea typeface="楷体" panose="02010609060101010101" charset="-122"/>
                <a:cs typeface="Times New Roman" panose="02020603050405020304" pitchFamily="18" charset="0"/>
              </a:rPr>
              <a:t>器建立连接，提出文件访同请求，</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a:p>
            <a:r>
              <a:rPr lang="zh-CN" altLang="en-US" sz="2400" dirty="0">
                <a:latin typeface="Times New Roman" panose="02020603050405020304" pitchFamily="18" charset="0"/>
                <a:ea typeface="楷体" panose="02010609060101010101" charset="-122"/>
                <a:cs typeface="Times New Roman" panose="02020603050405020304" pitchFamily="18" charset="0"/>
              </a:rPr>
              <a:t>客户端和服务器可以通过设置访问</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a:p>
            <a:r>
              <a:rPr lang="zh-CN" altLang="en-US" sz="2400" dirty="0">
                <a:latin typeface="Times New Roman" panose="02020603050405020304" pitchFamily="18" charset="0"/>
                <a:ea typeface="楷体" panose="02010609060101010101" charset="-122"/>
                <a:cs typeface="Times New Roman" panose="02020603050405020304" pitchFamily="18" charset="0"/>
              </a:rPr>
              <a:t>权来限制请求方对底层数据存储块</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a:p>
            <a:r>
              <a:rPr lang="zh-CN" altLang="en-US" sz="2400" dirty="0">
                <a:latin typeface="Times New Roman" panose="02020603050405020304" pitchFamily="18" charset="0"/>
                <a:ea typeface="楷体" panose="02010609060101010101" charset="-122"/>
                <a:cs typeface="Times New Roman" panose="02020603050405020304" pitchFamily="18" charset="0"/>
              </a:rPr>
              <a:t>的访问。</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p:txBody>
      </p:sp>
      <p:pic>
        <p:nvPicPr>
          <p:cNvPr id="16388" name="Picture 6"/>
          <p:cNvPicPr>
            <a:picLocks noChangeAspect="1"/>
          </p:cNvPicPr>
          <p:nvPr/>
        </p:nvPicPr>
        <p:blipFill>
          <a:blip r:embed="rId1"/>
          <a:stretch>
            <a:fillRect/>
          </a:stretch>
        </p:blipFill>
        <p:spPr>
          <a:xfrm>
            <a:off x="5758180" y="3020695"/>
            <a:ext cx="5845810" cy="3207385"/>
          </a:xfrm>
          <a:prstGeom prst="rect">
            <a:avLst/>
          </a:prstGeom>
          <a:noFill/>
          <a:ln w="9525">
            <a:noFill/>
          </a:ln>
        </p:spPr>
      </p:pic>
      <p:sp>
        <p:nvSpPr>
          <p:cNvPr id="16389" name="TextBox 5"/>
          <p:cNvSpPr txBox="1"/>
          <p:nvPr/>
        </p:nvSpPr>
        <p:spPr>
          <a:xfrm>
            <a:off x="7412990" y="6186805"/>
            <a:ext cx="3281680" cy="368300"/>
          </a:xfrm>
          <a:prstGeom prst="rect">
            <a:avLst/>
          </a:prstGeom>
          <a:noFill/>
          <a:ln w="9525">
            <a:noFill/>
          </a:ln>
        </p:spPr>
        <p:txBody>
          <a:bodyPr wrap="none">
            <a:spAutoFit/>
          </a:bodyPr>
          <a:p>
            <a:r>
              <a:rPr lang="zh-CN" altLang="en-US" dirty="0">
                <a:latin typeface="Arial" panose="020B0604020202020204" pitchFamily="34" charset="0"/>
              </a:rPr>
              <a:t>图  分布式文件系统的整体结构</a:t>
            </a:r>
            <a:endParaRPr lang="zh-CN" altLang="en-US" dirty="0">
              <a:latin typeface="Arial" panose="020B0604020202020204" pitchFamily="34" charset="0"/>
            </a:endParaRPr>
          </a:p>
        </p:txBody>
      </p:sp>
      <p:grpSp>
        <p:nvGrpSpPr>
          <p:cNvPr id="19" name="组合 18"/>
          <p:cNvGrpSpPr/>
          <p:nvPr/>
        </p:nvGrpSpPr>
        <p:grpSpPr>
          <a:xfrm>
            <a:off x="152399" y="17881"/>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grpSp>
      <p:sp>
        <p:nvSpPr>
          <p:cNvPr id="25" name="文本框 24"/>
          <p:cNvSpPr txBox="1"/>
          <p:nvPr/>
        </p:nvSpPr>
        <p:spPr>
          <a:xfrm>
            <a:off x="604632" y="194237"/>
            <a:ext cx="2660015" cy="414020"/>
          </a:xfrm>
          <a:prstGeom prst="rect">
            <a:avLst/>
          </a:prstGeom>
          <a:noFill/>
        </p:spPr>
        <p:txBody>
          <a:bodyPr wrap="none" rtlCol="0">
            <a:spAutoFit/>
          </a:bodyPr>
          <a:p>
            <a:pPr algn="l"/>
            <a:r>
              <a:rPr lang="en-US" altLang="zh-CN" sz="2100" b="1" spc="225" dirty="0">
                <a:solidFill>
                  <a:prstClr val="white"/>
                </a:solidFill>
                <a:sym typeface="+mn-ea"/>
              </a:rPr>
              <a:t>(4)</a:t>
            </a:r>
            <a:r>
              <a:rPr lang="zh-CN" altLang="en-US" sz="2100" b="1" spc="225" dirty="0">
                <a:solidFill>
                  <a:prstClr val="white"/>
                </a:solidFill>
              </a:rPr>
              <a:t>数据存储与</a:t>
            </a:r>
            <a:r>
              <a:rPr lang="zh-CN" altLang="en-US" sz="2100" b="1" spc="225" dirty="0">
                <a:solidFill>
                  <a:prstClr val="white"/>
                </a:solidFill>
              </a:rPr>
              <a:t>管理</a:t>
            </a:r>
            <a:endParaRPr lang="zh-CN" altLang="en-US" sz="2100" b="1" spc="225" dirty="0">
              <a:solidFill>
                <a:prstClr val="white"/>
              </a:solidFill>
            </a:endParaRPr>
          </a:p>
        </p:txBody>
      </p:sp>
      <p:sp>
        <p:nvSpPr>
          <p:cNvPr id="26" name="Freeform 172"/>
          <p:cNvSpPr>
            <a:spLocks noEditPoints="1"/>
          </p:cNvSpPr>
          <p:nvPr/>
        </p:nvSpPr>
        <p:spPr bwMode="auto">
          <a:xfrm>
            <a:off x="266506" y="23922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vert="horz" wrap="square" lIns="68580" tIns="34290" rIns="68580" bIns="34290" numCol="1" anchor="t" anchorCtr="0" compatLnSpc="1"/>
          <a:p>
            <a:endParaRPr lang="id-ID" sz="1350">
              <a:solidFill>
                <a:prstClr val="black"/>
              </a:solidFill>
            </a:endParaRPr>
          </a:p>
        </p:txBody>
      </p:sp>
      <p:sp>
        <p:nvSpPr>
          <p:cNvPr id="29" name="文本框 28"/>
          <p:cNvSpPr txBox="1"/>
          <p:nvPr/>
        </p:nvSpPr>
        <p:spPr>
          <a:xfrm>
            <a:off x="6653213" y="254712"/>
            <a:ext cx="1661160" cy="299085"/>
          </a:xfrm>
          <a:prstGeom prst="rect">
            <a:avLst/>
          </a:prstGeom>
          <a:noFill/>
        </p:spPr>
        <p:txBody>
          <a:bodyPr wrap="none" rtlCol="0">
            <a:spAutoFit/>
          </a:bodyPr>
          <a:p>
            <a:r>
              <a:rPr lang="en-US" altLang="zh-CN" sz="1350" dirty="0">
                <a:solidFill>
                  <a:prstClr val="white"/>
                </a:solidFill>
              </a:rPr>
              <a:t>《</a:t>
            </a:r>
            <a:r>
              <a:rPr lang="zh-CN" altLang="en-US" sz="1350" dirty="0">
                <a:solidFill>
                  <a:prstClr val="white"/>
                </a:solidFill>
              </a:rPr>
              <a:t>大数据</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标题 1"/>
          <p:cNvSpPr>
            <a:spLocks noGrp="1"/>
          </p:cNvSpPr>
          <p:nvPr>
            <p:ph type="title"/>
          </p:nvPr>
        </p:nvSpPr>
        <p:spPr/>
        <p:txBody>
          <a:bodyPr vert="horz" wrap="square" lIns="91440" tIns="45720" rIns="91440" bIns="45720" anchor="ctr" anchorCtr="0"/>
          <a:p>
            <a:r>
              <a:rPr lang="en-US" altLang="zh-CN" sz="2400" dirty="0">
                <a:latin typeface="黑体" panose="02010609060101010101" charset="-122"/>
                <a:ea typeface="黑体" panose="02010609060101010101" charset="-122"/>
                <a:cs typeface="黑体" panose="02010609060101010101" charset="-122"/>
              </a:rPr>
              <a:t>2</a:t>
            </a:r>
            <a:r>
              <a:rPr lang="zh-CN" altLang="en-US" sz="2400" dirty="0">
                <a:latin typeface="黑体" panose="02010609060101010101" charset="-122"/>
                <a:ea typeface="黑体" panose="02010609060101010101" charset="-122"/>
                <a:cs typeface="黑体" panose="02010609060101010101" charset="-122"/>
              </a:rPr>
              <a:t>）</a:t>
            </a:r>
            <a:r>
              <a:rPr lang="en-US" altLang="zh-CN" sz="2400" dirty="0">
                <a:latin typeface="黑体" panose="02010609060101010101" charset="-122"/>
                <a:ea typeface="黑体" panose="02010609060101010101" charset="-122"/>
                <a:cs typeface="黑体" panose="02010609060101010101" charset="-122"/>
              </a:rPr>
              <a:t>NewSQL</a:t>
            </a:r>
            <a:r>
              <a:rPr lang="zh-CN" altLang="zh-CN" sz="2400" dirty="0">
                <a:latin typeface="黑体" panose="02010609060101010101" charset="-122"/>
                <a:ea typeface="黑体" panose="02010609060101010101" charset="-122"/>
                <a:cs typeface="黑体" panose="02010609060101010101" charset="-122"/>
              </a:rPr>
              <a:t>和</a:t>
            </a:r>
            <a:r>
              <a:rPr lang="en-US" altLang="zh-CN" sz="2400" dirty="0">
                <a:latin typeface="黑体" panose="02010609060101010101" charset="-122"/>
                <a:ea typeface="黑体" panose="02010609060101010101" charset="-122"/>
                <a:cs typeface="黑体" panose="02010609060101010101" charset="-122"/>
              </a:rPr>
              <a:t>NoSQL</a:t>
            </a:r>
            <a:r>
              <a:rPr lang="zh-CN" altLang="zh-CN" sz="2400" dirty="0">
                <a:latin typeface="黑体" panose="02010609060101010101" charset="-122"/>
                <a:ea typeface="黑体" panose="02010609060101010101" charset="-122"/>
                <a:cs typeface="黑体" panose="02010609060101010101" charset="-122"/>
              </a:rPr>
              <a:t>数据库</a:t>
            </a:r>
            <a:endParaRPr lang="zh-CN" altLang="en-US" sz="2400" dirty="0">
              <a:latin typeface="黑体" panose="02010609060101010101" charset="-122"/>
              <a:ea typeface="黑体" panose="02010609060101010101" charset="-122"/>
              <a:cs typeface="黑体" panose="02010609060101010101" charset="-122"/>
            </a:endParaRPr>
          </a:p>
        </p:txBody>
      </p:sp>
      <p:sp>
        <p:nvSpPr>
          <p:cNvPr id="17411" name="TextBox 3"/>
          <p:cNvSpPr txBox="1"/>
          <p:nvPr/>
        </p:nvSpPr>
        <p:spPr>
          <a:xfrm>
            <a:off x="2079625" y="1605280"/>
            <a:ext cx="2350135" cy="460375"/>
          </a:xfrm>
          <a:prstGeom prst="rect">
            <a:avLst/>
          </a:prstGeom>
          <a:noFill/>
          <a:ln w="9525">
            <a:noFill/>
          </a:ln>
        </p:spPr>
        <p:txBody>
          <a:bodyPr wrap="none">
            <a:spAutoFit/>
          </a:bodyPr>
          <a:p>
            <a:r>
              <a:rPr lang="en-US" altLang="zh-CN" sz="2400" b="1" dirty="0">
                <a:latin typeface="Arial" panose="020B0604020202020204" pitchFamily="34" charset="0"/>
              </a:rPr>
              <a:t>NewSQL</a:t>
            </a:r>
            <a:r>
              <a:rPr lang="zh-CN" altLang="en-US" sz="2400" b="1" dirty="0">
                <a:latin typeface="Arial" panose="020B0604020202020204" pitchFamily="34" charset="0"/>
              </a:rPr>
              <a:t>数据库</a:t>
            </a:r>
            <a:endParaRPr lang="zh-CN" altLang="en-US" sz="2400" b="1" dirty="0">
              <a:latin typeface="Arial" panose="020B0604020202020204" pitchFamily="34" charset="0"/>
            </a:endParaRPr>
          </a:p>
        </p:txBody>
      </p:sp>
      <p:sp>
        <p:nvSpPr>
          <p:cNvPr id="17412" name="TextBox 4"/>
          <p:cNvSpPr txBox="1"/>
          <p:nvPr/>
        </p:nvSpPr>
        <p:spPr>
          <a:xfrm>
            <a:off x="1991360" y="2250440"/>
            <a:ext cx="8726805" cy="3046095"/>
          </a:xfrm>
          <a:prstGeom prst="rect">
            <a:avLst/>
          </a:prstGeom>
          <a:noFill/>
          <a:ln w="9525">
            <a:noFill/>
          </a:ln>
        </p:spPr>
        <p:txBody>
          <a:bodyPr wrap="square">
            <a:spAutoFit/>
          </a:bodyPr>
          <a:p>
            <a:pPr marL="342900" indent="-342900">
              <a:buFont typeface="Wingdings" panose="05000000000000000000" charset="0"/>
              <a:buChar char="Ø"/>
            </a:pPr>
            <a:r>
              <a:rPr lang="en-US" altLang="zh-CN" sz="2400" dirty="0">
                <a:latin typeface="Times New Roman" panose="02020603050405020304" pitchFamily="18" charset="0"/>
                <a:ea typeface="楷体" panose="02010609060101010101" charset="-122"/>
                <a:cs typeface="Times New Roman" panose="02020603050405020304" pitchFamily="18" charset="0"/>
              </a:rPr>
              <a:t>NewSQL</a:t>
            </a:r>
            <a:r>
              <a:rPr lang="zh-CN" altLang="zh-CN" sz="2400" dirty="0">
                <a:latin typeface="Times New Roman" panose="02020603050405020304" pitchFamily="18" charset="0"/>
                <a:ea typeface="楷体" panose="02010609060101010101" charset="-122"/>
                <a:cs typeface="Times New Roman" panose="02020603050405020304" pitchFamily="18" charset="0"/>
              </a:rPr>
              <a:t>是对各种新的可扩展、高性能数据库的简称，这类数据库不仅具有对海量数据的存储管理能力，还保持了传统数据库支持</a:t>
            </a:r>
            <a:r>
              <a:rPr lang="en-US" altLang="zh-CN" sz="2400" dirty="0">
                <a:latin typeface="Times New Roman" panose="02020603050405020304" pitchFamily="18" charset="0"/>
                <a:ea typeface="楷体" panose="02010609060101010101" charset="-122"/>
                <a:cs typeface="Times New Roman" panose="02020603050405020304" pitchFamily="18" charset="0"/>
              </a:rPr>
              <a:t>ACID</a:t>
            </a:r>
            <a:r>
              <a:rPr lang="zh-CN" altLang="zh-CN" sz="2400" dirty="0">
                <a:latin typeface="Times New Roman" panose="02020603050405020304" pitchFamily="18" charset="0"/>
                <a:ea typeface="楷体" panose="02010609060101010101" charset="-122"/>
                <a:cs typeface="Times New Roman" panose="02020603050405020304" pitchFamily="18" charset="0"/>
              </a:rPr>
              <a:t>和</a:t>
            </a:r>
            <a:r>
              <a:rPr lang="en-US" altLang="zh-CN" sz="2400" dirty="0">
                <a:latin typeface="Times New Roman" panose="02020603050405020304" pitchFamily="18" charset="0"/>
                <a:ea typeface="楷体" panose="02010609060101010101" charset="-122"/>
                <a:cs typeface="Times New Roman" panose="02020603050405020304" pitchFamily="18" charset="0"/>
              </a:rPr>
              <a:t>SQL</a:t>
            </a:r>
            <a:r>
              <a:rPr lang="zh-CN" altLang="zh-CN" sz="2400" dirty="0">
                <a:latin typeface="Times New Roman" panose="02020603050405020304" pitchFamily="18" charset="0"/>
                <a:ea typeface="楷体" panose="02010609060101010101" charset="-122"/>
                <a:cs typeface="Times New Roman" panose="02020603050405020304" pitchFamily="18" charset="0"/>
              </a:rPr>
              <a:t>等特性。</a:t>
            </a:r>
            <a:endParaRPr lang="en-US" altLang="zh-CN" sz="2400" dirty="0">
              <a:latin typeface="Times New Roman" panose="02020603050405020304" pitchFamily="18" charset="0"/>
              <a:ea typeface="楷体" panose="02010609060101010101" charset="-122"/>
              <a:cs typeface="Times New Roman" panose="02020603050405020304" pitchFamily="18" charset="0"/>
            </a:endParaRPr>
          </a:p>
          <a:p>
            <a:pPr marL="342900" indent="-342900">
              <a:buFont typeface="Wingdings" panose="05000000000000000000" charset="0"/>
              <a:buChar char="Ø"/>
            </a:pPr>
            <a:endParaRPr lang="en-US" altLang="zh-CN" sz="2400" dirty="0">
              <a:latin typeface="Times New Roman" panose="02020603050405020304" pitchFamily="18" charset="0"/>
              <a:ea typeface="楷体" panose="02010609060101010101" charset="-122"/>
              <a:cs typeface="Times New Roman" panose="02020603050405020304" pitchFamily="18" charset="0"/>
            </a:endParaRPr>
          </a:p>
          <a:p>
            <a:pPr marL="342900" indent="-342900">
              <a:buFont typeface="Wingdings" panose="05000000000000000000" charset="0"/>
              <a:buChar char="Ø"/>
            </a:pPr>
            <a:r>
              <a:rPr lang="zh-CN" altLang="zh-CN" sz="2400" dirty="0">
                <a:latin typeface="Times New Roman" panose="02020603050405020304" pitchFamily="18" charset="0"/>
                <a:ea typeface="楷体" panose="02010609060101010101" charset="-122"/>
                <a:cs typeface="Times New Roman" panose="02020603050405020304" pitchFamily="18" charset="0"/>
              </a:rPr>
              <a:t>目前具有代表性的</a:t>
            </a:r>
            <a:r>
              <a:rPr lang="en-US" altLang="zh-CN" sz="2400" dirty="0">
                <a:latin typeface="Times New Roman" panose="02020603050405020304" pitchFamily="18" charset="0"/>
                <a:ea typeface="楷体" panose="02010609060101010101" charset="-122"/>
                <a:cs typeface="Times New Roman" panose="02020603050405020304" pitchFamily="18" charset="0"/>
              </a:rPr>
              <a:t>NewSQL</a:t>
            </a:r>
            <a:r>
              <a:rPr lang="zh-CN" altLang="zh-CN" sz="2400" dirty="0">
                <a:latin typeface="Times New Roman" panose="02020603050405020304" pitchFamily="18" charset="0"/>
                <a:ea typeface="楷体" panose="02010609060101010101" charset="-122"/>
                <a:cs typeface="Times New Roman" panose="02020603050405020304" pitchFamily="18" charset="0"/>
              </a:rPr>
              <a:t>数据库主要包括</a:t>
            </a:r>
            <a:r>
              <a:rPr lang="en-US" altLang="zh-CN" sz="2400" dirty="0">
                <a:latin typeface="Times New Roman" panose="02020603050405020304" pitchFamily="18" charset="0"/>
                <a:ea typeface="楷体" panose="02010609060101010101" charset="-122"/>
                <a:cs typeface="Times New Roman" panose="02020603050405020304" pitchFamily="18" charset="0"/>
              </a:rPr>
              <a:t>Spanner</a:t>
            </a:r>
            <a:r>
              <a:rPr lang="zh-CN" altLang="zh-CN"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a:latin typeface="Times New Roman" panose="02020603050405020304" pitchFamily="18" charset="0"/>
                <a:ea typeface="楷体" panose="02010609060101010101" charset="-122"/>
                <a:cs typeface="Times New Roman" panose="02020603050405020304" pitchFamily="18" charset="0"/>
              </a:rPr>
              <a:t>Clustrix</a:t>
            </a:r>
            <a:r>
              <a:rPr lang="zh-CN" altLang="zh-CN"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a:latin typeface="Times New Roman" panose="02020603050405020304" pitchFamily="18" charset="0"/>
                <a:ea typeface="楷体" panose="02010609060101010101" charset="-122"/>
                <a:cs typeface="Times New Roman" panose="02020603050405020304" pitchFamily="18" charset="0"/>
              </a:rPr>
              <a:t>GenieDB</a:t>
            </a:r>
            <a:r>
              <a:rPr lang="zh-CN" altLang="zh-CN"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a:latin typeface="Times New Roman" panose="02020603050405020304" pitchFamily="18" charset="0"/>
                <a:ea typeface="楷体" panose="02010609060101010101" charset="-122"/>
                <a:cs typeface="Times New Roman" panose="02020603050405020304" pitchFamily="18" charset="0"/>
              </a:rPr>
              <a:t>ScalArc</a:t>
            </a:r>
            <a:r>
              <a:rPr lang="zh-CN" altLang="zh-CN"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a:latin typeface="Times New Roman" panose="02020603050405020304" pitchFamily="18" charset="0"/>
                <a:ea typeface="楷体" panose="02010609060101010101" charset="-122"/>
                <a:cs typeface="Times New Roman" panose="02020603050405020304" pitchFamily="18" charset="0"/>
              </a:rPr>
              <a:t>Schooner</a:t>
            </a:r>
            <a:r>
              <a:rPr lang="zh-CN" altLang="zh-CN"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a:latin typeface="Times New Roman" panose="02020603050405020304" pitchFamily="18" charset="0"/>
                <a:ea typeface="楷体" panose="02010609060101010101" charset="-122"/>
                <a:cs typeface="Times New Roman" panose="02020603050405020304" pitchFamily="18" charset="0"/>
              </a:rPr>
              <a:t>VoltDB</a:t>
            </a:r>
            <a:r>
              <a:rPr lang="zh-CN" altLang="zh-CN"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a:latin typeface="Times New Roman" panose="02020603050405020304" pitchFamily="18" charset="0"/>
                <a:ea typeface="楷体" panose="02010609060101010101" charset="-122"/>
                <a:cs typeface="Times New Roman" panose="02020603050405020304" pitchFamily="18" charset="0"/>
              </a:rPr>
              <a:t>RethinkDB</a:t>
            </a:r>
            <a:r>
              <a:rPr lang="zh-CN" altLang="zh-CN"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a:latin typeface="Times New Roman" panose="02020603050405020304" pitchFamily="18" charset="0"/>
                <a:ea typeface="楷体" panose="02010609060101010101" charset="-122"/>
                <a:cs typeface="Times New Roman" panose="02020603050405020304" pitchFamily="18" charset="0"/>
              </a:rPr>
              <a:t>ScaleDB</a:t>
            </a:r>
            <a:r>
              <a:rPr lang="zh-CN" altLang="zh-CN"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a:latin typeface="Times New Roman" panose="02020603050405020304" pitchFamily="18" charset="0"/>
                <a:ea typeface="楷体" panose="02010609060101010101" charset="-122"/>
                <a:cs typeface="Times New Roman" panose="02020603050405020304" pitchFamily="18" charset="0"/>
              </a:rPr>
              <a:t>Akiban</a:t>
            </a:r>
            <a:r>
              <a:rPr lang="zh-CN" altLang="zh-CN"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a:latin typeface="Times New Roman" panose="02020603050405020304" pitchFamily="18" charset="0"/>
                <a:ea typeface="楷体" panose="02010609060101010101" charset="-122"/>
                <a:cs typeface="Times New Roman" panose="02020603050405020304" pitchFamily="18" charset="0"/>
              </a:rPr>
              <a:t>CodeFutures</a:t>
            </a:r>
            <a:r>
              <a:rPr lang="zh-CN" altLang="zh-CN"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a:latin typeface="Times New Roman" panose="02020603050405020304" pitchFamily="18" charset="0"/>
                <a:ea typeface="楷体" panose="02010609060101010101" charset="-122"/>
                <a:cs typeface="Times New Roman" panose="02020603050405020304" pitchFamily="18" charset="0"/>
              </a:rPr>
              <a:t>ScaleBase</a:t>
            </a:r>
            <a:r>
              <a:rPr lang="zh-CN" altLang="zh-CN"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a:latin typeface="Times New Roman" panose="02020603050405020304" pitchFamily="18" charset="0"/>
                <a:ea typeface="楷体" panose="02010609060101010101" charset="-122"/>
                <a:cs typeface="Times New Roman" panose="02020603050405020304" pitchFamily="18" charset="0"/>
              </a:rPr>
              <a:t>Translattice</a:t>
            </a:r>
            <a:r>
              <a:rPr lang="zh-CN" altLang="zh-CN"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a:latin typeface="Times New Roman" panose="02020603050405020304" pitchFamily="18" charset="0"/>
                <a:ea typeface="楷体" panose="02010609060101010101" charset="-122"/>
                <a:cs typeface="Times New Roman" panose="02020603050405020304" pitchFamily="18" charset="0"/>
              </a:rPr>
              <a:t>NimbusDB</a:t>
            </a:r>
            <a:r>
              <a:rPr lang="zh-CN" altLang="zh-CN"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a:latin typeface="Times New Roman" panose="02020603050405020304" pitchFamily="18" charset="0"/>
                <a:ea typeface="楷体" panose="02010609060101010101" charset="-122"/>
                <a:cs typeface="Times New Roman" panose="02020603050405020304" pitchFamily="18" charset="0"/>
              </a:rPr>
              <a:t>Drizzle</a:t>
            </a:r>
            <a:r>
              <a:rPr lang="zh-CN" altLang="zh-CN"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a:latin typeface="Times New Roman" panose="02020603050405020304" pitchFamily="18" charset="0"/>
                <a:ea typeface="楷体" panose="02010609060101010101" charset="-122"/>
                <a:cs typeface="Times New Roman" panose="02020603050405020304" pitchFamily="18" charset="0"/>
              </a:rPr>
              <a:t>Tokutek</a:t>
            </a:r>
            <a:r>
              <a:rPr lang="zh-CN" altLang="zh-CN"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a:latin typeface="Times New Roman" panose="02020603050405020304" pitchFamily="18" charset="0"/>
                <a:ea typeface="楷体" panose="02010609060101010101" charset="-122"/>
                <a:cs typeface="Times New Roman" panose="02020603050405020304" pitchFamily="18" charset="0"/>
              </a:rPr>
              <a:t>JustOne DB</a:t>
            </a:r>
            <a:r>
              <a:rPr lang="zh-CN" altLang="zh-CN" sz="2400" dirty="0">
                <a:latin typeface="Times New Roman" panose="02020603050405020304" pitchFamily="18" charset="0"/>
                <a:ea typeface="楷体" panose="02010609060101010101" charset="-122"/>
                <a:cs typeface="Times New Roman" panose="02020603050405020304" pitchFamily="18" charset="0"/>
              </a:rPr>
              <a:t>等。</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p:txBody>
      </p:sp>
      <p:sp>
        <p:nvSpPr>
          <p:cNvPr id="2" name="文本框 1"/>
          <p:cNvSpPr txBox="1"/>
          <p:nvPr/>
        </p:nvSpPr>
        <p:spPr>
          <a:xfrm>
            <a:off x="2540635" y="5721985"/>
            <a:ext cx="9439275" cy="645160"/>
          </a:xfrm>
          <a:prstGeom prst="rect">
            <a:avLst/>
          </a:prstGeom>
          <a:noFill/>
        </p:spPr>
        <p:txBody>
          <a:bodyPr wrap="square" rtlCol="0">
            <a:spAutoFit/>
          </a:bodyPr>
          <a:p>
            <a:r>
              <a:rPr lang="en-US" altLang="zh-CN"/>
              <a:t>*</a:t>
            </a:r>
            <a:r>
              <a:rPr lang="zh-CN" altLang="en-US"/>
              <a:t>ACID指数据库事务正确执行的四个基本要素的缩写。包含：原子性（Atomicity）、一致性（Consistency）、隔离性（Isolation）、持久性（Durability）。</a:t>
            </a:r>
            <a:endParaRPr lang="zh-CN"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5" name="TextBox 3"/>
          <p:cNvSpPr txBox="1"/>
          <p:nvPr/>
        </p:nvSpPr>
        <p:spPr>
          <a:xfrm>
            <a:off x="1568450" y="1752600"/>
            <a:ext cx="2129790" cy="460375"/>
          </a:xfrm>
          <a:prstGeom prst="rect">
            <a:avLst/>
          </a:prstGeom>
          <a:noFill/>
          <a:ln w="9525">
            <a:noFill/>
          </a:ln>
        </p:spPr>
        <p:txBody>
          <a:bodyPr wrap="none">
            <a:spAutoFit/>
          </a:bodyPr>
          <a:p>
            <a:r>
              <a:rPr lang="en-US" altLang="zh-CN" sz="2400" b="1" dirty="0">
                <a:latin typeface="Arial" panose="020B0604020202020204" pitchFamily="34" charset="0"/>
              </a:rPr>
              <a:t>NoSQL</a:t>
            </a:r>
            <a:r>
              <a:rPr lang="zh-CN" altLang="en-US" sz="2400" b="1" dirty="0">
                <a:latin typeface="Arial" panose="020B0604020202020204" pitchFamily="34" charset="0"/>
              </a:rPr>
              <a:t>数据库</a:t>
            </a:r>
            <a:endParaRPr lang="zh-CN" altLang="en-US" sz="2400" b="1" dirty="0">
              <a:latin typeface="Arial" panose="020B0604020202020204" pitchFamily="34" charset="0"/>
            </a:endParaRPr>
          </a:p>
        </p:txBody>
      </p:sp>
      <p:sp>
        <p:nvSpPr>
          <p:cNvPr id="18436" name="TextBox 4"/>
          <p:cNvSpPr txBox="1"/>
          <p:nvPr/>
        </p:nvSpPr>
        <p:spPr>
          <a:xfrm>
            <a:off x="1581150" y="2362200"/>
            <a:ext cx="9238615" cy="2749550"/>
          </a:xfrm>
          <a:prstGeom prst="rect">
            <a:avLst/>
          </a:prstGeom>
          <a:noFill/>
          <a:ln w="9525">
            <a:noFill/>
          </a:ln>
        </p:spPr>
        <p:txBody>
          <a:bodyPr wrap="square">
            <a:spAutoFit/>
          </a:bodyPr>
          <a:p>
            <a:pPr marL="342900" indent="-342900" fontAlgn="auto">
              <a:lnSpc>
                <a:spcPct val="120000"/>
              </a:lnSpc>
              <a:buFont typeface="Wingdings" panose="05000000000000000000" charset="0"/>
              <a:buChar char="Ø"/>
            </a:pPr>
            <a:r>
              <a:rPr lang="en-US" altLang="zh-CN" sz="2400" dirty="0">
                <a:latin typeface="Times New Roman" panose="02020603050405020304" pitchFamily="18" charset="0"/>
                <a:ea typeface="楷体" panose="02010609060101010101" charset="-122"/>
                <a:cs typeface="Times New Roman" panose="02020603050405020304" pitchFamily="18" charset="0"/>
              </a:rPr>
              <a:t>NoSQL</a:t>
            </a:r>
            <a:r>
              <a:rPr lang="zh-CN" altLang="zh-CN" sz="2400" dirty="0">
                <a:latin typeface="Times New Roman" panose="02020603050405020304" pitchFamily="18" charset="0"/>
                <a:ea typeface="楷体" panose="02010609060101010101" charset="-122"/>
                <a:cs typeface="Times New Roman" panose="02020603050405020304" pitchFamily="18" charset="0"/>
              </a:rPr>
              <a:t>是一种不同于关系数据库的数据库管理系统设计方式，是对</a:t>
            </a:r>
            <a:r>
              <a:rPr lang="zh-CN" altLang="zh-CN" sz="2400" b="1" dirty="0">
                <a:solidFill>
                  <a:srgbClr val="0070C0"/>
                </a:solidFill>
                <a:latin typeface="Times New Roman" panose="02020603050405020304" pitchFamily="18" charset="0"/>
                <a:ea typeface="楷体" panose="02010609060101010101" charset="-122"/>
                <a:cs typeface="Times New Roman" panose="02020603050405020304" pitchFamily="18" charset="0"/>
              </a:rPr>
              <a:t>非关系型数据库的统称</a:t>
            </a:r>
            <a:r>
              <a:rPr lang="zh-CN" altLang="zh-CN" sz="2400" dirty="0">
                <a:latin typeface="Times New Roman" panose="02020603050405020304" pitchFamily="18" charset="0"/>
                <a:ea typeface="楷体" panose="02010609060101010101" charset="-122"/>
                <a:cs typeface="Times New Roman" panose="02020603050405020304" pitchFamily="18" charset="0"/>
              </a:rPr>
              <a:t>，它所采用的数据模型并非传统关系数据库的关系模型，而是类似键</a:t>
            </a:r>
            <a:r>
              <a:rPr lang="en-US" altLang="zh-CN" sz="2400" dirty="0">
                <a:latin typeface="Times New Roman" panose="02020603050405020304" pitchFamily="18" charset="0"/>
                <a:ea typeface="楷体" panose="02010609060101010101" charset="-122"/>
                <a:cs typeface="Times New Roman" panose="02020603050405020304" pitchFamily="18" charset="0"/>
              </a:rPr>
              <a:t>/</a:t>
            </a:r>
            <a:r>
              <a:rPr lang="zh-CN" altLang="zh-CN" sz="2400" dirty="0">
                <a:latin typeface="Times New Roman" panose="02020603050405020304" pitchFamily="18" charset="0"/>
                <a:ea typeface="楷体" panose="02010609060101010101" charset="-122"/>
                <a:cs typeface="Times New Roman" panose="02020603050405020304" pitchFamily="18" charset="0"/>
              </a:rPr>
              <a:t>值、列族、文档等非关系模型。</a:t>
            </a:r>
            <a:endParaRPr lang="en-US" altLang="zh-CN" sz="2400" dirty="0">
              <a:latin typeface="Times New Roman" panose="02020603050405020304" pitchFamily="18" charset="0"/>
              <a:ea typeface="楷体" panose="02010609060101010101" charset="-122"/>
              <a:cs typeface="Times New Roman" panose="02020603050405020304" pitchFamily="18" charset="0"/>
            </a:endParaRPr>
          </a:p>
          <a:p>
            <a:pPr marL="342900" indent="-342900" fontAlgn="auto">
              <a:lnSpc>
                <a:spcPct val="120000"/>
              </a:lnSpc>
              <a:buFont typeface="Wingdings" panose="05000000000000000000" charset="0"/>
              <a:buChar char="Ø"/>
            </a:pPr>
            <a:r>
              <a:rPr lang="en-US" altLang="zh-CN" sz="2400" dirty="0">
                <a:latin typeface="Times New Roman" panose="02020603050405020304" pitchFamily="18" charset="0"/>
                <a:ea typeface="楷体" panose="02010609060101010101" charset="-122"/>
                <a:cs typeface="Times New Roman" panose="02020603050405020304" pitchFamily="18" charset="0"/>
              </a:rPr>
              <a:t>NoSQL</a:t>
            </a:r>
            <a:r>
              <a:rPr lang="zh-CN" altLang="zh-CN" sz="2400" dirty="0">
                <a:latin typeface="Times New Roman" panose="02020603050405020304" pitchFamily="18" charset="0"/>
                <a:ea typeface="楷体" panose="02010609060101010101" charset="-122"/>
                <a:cs typeface="Times New Roman" panose="02020603050405020304" pitchFamily="18" charset="0"/>
              </a:rPr>
              <a:t>数据库没有固定的表结构，通常也不存在连接操作，也没有严格遵守</a:t>
            </a:r>
            <a:r>
              <a:rPr lang="en-US" altLang="zh-CN" sz="2400" dirty="0">
                <a:latin typeface="Times New Roman" panose="02020603050405020304" pitchFamily="18" charset="0"/>
                <a:ea typeface="楷体" panose="02010609060101010101" charset="-122"/>
                <a:cs typeface="Times New Roman" panose="02020603050405020304" pitchFamily="18" charset="0"/>
              </a:rPr>
              <a:t>ACID</a:t>
            </a:r>
            <a:r>
              <a:rPr lang="zh-CN" altLang="zh-CN" sz="2400" dirty="0">
                <a:latin typeface="Times New Roman" panose="02020603050405020304" pitchFamily="18" charset="0"/>
                <a:ea typeface="楷体" panose="02010609060101010101" charset="-122"/>
                <a:cs typeface="Times New Roman" panose="02020603050405020304" pitchFamily="18" charset="0"/>
              </a:rPr>
              <a:t>约束，因此，与关系数据库相比，</a:t>
            </a:r>
            <a:r>
              <a:rPr lang="en-US" altLang="zh-CN" sz="2400" dirty="0">
                <a:latin typeface="Times New Roman" panose="02020603050405020304" pitchFamily="18" charset="0"/>
                <a:ea typeface="楷体" panose="02010609060101010101" charset="-122"/>
                <a:cs typeface="Times New Roman" panose="02020603050405020304" pitchFamily="18" charset="0"/>
              </a:rPr>
              <a:t>NoSQL</a:t>
            </a:r>
            <a:r>
              <a:rPr lang="zh-CN" altLang="zh-CN" sz="2400" dirty="0">
                <a:latin typeface="Times New Roman" panose="02020603050405020304" pitchFamily="18" charset="0"/>
                <a:ea typeface="楷体" panose="02010609060101010101" charset="-122"/>
                <a:cs typeface="Times New Roman" panose="02020603050405020304" pitchFamily="18" charset="0"/>
              </a:rPr>
              <a:t>具有灵活的水平可扩展性，可以支持海量数据存储。</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标题 1"/>
          <p:cNvSpPr>
            <a:spLocks noGrp="1"/>
          </p:cNvSpPr>
          <p:nvPr>
            <p:ph type="title"/>
          </p:nvPr>
        </p:nvSpPr>
        <p:spPr/>
        <p:txBody>
          <a:bodyPr vert="horz" wrap="square" lIns="91440" tIns="45720" rIns="91440" bIns="45720" anchor="ctr" anchorCtr="0"/>
          <a:p>
            <a:r>
              <a:rPr lang="zh-CN" altLang="zh-CN" sz="2400" dirty="0">
                <a:latin typeface="黑体" panose="02010609060101010101" charset="-122"/>
                <a:ea typeface="黑体" panose="02010609060101010101" charset="-122"/>
              </a:rPr>
              <a:t>云数据库</a:t>
            </a:r>
            <a:endParaRPr lang="zh-CN" altLang="en-US" sz="2400" dirty="0">
              <a:latin typeface="黑体" panose="02010609060101010101" charset="-122"/>
              <a:ea typeface="黑体" panose="02010609060101010101" charset="-122"/>
            </a:endParaRPr>
          </a:p>
        </p:txBody>
      </p:sp>
      <p:sp>
        <p:nvSpPr>
          <p:cNvPr id="20483" name="矩形 2"/>
          <p:cNvSpPr/>
          <p:nvPr/>
        </p:nvSpPr>
        <p:spPr>
          <a:xfrm>
            <a:off x="1444625" y="1524635"/>
            <a:ext cx="8825230" cy="4078605"/>
          </a:xfrm>
          <a:prstGeom prst="rect">
            <a:avLst/>
          </a:prstGeom>
          <a:noFill/>
          <a:ln w="9525">
            <a:noFill/>
          </a:ln>
        </p:spPr>
        <p:txBody>
          <a:bodyPr wrap="square">
            <a:spAutoFit/>
          </a:bodyPr>
          <a:p>
            <a:pPr fontAlgn="auto">
              <a:lnSpc>
                <a:spcPct val="120000"/>
              </a:lnSpc>
            </a:pPr>
            <a:r>
              <a:rPr lang="en-US" altLang="zh-CN" sz="2400" dirty="0">
                <a:latin typeface="Times New Roman" panose="02020603050405020304" pitchFamily="18" charset="0"/>
                <a:ea typeface="楷体" panose="02010609060101010101" charset="-122"/>
                <a:cs typeface="Times New Roman" panose="02020603050405020304" pitchFamily="18" charset="0"/>
              </a:rPr>
              <a:t>   </a:t>
            </a:r>
            <a:r>
              <a:rPr lang="zh-CN" altLang="zh-CN" sz="2400" dirty="0">
                <a:latin typeface="Times New Roman" panose="02020603050405020304" pitchFamily="18" charset="0"/>
                <a:ea typeface="楷体" panose="02010609060101010101" charset="-122"/>
                <a:cs typeface="Times New Roman" panose="02020603050405020304" pitchFamily="18" charset="0"/>
              </a:rPr>
              <a:t>研究机构</a:t>
            </a:r>
            <a:r>
              <a:rPr lang="en-US" altLang="zh-CN" sz="2400" dirty="0">
                <a:latin typeface="Times New Roman" panose="02020603050405020304" pitchFamily="18" charset="0"/>
                <a:ea typeface="楷体" panose="02010609060101010101" charset="-122"/>
                <a:cs typeface="Times New Roman" panose="02020603050405020304" pitchFamily="18" charset="0"/>
              </a:rPr>
              <a:t>IDC</a:t>
            </a:r>
            <a:r>
              <a:rPr lang="zh-CN" altLang="zh-CN" sz="2400" dirty="0">
                <a:latin typeface="Times New Roman" panose="02020603050405020304" pitchFamily="18" charset="0"/>
                <a:ea typeface="楷体" panose="02010609060101010101" charset="-122"/>
                <a:cs typeface="Times New Roman" panose="02020603050405020304" pitchFamily="18" charset="0"/>
              </a:rPr>
              <a:t>预言，大数据将按照每年</a:t>
            </a:r>
            <a:r>
              <a:rPr lang="en-US" altLang="zh-CN" sz="2400" dirty="0">
                <a:latin typeface="Times New Roman" panose="02020603050405020304" pitchFamily="18" charset="0"/>
                <a:ea typeface="楷体" panose="02010609060101010101" charset="-122"/>
                <a:cs typeface="Times New Roman" panose="02020603050405020304" pitchFamily="18" charset="0"/>
              </a:rPr>
              <a:t>60%</a:t>
            </a:r>
            <a:r>
              <a:rPr lang="zh-CN" altLang="zh-CN" sz="2400" dirty="0">
                <a:latin typeface="Times New Roman" panose="02020603050405020304" pitchFamily="18" charset="0"/>
                <a:ea typeface="楷体" panose="02010609060101010101" charset="-122"/>
                <a:cs typeface="Times New Roman" panose="02020603050405020304" pitchFamily="18" charset="0"/>
              </a:rPr>
              <a:t>的速度增加，其中包含结构化和非结构化数据。 如何方便、快捷、低成本地存储这些海量数据，是许多企业和机构面临的一个严峻挑战。云数据库就是一个非常好的解决方案，目前云服务提供商正通过云技术推出更多可在公有云中托管数据库的方法，将用户从繁琐的数据库硬件定制中解放出来，同时让用户拥有强大的数据库扩展能力，满足海量数据的存储需求。此外，云数据库还能够很好地满足企业动态变化的数据存储需求和中小企业的低成本数据存储需求。可以说，在大数据时代，云数据库将成为许多企业数据的目的地。</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7" name="图片 2" descr="5-7"/>
          <p:cNvPicPr>
            <a:picLocks noChangeAspect="1"/>
          </p:cNvPicPr>
          <p:nvPr/>
        </p:nvPicPr>
        <p:blipFill>
          <a:blip r:embed="rId1"/>
          <a:stretch>
            <a:fillRect/>
          </a:stretch>
        </p:blipFill>
        <p:spPr>
          <a:xfrm>
            <a:off x="2438400" y="1143000"/>
            <a:ext cx="7553325" cy="5105400"/>
          </a:xfrm>
          <a:prstGeom prst="rect">
            <a:avLst/>
          </a:prstGeom>
          <a:noFill/>
          <a:ln w="9525">
            <a:noFill/>
          </a:ln>
        </p:spPr>
      </p:pic>
      <p:sp>
        <p:nvSpPr>
          <p:cNvPr id="21508" name="矩形 3"/>
          <p:cNvSpPr/>
          <p:nvPr/>
        </p:nvSpPr>
        <p:spPr>
          <a:xfrm>
            <a:off x="3505200" y="6211888"/>
            <a:ext cx="5867400" cy="368300"/>
          </a:xfrm>
          <a:prstGeom prst="rect">
            <a:avLst/>
          </a:prstGeom>
          <a:noFill/>
          <a:ln w="9525">
            <a:noFill/>
          </a:ln>
        </p:spPr>
        <p:txBody>
          <a:bodyPr>
            <a:spAutoFit/>
          </a:bodyPr>
          <a:p>
            <a:r>
              <a:rPr lang="zh-CN" altLang="zh-CN" dirty="0">
                <a:latin typeface="Arial" panose="020B0604020202020204" pitchFamily="34" charset="0"/>
              </a:rPr>
              <a:t>图</a:t>
            </a:r>
            <a:r>
              <a:rPr lang="en-US" altLang="zh-CN" dirty="0">
                <a:latin typeface="Arial" panose="020B0604020202020204" pitchFamily="34" charset="0"/>
              </a:rPr>
              <a:t>  </a:t>
            </a:r>
            <a:r>
              <a:rPr lang="zh-CN" altLang="zh-CN" dirty="0">
                <a:latin typeface="Arial" panose="020B0604020202020204" pitchFamily="34" charset="0"/>
              </a:rPr>
              <a:t>关系数据库、</a:t>
            </a:r>
            <a:r>
              <a:rPr lang="en-US" altLang="zh-CN" dirty="0">
                <a:latin typeface="Arial" panose="020B0604020202020204" pitchFamily="34" charset="0"/>
              </a:rPr>
              <a:t>NoSQL</a:t>
            </a:r>
            <a:r>
              <a:rPr lang="zh-CN" altLang="zh-CN" dirty="0">
                <a:latin typeface="Arial" panose="020B0604020202020204" pitchFamily="34" charset="0"/>
              </a:rPr>
              <a:t>、</a:t>
            </a:r>
            <a:r>
              <a:rPr lang="en-US" altLang="zh-CN" dirty="0">
                <a:latin typeface="Arial" panose="020B0604020202020204" pitchFamily="34" charset="0"/>
              </a:rPr>
              <a:t>NewSQL</a:t>
            </a:r>
            <a:r>
              <a:rPr lang="zh-CN" altLang="zh-CN" dirty="0">
                <a:latin typeface="Arial" panose="020B0604020202020204" pitchFamily="34" charset="0"/>
              </a:rPr>
              <a:t>和云数据库产品分类</a:t>
            </a:r>
            <a:endParaRPr lang="zh-CN" altLang="en-US" dirty="0">
              <a:latin typeface="Arial" panose="020B0604020202020204" pitchFamily="34"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7" name="TextBox 3"/>
          <p:cNvSpPr txBox="1"/>
          <p:nvPr/>
        </p:nvSpPr>
        <p:spPr>
          <a:xfrm>
            <a:off x="716915" y="1468755"/>
            <a:ext cx="10629265" cy="3415030"/>
          </a:xfrm>
          <a:prstGeom prst="rect">
            <a:avLst/>
          </a:prstGeom>
          <a:noFill/>
          <a:ln w="9525">
            <a:noFill/>
          </a:ln>
        </p:spPr>
        <p:txBody>
          <a:bodyPr wrap="square">
            <a:spAutoFit/>
          </a:bodyPr>
          <a:p>
            <a:pPr fontAlgn="auto">
              <a:lnSpc>
                <a:spcPct val="150000"/>
              </a:lnSpc>
            </a:pPr>
            <a:r>
              <a:rPr lang="en-US" altLang="zh-CN" sz="2400" dirty="0">
                <a:latin typeface="Arial" panose="020B0604020202020204" pitchFamily="34" charset="0"/>
              </a:rPr>
              <a:t>     </a:t>
            </a:r>
            <a:r>
              <a:rPr lang="en-US" altLang="zh-CN" sz="2400" dirty="0">
                <a:latin typeface="Times New Roman" panose="02020603050405020304" pitchFamily="18" charset="0"/>
                <a:ea typeface="楷体" panose="02010609060101010101" charset="-122"/>
                <a:cs typeface="Times New Roman" panose="02020603050405020304" pitchFamily="18" charset="0"/>
              </a:rPr>
              <a:t> </a:t>
            </a:r>
            <a:r>
              <a:rPr sz="2400" dirty="0">
                <a:latin typeface="Times New Roman" panose="02020603050405020304" pitchFamily="18" charset="0"/>
                <a:ea typeface="楷体" panose="02010609060101010101" charset="-122"/>
                <a:cs typeface="Times New Roman" panose="02020603050405020304" pitchFamily="18" charset="0"/>
              </a:rPr>
              <a:t>Hadoop是Apache软件基金会旗下的一个开源分布式计算平台，为用户提供系统</a:t>
            </a:r>
            <a:r>
              <a:rPr lang="zh-CN" sz="2400" dirty="0">
                <a:latin typeface="Times New Roman" panose="02020603050405020304" pitchFamily="18" charset="0"/>
                <a:ea typeface="楷体" panose="02010609060101010101" charset="-122"/>
                <a:cs typeface="Times New Roman" panose="02020603050405020304" pitchFamily="18" charset="0"/>
              </a:rPr>
              <a:t>底层细节透明</a:t>
            </a:r>
            <a:r>
              <a:rPr sz="2400" dirty="0">
                <a:latin typeface="Times New Roman" panose="02020603050405020304" pitchFamily="18" charset="0"/>
                <a:ea typeface="楷体" panose="02010609060101010101" charset="-122"/>
                <a:cs typeface="Times New Roman" panose="02020603050405020304" pitchFamily="18" charset="0"/>
              </a:rPr>
              <a:t>的分布式基础架构。它实现了MapReduce 计算模型和分布式文件系统 HDFS等功能，在业内得到了广泛的应用。借助于Hadoop，程序员可以轻松地编写分布式并行程序，将其运行于计算机集群上，完成海量数据的存储与处理分析。Hadoop 不仅包括 HDFS 这个实现存储功能的组件，还包括实现计算功能的组件 MapReduce。</a:t>
            </a:r>
            <a:endParaRPr sz="2400" dirty="0">
              <a:latin typeface="Times New Roman" panose="02020603050405020304" pitchFamily="18" charset="0"/>
              <a:ea typeface="楷体" panose="02010609060101010101" charset="-122"/>
              <a:cs typeface="Times New Roman" panose="02020603050405020304" pitchFamily="18" charset="0"/>
            </a:endParaRPr>
          </a:p>
        </p:txBody>
      </p:sp>
      <p:grpSp>
        <p:nvGrpSpPr>
          <p:cNvPr id="19" name="组合 18"/>
          <p:cNvGrpSpPr/>
          <p:nvPr/>
        </p:nvGrpSpPr>
        <p:grpSpPr>
          <a:xfrm>
            <a:off x="152399" y="17881"/>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grpSp>
      <p:sp>
        <p:nvSpPr>
          <p:cNvPr id="25" name="文本框 24"/>
          <p:cNvSpPr txBox="1"/>
          <p:nvPr/>
        </p:nvSpPr>
        <p:spPr>
          <a:xfrm>
            <a:off x="604632" y="194237"/>
            <a:ext cx="3260090" cy="414020"/>
          </a:xfrm>
          <a:prstGeom prst="rect">
            <a:avLst/>
          </a:prstGeom>
          <a:noFill/>
        </p:spPr>
        <p:txBody>
          <a:bodyPr wrap="none" rtlCol="0">
            <a:spAutoFit/>
          </a:bodyPr>
          <a:p>
            <a:pPr algn="l"/>
            <a:r>
              <a:rPr lang="en-US" altLang="zh-CN" sz="2100" b="1" spc="225" dirty="0">
                <a:solidFill>
                  <a:prstClr val="white"/>
                </a:solidFill>
                <a:sym typeface="+mn-ea"/>
              </a:rPr>
              <a:t>(5)</a:t>
            </a:r>
            <a:r>
              <a:rPr lang="zh-CN" altLang="zh-CN" sz="2100" dirty="0">
                <a:latin typeface="楷体" panose="02010609060101010101" charset="-122"/>
                <a:ea typeface="楷体" panose="02010609060101010101" charset="-122"/>
                <a:cs typeface="楷体" panose="02010609060101010101" charset="-122"/>
                <a:sym typeface="+mn-ea"/>
              </a:rPr>
              <a:t>大数据处理架构</a:t>
            </a:r>
            <a:r>
              <a:rPr lang="en-US" altLang="zh-CN" sz="2100" dirty="0">
                <a:latin typeface="楷体" panose="02010609060101010101" charset="-122"/>
                <a:ea typeface="楷体" panose="02010609060101010101" charset="-122"/>
                <a:cs typeface="楷体" panose="02010609060101010101" charset="-122"/>
                <a:sym typeface="+mn-ea"/>
              </a:rPr>
              <a:t>Hadoop</a:t>
            </a:r>
            <a:endParaRPr lang="zh-CN" altLang="en-US" sz="2100" b="1" spc="225" dirty="0">
              <a:solidFill>
                <a:prstClr val="white"/>
              </a:solidFill>
              <a:latin typeface="楷体" panose="02010609060101010101" charset="-122"/>
              <a:ea typeface="楷体" panose="02010609060101010101" charset="-122"/>
              <a:cs typeface="楷体" panose="02010609060101010101" charset="-122"/>
            </a:endParaRPr>
          </a:p>
        </p:txBody>
      </p:sp>
      <p:sp>
        <p:nvSpPr>
          <p:cNvPr id="26" name="Freeform 172"/>
          <p:cNvSpPr>
            <a:spLocks noEditPoints="1"/>
          </p:cNvSpPr>
          <p:nvPr/>
        </p:nvSpPr>
        <p:spPr bwMode="auto">
          <a:xfrm>
            <a:off x="266506" y="23922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vert="horz" wrap="square" lIns="68580" tIns="34290" rIns="68580" bIns="34290" numCol="1" anchor="t" anchorCtr="0" compatLnSpc="1"/>
          <a:p>
            <a:endParaRPr lang="id-ID" sz="1350">
              <a:solidFill>
                <a:prstClr val="black"/>
              </a:solidFill>
            </a:endParaRPr>
          </a:p>
        </p:txBody>
      </p:sp>
      <p:sp>
        <p:nvSpPr>
          <p:cNvPr id="29" name="文本框 28"/>
          <p:cNvSpPr txBox="1"/>
          <p:nvPr/>
        </p:nvSpPr>
        <p:spPr>
          <a:xfrm>
            <a:off x="6653213" y="254712"/>
            <a:ext cx="1661160" cy="299085"/>
          </a:xfrm>
          <a:prstGeom prst="rect">
            <a:avLst/>
          </a:prstGeom>
          <a:noFill/>
        </p:spPr>
        <p:txBody>
          <a:bodyPr wrap="none" rtlCol="0">
            <a:spAutoFit/>
          </a:bodyPr>
          <a:p>
            <a:r>
              <a:rPr lang="en-US" altLang="zh-CN" sz="1350" dirty="0">
                <a:solidFill>
                  <a:prstClr val="white"/>
                </a:solidFill>
              </a:rPr>
              <a:t>《</a:t>
            </a:r>
            <a:r>
              <a:rPr lang="zh-CN" altLang="en-US" sz="1350" dirty="0">
                <a:solidFill>
                  <a:prstClr val="white"/>
                </a:solidFill>
              </a:rPr>
              <a:t>大数据</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标题 1"/>
          <p:cNvSpPr>
            <a:spLocks noGrp="1"/>
          </p:cNvSpPr>
          <p:nvPr>
            <p:ph type="title"/>
          </p:nvPr>
        </p:nvSpPr>
        <p:spPr>
          <a:xfrm>
            <a:off x="876300" y="130810"/>
            <a:ext cx="10515600" cy="1325563"/>
          </a:xfrm>
        </p:spPr>
        <p:txBody>
          <a:bodyPr vert="horz" wrap="square" lIns="91440" tIns="45720" rIns="91440" bIns="45720" anchor="ctr" anchorCtr="0"/>
          <a:p>
            <a:r>
              <a:rPr lang="en-US" altLang="zh-CN" sz="2400" dirty="0">
                <a:latin typeface="黑体" panose="02010609060101010101" charset="-122"/>
                <a:ea typeface="黑体" panose="02010609060101010101" charset="-122"/>
                <a:cs typeface="黑体" panose="02010609060101010101" charset="-122"/>
              </a:rPr>
              <a:t>Hadoop</a:t>
            </a:r>
            <a:r>
              <a:rPr lang="zh-CN" altLang="zh-CN" sz="2400" dirty="0">
                <a:latin typeface="黑体" panose="02010609060101010101" charset="-122"/>
                <a:ea typeface="黑体" panose="02010609060101010101" charset="-122"/>
                <a:cs typeface="黑体" panose="02010609060101010101" charset="-122"/>
              </a:rPr>
              <a:t>生态系统</a:t>
            </a:r>
            <a:endParaRPr lang="zh-CN" altLang="en-US" sz="2400" dirty="0">
              <a:latin typeface="黑体" panose="02010609060101010101" charset="-122"/>
              <a:ea typeface="黑体" panose="02010609060101010101" charset="-122"/>
              <a:cs typeface="黑体" panose="02010609060101010101" charset="-122"/>
            </a:endParaRPr>
          </a:p>
        </p:txBody>
      </p:sp>
      <p:pic>
        <p:nvPicPr>
          <p:cNvPr id="24579" name="图片 2"/>
          <p:cNvPicPr>
            <a:picLocks noChangeAspect="1"/>
          </p:cNvPicPr>
          <p:nvPr/>
        </p:nvPicPr>
        <p:blipFill>
          <a:blip r:embed="rId1"/>
          <a:stretch>
            <a:fillRect/>
          </a:stretch>
        </p:blipFill>
        <p:spPr>
          <a:xfrm>
            <a:off x="2514600" y="2362200"/>
            <a:ext cx="7070725" cy="4038600"/>
          </a:xfrm>
          <a:prstGeom prst="rect">
            <a:avLst/>
          </a:prstGeom>
          <a:noFill/>
          <a:ln w="9525">
            <a:noFill/>
          </a:ln>
        </p:spPr>
      </p:pic>
      <p:sp>
        <p:nvSpPr>
          <p:cNvPr id="24580" name="矩形 3"/>
          <p:cNvSpPr/>
          <p:nvPr/>
        </p:nvSpPr>
        <p:spPr>
          <a:xfrm>
            <a:off x="996950" y="1143000"/>
            <a:ext cx="10394315" cy="1198880"/>
          </a:xfrm>
          <a:prstGeom prst="rect">
            <a:avLst/>
          </a:prstGeom>
          <a:noFill/>
          <a:ln w="9525">
            <a:noFill/>
          </a:ln>
        </p:spPr>
        <p:txBody>
          <a:bodyPr wrap="square">
            <a:spAutoFit/>
          </a:bodyPr>
          <a:p>
            <a:r>
              <a:rPr lang="en-US" altLang="zh-CN"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经过多年的发展，</a:t>
            </a:r>
            <a:r>
              <a:rPr lang="en-US" altLang="zh-CN" sz="2400" dirty="0">
                <a:latin typeface="楷体" panose="02010609060101010101" charset="-122"/>
                <a:ea typeface="楷体" panose="02010609060101010101" charset="-122"/>
                <a:cs typeface="楷体" panose="02010609060101010101" charset="-122"/>
              </a:rPr>
              <a:t>Hadoop</a:t>
            </a:r>
            <a:r>
              <a:rPr lang="zh-CN" altLang="zh-CN" sz="2400" dirty="0">
                <a:latin typeface="楷体" panose="02010609060101010101" charset="-122"/>
                <a:ea typeface="楷体" panose="02010609060101010101" charset="-122"/>
                <a:cs typeface="楷体" panose="02010609060101010101" charset="-122"/>
              </a:rPr>
              <a:t>生态系统不断完善和成熟，目前已经包含了多个子项目。除了核心的</a:t>
            </a:r>
            <a:r>
              <a:rPr lang="en-US" altLang="zh-CN" sz="2400" dirty="0">
                <a:latin typeface="楷体" panose="02010609060101010101" charset="-122"/>
                <a:ea typeface="楷体" panose="02010609060101010101" charset="-122"/>
                <a:cs typeface="楷体" panose="02010609060101010101" charset="-122"/>
              </a:rPr>
              <a:t>HDFS</a:t>
            </a:r>
            <a:r>
              <a:rPr lang="zh-CN" altLang="zh-CN" sz="2400" dirty="0">
                <a:latin typeface="楷体" panose="02010609060101010101" charset="-122"/>
                <a:ea typeface="楷体" panose="02010609060101010101" charset="-122"/>
                <a:cs typeface="楷体" panose="02010609060101010101" charset="-122"/>
              </a:rPr>
              <a:t>和</a:t>
            </a:r>
            <a:r>
              <a:rPr lang="en-US" altLang="zh-CN" sz="2400" dirty="0">
                <a:latin typeface="楷体" panose="02010609060101010101" charset="-122"/>
                <a:ea typeface="楷体" panose="02010609060101010101" charset="-122"/>
                <a:cs typeface="楷体" panose="02010609060101010101" charset="-122"/>
              </a:rPr>
              <a:t>MapReduce</a:t>
            </a:r>
            <a:r>
              <a:rPr lang="zh-CN" altLang="zh-CN" sz="2400" dirty="0">
                <a:latin typeface="楷体" panose="02010609060101010101" charset="-122"/>
                <a:ea typeface="楷体" panose="02010609060101010101" charset="-122"/>
                <a:cs typeface="楷体" panose="02010609060101010101" charset="-122"/>
              </a:rPr>
              <a:t>以外，</a:t>
            </a:r>
            <a:r>
              <a:rPr lang="en-US" altLang="zh-CN" sz="2400" dirty="0">
                <a:latin typeface="楷体" panose="02010609060101010101" charset="-122"/>
                <a:ea typeface="楷体" panose="02010609060101010101" charset="-122"/>
                <a:cs typeface="楷体" panose="02010609060101010101" charset="-122"/>
              </a:rPr>
              <a:t>Hadoop</a:t>
            </a:r>
            <a:r>
              <a:rPr lang="zh-CN" altLang="zh-CN" sz="2400" dirty="0">
                <a:latin typeface="楷体" panose="02010609060101010101" charset="-122"/>
                <a:ea typeface="楷体" panose="02010609060101010101" charset="-122"/>
                <a:cs typeface="楷体" panose="02010609060101010101" charset="-122"/>
              </a:rPr>
              <a:t>生态系统还包括</a:t>
            </a:r>
            <a:r>
              <a:rPr lang="en-US" altLang="zh-CN" sz="2400" dirty="0">
                <a:latin typeface="楷体" panose="02010609060101010101" charset="-122"/>
                <a:ea typeface="楷体" panose="02010609060101010101" charset="-122"/>
                <a:cs typeface="楷体" panose="02010609060101010101" charset="-122"/>
              </a:rPr>
              <a:t>Zookeeper</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HBase</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Hive</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Pig</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Mahout</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Sqoop</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Flume</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Ambari</a:t>
            </a:r>
            <a:r>
              <a:rPr lang="zh-CN" altLang="zh-CN" sz="2400" dirty="0">
                <a:latin typeface="楷体" panose="02010609060101010101" charset="-122"/>
                <a:ea typeface="楷体" panose="02010609060101010101" charset="-122"/>
                <a:cs typeface="楷体" panose="02010609060101010101" charset="-122"/>
              </a:rPr>
              <a:t>等功能组件。</a:t>
            </a:r>
            <a:endParaRPr lang="zh-CN" altLang="en-US" sz="2400" dirty="0">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9" name="组合 18"/>
          <p:cNvGrpSpPr/>
          <p:nvPr/>
        </p:nvGrpSpPr>
        <p:grpSpPr>
          <a:xfrm>
            <a:off x="152399" y="17881"/>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grpSp>
      <p:sp>
        <p:nvSpPr>
          <p:cNvPr id="25" name="文本框 24"/>
          <p:cNvSpPr txBox="1"/>
          <p:nvPr/>
        </p:nvSpPr>
        <p:spPr>
          <a:xfrm>
            <a:off x="604632" y="194237"/>
            <a:ext cx="2459990" cy="414020"/>
          </a:xfrm>
          <a:prstGeom prst="rect">
            <a:avLst/>
          </a:prstGeom>
          <a:noFill/>
        </p:spPr>
        <p:txBody>
          <a:bodyPr wrap="none" rtlCol="0">
            <a:spAutoFit/>
          </a:bodyPr>
          <a:p>
            <a:pPr algn="l"/>
            <a:r>
              <a:rPr lang="en-US" altLang="zh-CN" sz="2100" b="1" spc="225" dirty="0">
                <a:solidFill>
                  <a:prstClr val="white"/>
                </a:solidFill>
                <a:sym typeface="+mn-ea"/>
              </a:rPr>
              <a:t>(6)</a:t>
            </a:r>
            <a:r>
              <a:rPr lang="zh-CN" altLang="zh-CN" sz="2100" dirty="0">
                <a:latin typeface="楷体" panose="02010609060101010101" charset="-122"/>
                <a:ea typeface="楷体" panose="02010609060101010101" charset="-122"/>
                <a:cs typeface="楷体" panose="02010609060101010101" charset="-122"/>
                <a:sym typeface="+mn-ea"/>
              </a:rPr>
              <a:t>数据处理与</a:t>
            </a:r>
            <a:r>
              <a:rPr lang="zh-CN" altLang="zh-CN" sz="2100" dirty="0">
                <a:latin typeface="楷体" panose="02010609060101010101" charset="-122"/>
                <a:ea typeface="楷体" panose="02010609060101010101" charset="-122"/>
                <a:cs typeface="楷体" panose="02010609060101010101" charset="-122"/>
                <a:sym typeface="+mn-ea"/>
              </a:rPr>
              <a:t>分析</a:t>
            </a:r>
            <a:endParaRPr lang="zh-CN" altLang="zh-CN" sz="2100" dirty="0">
              <a:latin typeface="楷体" panose="02010609060101010101" charset="-122"/>
              <a:ea typeface="楷体" panose="02010609060101010101" charset="-122"/>
              <a:cs typeface="楷体" panose="02010609060101010101" charset="-122"/>
              <a:sym typeface="+mn-ea"/>
            </a:endParaRPr>
          </a:p>
        </p:txBody>
      </p:sp>
      <p:sp>
        <p:nvSpPr>
          <p:cNvPr id="26" name="Freeform 172"/>
          <p:cNvSpPr>
            <a:spLocks noEditPoints="1"/>
          </p:cNvSpPr>
          <p:nvPr/>
        </p:nvSpPr>
        <p:spPr bwMode="auto">
          <a:xfrm>
            <a:off x="266506" y="23922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vert="horz" wrap="square" lIns="68580" tIns="34290" rIns="68580" bIns="34290" numCol="1" anchor="t" anchorCtr="0" compatLnSpc="1"/>
          <a:p>
            <a:endParaRPr lang="id-ID" sz="1350">
              <a:solidFill>
                <a:prstClr val="black"/>
              </a:solidFill>
            </a:endParaRPr>
          </a:p>
        </p:txBody>
      </p:sp>
      <p:sp>
        <p:nvSpPr>
          <p:cNvPr id="29" name="文本框 28"/>
          <p:cNvSpPr txBox="1"/>
          <p:nvPr/>
        </p:nvSpPr>
        <p:spPr>
          <a:xfrm>
            <a:off x="6653213" y="254712"/>
            <a:ext cx="1661160" cy="299085"/>
          </a:xfrm>
          <a:prstGeom prst="rect">
            <a:avLst/>
          </a:prstGeom>
          <a:noFill/>
        </p:spPr>
        <p:txBody>
          <a:bodyPr wrap="none" rtlCol="0">
            <a:spAutoFit/>
          </a:bodyPr>
          <a:p>
            <a:r>
              <a:rPr lang="en-US" altLang="zh-CN" sz="1350" dirty="0">
                <a:solidFill>
                  <a:prstClr val="white"/>
                </a:solidFill>
              </a:rPr>
              <a:t>《</a:t>
            </a:r>
            <a:r>
              <a:rPr lang="zh-CN" altLang="en-US" sz="1350" dirty="0">
                <a:solidFill>
                  <a:prstClr val="white"/>
                </a:solidFill>
              </a:rPr>
              <a:t>大数据</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
        <p:nvSpPr>
          <p:cNvPr id="3" name="文本框 2"/>
          <p:cNvSpPr txBox="1"/>
          <p:nvPr/>
        </p:nvSpPr>
        <p:spPr>
          <a:xfrm>
            <a:off x="1238250" y="1643380"/>
            <a:ext cx="9498330" cy="4078605"/>
          </a:xfrm>
          <a:prstGeom prst="rect">
            <a:avLst/>
          </a:prstGeom>
          <a:noFill/>
        </p:spPr>
        <p:txBody>
          <a:bodyPr wrap="square" rtlCol="0">
            <a:spAutoFit/>
          </a:bodyPr>
          <a:p>
            <a:pPr fontAlgn="auto">
              <a:lnSpc>
                <a:spcPct val="120000"/>
              </a:lnSpc>
            </a:pPr>
            <a:r>
              <a:rPr lang="en-US" altLang="zh-CN"/>
              <a:t>       </a:t>
            </a:r>
            <a:r>
              <a:rPr lang="zh-CN" altLang="en-US" sz="2400">
                <a:latin typeface="Times New Roman" panose="02020603050405020304" pitchFamily="18" charset="0"/>
                <a:ea typeface="楷体" panose="02010609060101010101" charset="-122"/>
                <a:cs typeface="Times New Roman" panose="02020603050405020304" pitchFamily="18" charset="0"/>
              </a:rPr>
              <a:t>这数据处理与分析环)，可以利用统计学，机器学习和数据挖据方法，并结合数据处理与分术，对数据进行处理与分析，得到有价值的结果，服务干生产和生活，统计学、机器学习和挖据方法并非大数据时代的新生事物，但是，它们在大数排时代得到了新的发展一实现方以单机程序发展到分布式程序，从而充分利用计算机集群的并行处理能力，MapReduce和Spark等大数据处理技术，为高性能的大数据处理与分折提供了强有力的支撑，此外，大数据时代新生B据仓库Hive、流计算框架Storm 和Flink、大数据编程框架Beam，查询合折系统Dremel等，就地满足了企业不同应用场景的大数据处理与</a:t>
            </a:r>
            <a:r>
              <a:rPr lang="zh-CN" altLang="en-US" sz="2400">
                <a:latin typeface="Times New Roman" panose="02020603050405020304" pitchFamily="18" charset="0"/>
                <a:ea typeface="楷体" panose="02010609060101010101" charset="-122"/>
                <a:cs typeface="Times New Roman" panose="02020603050405020304" pitchFamily="18" charset="0"/>
              </a:rPr>
              <a:t>分析需求。</a:t>
            </a:r>
            <a:endParaRPr lang="zh-CN" altLang="en-US" sz="2400">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Rectangle 3"/>
          <p:cNvSpPr txBox="1">
            <a:spLocks noChangeArrowheads="1"/>
          </p:cNvSpPr>
          <p:nvPr/>
        </p:nvSpPr>
        <p:spPr>
          <a:xfrm>
            <a:off x="1247775" y="955040"/>
            <a:ext cx="9329420" cy="838200"/>
          </a:xfrm>
          <a:prstGeom prst="rect">
            <a:avLst/>
          </a:prstGeom>
        </p:spPr>
        <p:txBody>
          <a:bodyPr/>
          <a:lstStyle/>
          <a:p>
            <a:pPr marL="342900" marR="0" indent="-342900" defTabSz="914400" eaLnBrk="0" fontAlgn="auto" hangingPunct="0">
              <a:lnSpc>
                <a:spcPct val="150000"/>
              </a:lnSpc>
              <a:spcBef>
                <a:spcPts val="0"/>
              </a:spcBef>
              <a:buClr>
                <a:srgbClr val="FF3300"/>
              </a:buClr>
              <a:buSzTx/>
              <a:buFontTx/>
              <a:buNone/>
              <a:defRPr/>
            </a:pPr>
            <a:r>
              <a:rPr kumimoji="0" lang="en-US" altLang="zh-CN" kern="0" cap="none" spc="0" normalizeH="0" baseline="0" noProof="0">
                <a:latin typeface="+mn-lt"/>
                <a:ea typeface="+mn-ea"/>
                <a:cs typeface="+mn-cs"/>
              </a:rPr>
              <a:t>	</a:t>
            </a:r>
            <a:r>
              <a:rPr lang="zh-CN" altLang="zh-CN" sz="2400" dirty="0">
                <a:sym typeface="+mn-ea"/>
              </a:rPr>
              <a:t>对科学研究的影响</a:t>
            </a:r>
            <a:r>
              <a:rPr lang="en-US" altLang="zh-CN" sz="2400" dirty="0">
                <a:sym typeface="+mn-ea"/>
              </a:rPr>
              <a:t> </a:t>
            </a:r>
            <a:r>
              <a:rPr kumimoji="0" lang="zh-CN" altLang="en-US" kern="0" cap="none" spc="0" normalizeH="0" baseline="0" noProof="0">
                <a:latin typeface="楷体" panose="02010609060101010101" charset="-122"/>
                <a:ea typeface="楷体" panose="02010609060101010101" charset="-122"/>
                <a:cs typeface="楷体" panose="02010609060101010101" charset="-122"/>
              </a:rPr>
              <a:t>图灵奖获得者、著名数据库专家</a:t>
            </a:r>
            <a:r>
              <a:rPr kumimoji="0" lang="en-US" altLang="zh-CN" kern="0" cap="none" spc="0" normalizeH="0" baseline="0" noProof="0">
                <a:latin typeface="楷体" panose="02010609060101010101" charset="-122"/>
                <a:ea typeface="楷体" panose="02010609060101010101" charset="-122"/>
                <a:cs typeface="楷体" panose="02010609060101010101" charset="-122"/>
              </a:rPr>
              <a:t>Jim Gray </a:t>
            </a:r>
            <a:r>
              <a:rPr kumimoji="0" lang="zh-CN" altLang="en-US" kern="0" cap="none" spc="0" normalizeH="0" baseline="0" noProof="0">
                <a:latin typeface="楷体" panose="02010609060101010101" charset="-122"/>
                <a:ea typeface="楷体" panose="02010609060101010101" charset="-122"/>
                <a:cs typeface="楷体" panose="02010609060101010101" charset="-122"/>
              </a:rPr>
              <a:t>博士观察并总结人类自古以来，在科学研究上，先后历经了</a:t>
            </a:r>
            <a:r>
              <a:rPr kumimoji="0" lang="zh-CN" altLang="en-US" kern="0" cap="none" spc="0" normalizeH="0" baseline="0" noProof="0">
                <a:solidFill>
                  <a:srgbClr val="0070C0"/>
                </a:solidFill>
                <a:latin typeface="楷体" panose="02010609060101010101" charset="-122"/>
                <a:ea typeface="楷体" panose="02010609060101010101" charset="-122"/>
                <a:cs typeface="楷体" panose="02010609060101010101" charset="-122"/>
              </a:rPr>
              <a:t>实验、理论、计算和数据四种范式</a:t>
            </a:r>
            <a:r>
              <a:rPr kumimoji="0" lang="zh-CN" altLang="en-US" kern="0" cap="none" spc="0" normalizeH="0" baseline="0" noProof="0">
                <a:latin typeface="楷体" panose="02010609060101010101" charset="-122"/>
                <a:ea typeface="楷体" panose="02010609060101010101" charset="-122"/>
                <a:cs typeface="楷体" panose="02010609060101010101" charset="-122"/>
              </a:rPr>
              <a:t>。</a:t>
            </a:r>
            <a:endParaRPr kumimoji="0" lang="zh-CN" altLang="en-US" kern="0" cap="none" spc="0" normalizeH="0" baseline="0" noProof="0">
              <a:latin typeface="楷体" panose="02010609060101010101" charset="-122"/>
              <a:ea typeface="楷体" panose="02010609060101010101" charset="-122"/>
              <a:cs typeface="楷体" panose="02010609060101010101" charset="-122"/>
            </a:endParaRPr>
          </a:p>
        </p:txBody>
      </p:sp>
      <p:pic>
        <p:nvPicPr>
          <p:cNvPr id="39940" name="Picture 9" descr="http://dl.zhishi.sina.com.cn/upload/01/68/87/1236016887.19128608.JPG"/>
          <p:cNvPicPr>
            <a:picLocks noChangeAspect="1"/>
          </p:cNvPicPr>
          <p:nvPr/>
        </p:nvPicPr>
        <p:blipFill>
          <a:blip r:embed="rId1"/>
          <a:srcRect r="37456" b="11111"/>
          <a:stretch>
            <a:fillRect/>
          </a:stretch>
        </p:blipFill>
        <p:spPr>
          <a:xfrm>
            <a:off x="3581400" y="2819400"/>
            <a:ext cx="2032000" cy="2362200"/>
          </a:xfrm>
          <a:prstGeom prst="rect">
            <a:avLst/>
          </a:prstGeom>
          <a:noFill/>
          <a:ln w="9525">
            <a:noFill/>
          </a:ln>
        </p:spPr>
      </p:pic>
      <p:pic>
        <p:nvPicPr>
          <p:cNvPr id="39941" name="Picture 11" descr="http://imgk.zol.com.cn/techbbs/3055/a3054031.jpg"/>
          <p:cNvPicPr>
            <a:picLocks noChangeAspect="1"/>
          </p:cNvPicPr>
          <p:nvPr/>
        </p:nvPicPr>
        <p:blipFill>
          <a:blip r:embed="rId2"/>
          <a:stretch>
            <a:fillRect/>
          </a:stretch>
        </p:blipFill>
        <p:spPr>
          <a:xfrm>
            <a:off x="5867400" y="2667000"/>
            <a:ext cx="2438400" cy="1471613"/>
          </a:xfrm>
          <a:prstGeom prst="rect">
            <a:avLst/>
          </a:prstGeom>
          <a:noFill/>
          <a:ln w="9525">
            <a:noFill/>
          </a:ln>
        </p:spPr>
      </p:pic>
      <p:pic>
        <p:nvPicPr>
          <p:cNvPr id="39942" name="Picture 15" descr="http://www.hinews.cn/pic/0/14/54/25/14542582_371739.jpg"/>
          <p:cNvPicPr>
            <a:picLocks noChangeAspect="1"/>
          </p:cNvPicPr>
          <p:nvPr/>
        </p:nvPicPr>
        <p:blipFill>
          <a:blip r:embed="rId3"/>
          <a:stretch>
            <a:fillRect/>
          </a:stretch>
        </p:blipFill>
        <p:spPr>
          <a:xfrm>
            <a:off x="2057400" y="3276600"/>
            <a:ext cx="1382713" cy="2305050"/>
          </a:xfrm>
          <a:prstGeom prst="rect">
            <a:avLst/>
          </a:prstGeom>
          <a:noFill/>
          <a:ln w="9525">
            <a:noFill/>
          </a:ln>
        </p:spPr>
      </p:pic>
      <p:pic>
        <p:nvPicPr>
          <p:cNvPr id="39943" name="Picture 19" descr="http://photocdn.sohu.com/20130521/Img376549666.jpg"/>
          <p:cNvPicPr>
            <a:picLocks noChangeAspect="1"/>
          </p:cNvPicPr>
          <p:nvPr/>
        </p:nvPicPr>
        <p:blipFill>
          <a:blip r:embed="rId4"/>
          <a:stretch>
            <a:fillRect/>
          </a:stretch>
        </p:blipFill>
        <p:spPr>
          <a:xfrm>
            <a:off x="8686800" y="2057400"/>
            <a:ext cx="1738313" cy="1312863"/>
          </a:xfrm>
          <a:prstGeom prst="rect">
            <a:avLst/>
          </a:prstGeom>
          <a:noFill/>
          <a:ln w="9525">
            <a:noFill/>
          </a:ln>
        </p:spPr>
      </p:pic>
      <p:cxnSp>
        <p:nvCxnSpPr>
          <p:cNvPr id="8" name="直接连接符 7"/>
          <p:cNvCxnSpPr/>
          <p:nvPr/>
        </p:nvCxnSpPr>
        <p:spPr>
          <a:xfrm>
            <a:off x="2514600" y="6019800"/>
            <a:ext cx="7543800" cy="1588"/>
          </a:xfrm>
          <a:prstGeom prst="line">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直接连接符 8"/>
          <p:cNvCxnSpPr/>
          <p:nvPr/>
        </p:nvCxnSpPr>
        <p:spPr>
          <a:xfrm rot="5400000" flipH="1" flipV="1">
            <a:off x="2527300" y="5797550"/>
            <a:ext cx="438150" cy="6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p:cNvCxnSpPr/>
          <p:nvPr/>
        </p:nvCxnSpPr>
        <p:spPr>
          <a:xfrm rot="5400000" flipH="1" flipV="1">
            <a:off x="4000500" y="5524500"/>
            <a:ext cx="990600" cy="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p:cNvCxnSpPr/>
          <p:nvPr/>
        </p:nvCxnSpPr>
        <p:spPr>
          <a:xfrm rot="5400000" flipH="1" flipV="1">
            <a:off x="6096000" y="5105400"/>
            <a:ext cx="1828800" cy="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p:cNvCxnSpPr/>
          <p:nvPr/>
        </p:nvCxnSpPr>
        <p:spPr>
          <a:xfrm rot="5400000" flipH="1" flipV="1">
            <a:off x="8191500" y="4760913"/>
            <a:ext cx="2514600" cy="3175"/>
          </a:xfrm>
          <a:prstGeom prst="line">
            <a:avLst/>
          </a:prstGeom>
        </p:spPr>
        <p:style>
          <a:lnRef idx="2">
            <a:schemeClr val="accent1"/>
          </a:lnRef>
          <a:fillRef idx="0">
            <a:schemeClr val="accent1"/>
          </a:fillRef>
          <a:effectRef idx="1">
            <a:schemeClr val="accent1"/>
          </a:effectRef>
          <a:fontRef idx="minor">
            <a:schemeClr val="tx1"/>
          </a:fontRef>
        </p:style>
      </p:cxnSp>
      <p:sp>
        <p:nvSpPr>
          <p:cNvPr id="39949" name="TextBox 21"/>
          <p:cNvSpPr txBox="1"/>
          <p:nvPr/>
        </p:nvSpPr>
        <p:spPr>
          <a:xfrm>
            <a:off x="2401888" y="6019800"/>
            <a:ext cx="640080" cy="368300"/>
          </a:xfrm>
          <a:prstGeom prst="rect">
            <a:avLst/>
          </a:prstGeom>
          <a:noFill/>
          <a:ln w="9525">
            <a:noFill/>
          </a:ln>
        </p:spPr>
        <p:txBody>
          <a:bodyPr wrap="none">
            <a:spAutoFit/>
          </a:bodyPr>
          <a:p>
            <a:r>
              <a:rPr lang="zh-CN" altLang="en-US" dirty="0">
                <a:latin typeface="Arial" panose="020B0604020202020204" pitchFamily="34" charset="0"/>
              </a:rPr>
              <a:t>实验</a:t>
            </a:r>
            <a:endParaRPr lang="zh-CN" altLang="en-US" dirty="0">
              <a:latin typeface="Arial" panose="020B0604020202020204" pitchFamily="34" charset="0"/>
            </a:endParaRPr>
          </a:p>
        </p:txBody>
      </p:sp>
      <p:sp>
        <p:nvSpPr>
          <p:cNvPr id="39950" name="TextBox 22"/>
          <p:cNvSpPr txBox="1"/>
          <p:nvPr/>
        </p:nvSpPr>
        <p:spPr>
          <a:xfrm>
            <a:off x="4230688" y="6019800"/>
            <a:ext cx="640080" cy="368300"/>
          </a:xfrm>
          <a:prstGeom prst="rect">
            <a:avLst/>
          </a:prstGeom>
          <a:noFill/>
          <a:ln w="9525">
            <a:noFill/>
          </a:ln>
        </p:spPr>
        <p:txBody>
          <a:bodyPr wrap="none">
            <a:spAutoFit/>
          </a:bodyPr>
          <a:p>
            <a:r>
              <a:rPr lang="zh-CN" altLang="en-US" dirty="0">
                <a:latin typeface="Arial" panose="020B0604020202020204" pitchFamily="34" charset="0"/>
              </a:rPr>
              <a:t>理论</a:t>
            </a:r>
            <a:endParaRPr lang="zh-CN" altLang="en-US" dirty="0">
              <a:latin typeface="Arial" panose="020B0604020202020204" pitchFamily="34" charset="0"/>
            </a:endParaRPr>
          </a:p>
        </p:txBody>
      </p:sp>
      <p:sp>
        <p:nvSpPr>
          <p:cNvPr id="39951" name="TextBox 23"/>
          <p:cNvSpPr txBox="1"/>
          <p:nvPr/>
        </p:nvSpPr>
        <p:spPr>
          <a:xfrm>
            <a:off x="6705600" y="6019800"/>
            <a:ext cx="640080" cy="368300"/>
          </a:xfrm>
          <a:prstGeom prst="rect">
            <a:avLst/>
          </a:prstGeom>
          <a:noFill/>
          <a:ln w="9525">
            <a:noFill/>
          </a:ln>
        </p:spPr>
        <p:txBody>
          <a:bodyPr wrap="none">
            <a:spAutoFit/>
          </a:bodyPr>
          <a:p>
            <a:r>
              <a:rPr lang="zh-CN" altLang="en-US" dirty="0">
                <a:latin typeface="Arial" panose="020B0604020202020204" pitchFamily="34" charset="0"/>
              </a:rPr>
              <a:t>计算</a:t>
            </a:r>
            <a:endParaRPr lang="zh-CN" altLang="en-US" dirty="0">
              <a:latin typeface="Arial" panose="020B0604020202020204" pitchFamily="34" charset="0"/>
            </a:endParaRPr>
          </a:p>
        </p:txBody>
      </p:sp>
      <p:sp>
        <p:nvSpPr>
          <p:cNvPr id="39952" name="TextBox 24"/>
          <p:cNvSpPr txBox="1"/>
          <p:nvPr/>
        </p:nvSpPr>
        <p:spPr>
          <a:xfrm>
            <a:off x="9144000" y="6019800"/>
            <a:ext cx="640080" cy="368300"/>
          </a:xfrm>
          <a:prstGeom prst="rect">
            <a:avLst/>
          </a:prstGeom>
          <a:noFill/>
          <a:ln w="9525">
            <a:noFill/>
          </a:ln>
        </p:spPr>
        <p:txBody>
          <a:bodyPr wrap="none">
            <a:spAutoFit/>
          </a:bodyPr>
          <a:p>
            <a:r>
              <a:rPr lang="zh-CN" altLang="en-US" dirty="0">
                <a:latin typeface="Arial" panose="020B0604020202020204" pitchFamily="34" charset="0"/>
              </a:rPr>
              <a:t>数据</a:t>
            </a:r>
            <a:endParaRPr lang="zh-CN" altLang="en-US" dirty="0">
              <a:latin typeface="Arial" panose="020B0604020202020204" pitchFamily="34" charset="0"/>
            </a:endParaRPr>
          </a:p>
        </p:txBody>
      </p:sp>
      <p:grpSp>
        <p:nvGrpSpPr>
          <p:cNvPr id="19" name="组合 18"/>
          <p:cNvGrpSpPr/>
          <p:nvPr/>
        </p:nvGrpSpPr>
        <p:grpSpPr>
          <a:xfrm>
            <a:off x="152399" y="17881"/>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grpSp>
      <p:sp>
        <p:nvSpPr>
          <p:cNvPr id="25" name="文本框 24"/>
          <p:cNvSpPr txBox="1"/>
          <p:nvPr/>
        </p:nvSpPr>
        <p:spPr>
          <a:xfrm>
            <a:off x="604632" y="194237"/>
            <a:ext cx="2449830" cy="414020"/>
          </a:xfrm>
          <a:prstGeom prst="rect">
            <a:avLst/>
          </a:prstGeom>
          <a:noFill/>
        </p:spPr>
        <p:txBody>
          <a:bodyPr wrap="none" rtlCol="0">
            <a:spAutoFit/>
          </a:bodyPr>
          <a:p>
            <a:pPr algn="l"/>
            <a:r>
              <a:rPr lang="zh-CN" altLang="en-US" sz="2100" dirty="0">
                <a:latin typeface="楷体" panose="02010609060101010101" charset="-122"/>
                <a:ea typeface="楷体" panose="02010609060101010101" charset="-122"/>
                <a:cs typeface="楷体" panose="02010609060101010101" charset="-122"/>
                <a:sym typeface="+mn-ea"/>
              </a:rPr>
              <a:t>（</a:t>
            </a:r>
            <a:r>
              <a:rPr lang="en-US" altLang="zh-CN" sz="2100" dirty="0">
                <a:latin typeface="楷体" panose="02010609060101010101" charset="-122"/>
                <a:ea typeface="楷体" panose="02010609060101010101" charset="-122"/>
                <a:cs typeface="楷体" panose="02010609060101010101" charset="-122"/>
                <a:sym typeface="+mn-ea"/>
              </a:rPr>
              <a:t>7</a:t>
            </a:r>
            <a:r>
              <a:rPr lang="zh-CN" altLang="en-US" sz="2100" dirty="0">
                <a:latin typeface="楷体" panose="02010609060101010101" charset="-122"/>
                <a:ea typeface="楷体" panose="02010609060101010101" charset="-122"/>
                <a:cs typeface="楷体" panose="02010609060101010101" charset="-122"/>
                <a:sym typeface="+mn-ea"/>
              </a:rPr>
              <a:t>）</a:t>
            </a:r>
            <a:r>
              <a:rPr lang="zh-CN" altLang="zh-CN" sz="2100" dirty="0">
                <a:latin typeface="楷体" panose="02010609060101010101" charset="-122"/>
                <a:ea typeface="楷体" panose="02010609060101010101" charset="-122"/>
                <a:cs typeface="楷体" panose="02010609060101010101" charset="-122"/>
                <a:sym typeface="+mn-ea"/>
              </a:rPr>
              <a:t>大数据的影响</a:t>
            </a:r>
            <a:endParaRPr lang="zh-CN" altLang="zh-CN" sz="2100" dirty="0">
              <a:latin typeface="楷体" panose="02010609060101010101" charset="-122"/>
              <a:ea typeface="楷体" panose="02010609060101010101" charset="-122"/>
              <a:cs typeface="楷体" panose="02010609060101010101" charset="-122"/>
              <a:sym typeface="+mn-ea"/>
            </a:endParaRPr>
          </a:p>
        </p:txBody>
      </p:sp>
      <p:sp>
        <p:nvSpPr>
          <p:cNvPr id="26" name="Freeform 172"/>
          <p:cNvSpPr>
            <a:spLocks noEditPoints="1"/>
          </p:cNvSpPr>
          <p:nvPr/>
        </p:nvSpPr>
        <p:spPr bwMode="auto">
          <a:xfrm>
            <a:off x="266506" y="23922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vert="horz" wrap="square" lIns="68580" tIns="34290" rIns="68580" bIns="34290" numCol="1" anchor="t" anchorCtr="0" compatLnSpc="1"/>
          <a:p>
            <a:endParaRPr lang="id-ID" sz="1350">
              <a:solidFill>
                <a:prstClr val="black"/>
              </a:solidFill>
            </a:endParaRPr>
          </a:p>
        </p:txBody>
      </p:sp>
      <p:sp>
        <p:nvSpPr>
          <p:cNvPr id="29" name="文本框 28"/>
          <p:cNvSpPr txBox="1"/>
          <p:nvPr/>
        </p:nvSpPr>
        <p:spPr>
          <a:xfrm>
            <a:off x="6653213" y="254712"/>
            <a:ext cx="1661160" cy="299085"/>
          </a:xfrm>
          <a:prstGeom prst="rect">
            <a:avLst/>
          </a:prstGeom>
          <a:noFill/>
        </p:spPr>
        <p:txBody>
          <a:bodyPr wrap="none" rtlCol="0">
            <a:spAutoFit/>
          </a:bodyPr>
          <a:p>
            <a:r>
              <a:rPr lang="en-US" altLang="zh-CN" sz="1350" dirty="0">
                <a:solidFill>
                  <a:prstClr val="white"/>
                </a:solidFill>
              </a:rPr>
              <a:t>《</a:t>
            </a:r>
            <a:r>
              <a:rPr lang="zh-CN" altLang="en-US" sz="1350" dirty="0">
                <a:solidFill>
                  <a:prstClr val="white"/>
                </a:solidFill>
              </a:rPr>
              <a:t>大数据</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9" name="TextBox 2"/>
          <p:cNvSpPr txBox="1"/>
          <p:nvPr/>
        </p:nvSpPr>
        <p:spPr>
          <a:xfrm>
            <a:off x="2400300" y="2247900"/>
            <a:ext cx="7391400" cy="2306955"/>
          </a:xfrm>
          <a:prstGeom prst="rect">
            <a:avLst/>
          </a:prstGeom>
          <a:noFill/>
          <a:ln w="9525">
            <a:noFill/>
          </a:ln>
        </p:spPr>
        <p:txBody>
          <a:bodyPr>
            <a:spAutoFit/>
          </a:bodyPr>
          <a:p>
            <a:pPr fontAlgn="auto">
              <a:lnSpc>
                <a:spcPct val="150000"/>
              </a:lnSpc>
              <a:buFont typeface="Arial" panose="020B0604020202020204" pitchFamily="34" charset="0"/>
              <a:buChar char="•"/>
            </a:pPr>
            <a:r>
              <a:rPr lang="zh-CN" altLang="en-US" sz="2400" dirty="0">
                <a:latin typeface="楷体" panose="02010609060101010101" charset="-122"/>
                <a:ea typeface="楷体" panose="02010609060101010101" charset="-122"/>
              </a:rPr>
              <a:t>大数据决策逐渐成为一种新的决策方式</a:t>
            </a:r>
            <a:endParaRPr lang="en-US" altLang="zh-CN" sz="2400" dirty="0">
              <a:latin typeface="楷体" panose="02010609060101010101" charset="-122"/>
              <a:ea typeface="楷体" panose="02010609060101010101" charset="-122"/>
            </a:endParaRPr>
          </a:p>
          <a:p>
            <a:pPr fontAlgn="auto">
              <a:lnSpc>
                <a:spcPct val="150000"/>
              </a:lnSpc>
              <a:buFont typeface="Arial" panose="020B0604020202020204" pitchFamily="34" charset="0"/>
              <a:buChar char="•"/>
            </a:pPr>
            <a:r>
              <a:rPr lang="zh-CN" altLang="zh-CN" sz="2400" dirty="0">
                <a:latin typeface="楷体" panose="02010609060101010101" charset="-122"/>
                <a:ea typeface="楷体" panose="02010609060101010101" charset="-122"/>
              </a:rPr>
              <a:t>大数据成为提升国家治理能力的新途径</a:t>
            </a:r>
            <a:endParaRPr lang="en-US" altLang="zh-CN" sz="2400" dirty="0">
              <a:latin typeface="楷体" panose="02010609060101010101" charset="-122"/>
              <a:ea typeface="楷体" panose="02010609060101010101" charset="-122"/>
            </a:endParaRPr>
          </a:p>
          <a:p>
            <a:pPr fontAlgn="auto">
              <a:lnSpc>
                <a:spcPct val="150000"/>
              </a:lnSpc>
              <a:buFont typeface="Arial" panose="020B0604020202020204" pitchFamily="34" charset="0"/>
              <a:buChar char="•"/>
            </a:pPr>
            <a:r>
              <a:rPr lang="zh-CN" altLang="en-US" sz="2400" dirty="0">
                <a:latin typeface="楷体" panose="02010609060101010101" charset="-122"/>
                <a:ea typeface="楷体" panose="02010609060101010101" charset="-122"/>
              </a:rPr>
              <a:t>大数据应用有力促进了信息技术与各行业的深度融合</a:t>
            </a:r>
            <a:endParaRPr lang="en-US" altLang="zh-CN" sz="2400" dirty="0">
              <a:latin typeface="楷体" panose="02010609060101010101" charset="-122"/>
              <a:ea typeface="楷体" panose="02010609060101010101" charset="-122"/>
            </a:endParaRPr>
          </a:p>
          <a:p>
            <a:pPr fontAlgn="auto">
              <a:lnSpc>
                <a:spcPct val="150000"/>
              </a:lnSpc>
              <a:buFont typeface="Arial" panose="020B0604020202020204" pitchFamily="34" charset="0"/>
              <a:buChar char="•"/>
            </a:pPr>
            <a:r>
              <a:rPr lang="zh-CN" altLang="en-US" sz="2400" dirty="0">
                <a:latin typeface="楷体" panose="02010609060101010101" charset="-122"/>
                <a:ea typeface="楷体" panose="02010609060101010101" charset="-122"/>
              </a:rPr>
              <a:t>大数据开发大大推动了新技术和新应用的不断涌现</a:t>
            </a:r>
            <a:endParaRPr lang="zh-CN" altLang="en-US" sz="2400" dirty="0">
              <a:latin typeface="楷体" panose="02010609060101010101" charset="-122"/>
              <a:ea typeface="楷体" panose="02010609060101010101" charset="-122"/>
            </a:endParaRPr>
          </a:p>
        </p:txBody>
      </p:sp>
      <p:sp>
        <p:nvSpPr>
          <p:cNvPr id="3" name="Rectangle 3"/>
          <p:cNvSpPr txBox="1">
            <a:spLocks noChangeArrowheads="1"/>
          </p:cNvSpPr>
          <p:nvPr/>
        </p:nvSpPr>
        <p:spPr>
          <a:xfrm>
            <a:off x="1226185" y="1409700"/>
            <a:ext cx="9329420" cy="838200"/>
          </a:xfrm>
          <a:prstGeom prst="rect">
            <a:avLst/>
          </a:prstGeom>
        </p:spPr>
        <p:txBody>
          <a:bodyPr/>
          <a:p>
            <a:pPr marL="342900" marR="0" indent="-342900" defTabSz="914400" eaLnBrk="0" fontAlgn="auto" hangingPunct="0">
              <a:lnSpc>
                <a:spcPct val="150000"/>
              </a:lnSpc>
              <a:spcBef>
                <a:spcPts val="0"/>
              </a:spcBef>
              <a:buClr>
                <a:srgbClr val="FF3300"/>
              </a:buClr>
              <a:buSzTx/>
              <a:buFontTx/>
              <a:buNone/>
              <a:defRPr/>
            </a:pPr>
            <a:r>
              <a:rPr kumimoji="0" lang="en-US" altLang="zh-CN" kern="0" cap="none" spc="0" normalizeH="0" baseline="0" noProof="0">
                <a:latin typeface="+mn-lt"/>
                <a:ea typeface="+mn-ea"/>
                <a:cs typeface="+mn-cs"/>
              </a:rPr>
              <a:t>	</a:t>
            </a:r>
            <a:r>
              <a:rPr lang="zh-CN" altLang="zh-CN" sz="2400" dirty="0">
                <a:sym typeface="+mn-ea"/>
              </a:rPr>
              <a:t>对社会</a:t>
            </a:r>
            <a:r>
              <a:rPr lang="zh-CN" altLang="zh-CN" sz="2400" dirty="0">
                <a:sym typeface="+mn-ea"/>
              </a:rPr>
              <a:t>发展的影响：</a:t>
            </a:r>
            <a:endParaRPr kumimoji="0" lang="zh-CN" altLang="en-US" kern="0" cap="none" spc="0" normalizeH="0" baseline="0" noProof="0">
              <a:latin typeface="楷体" panose="02010609060101010101" charset="-122"/>
              <a:ea typeface="楷体" panose="02010609060101010101" charset="-122"/>
              <a:cs typeface="楷体" panose="02010609060101010101" charset="-122"/>
            </a:endParaRPr>
          </a:p>
        </p:txBody>
      </p:sp>
      <p:grpSp>
        <p:nvGrpSpPr>
          <p:cNvPr id="19" name="组合 18"/>
          <p:cNvGrpSpPr/>
          <p:nvPr/>
        </p:nvGrpSpPr>
        <p:grpSpPr>
          <a:xfrm>
            <a:off x="152399" y="17881"/>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grpSp>
      <p:sp>
        <p:nvSpPr>
          <p:cNvPr id="25" name="文本框 24"/>
          <p:cNvSpPr txBox="1"/>
          <p:nvPr/>
        </p:nvSpPr>
        <p:spPr>
          <a:xfrm>
            <a:off x="604632" y="194237"/>
            <a:ext cx="2449830" cy="414020"/>
          </a:xfrm>
          <a:prstGeom prst="rect">
            <a:avLst/>
          </a:prstGeom>
          <a:noFill/>
        </p:spPr>
        <p:txBody>
          <a:bodyPr wrap="none" rtlCol="0">
            <a:spAutoFit/>
          </a:bodyPr>
          <a:p>
            <a:pPr algn="l"/>
            <a:r>
              <a:rPr lang="zh-CN" altLang="en-US" sz="2100" dirty="0">
                <a:latin typeface="楷体" panose="02010609060101010101" charset="-122"/>
                <a:ea typeface="楷体" panose="02010609060101010101" charset="-122"/>
                <a:cs typeface="楷体" panose="02010609060101010101" charset="-122"/>
                <a:sym typeface="+mn-ea"/>
              </a:rPr>
              <a:t>（</a:t>
            </a:r>
            <a:r>
              <a:rPr lang="en-US" altLang="zh-CN" sz="2100" dirty="0">
                <a:latin typeface="楷体" panose="02010609060101010101" charset="-122"/>
                <a:ea typeface="楷体" panose="02010609060101010101" charset="-122"/>
                <a:cs typeface="楷体" panose="02010609060101010101" charset="-122"/>
                <a:sym typeface="+mn-ea"/>
              </a:rPr>
              <a:t>7</a:t>
            </a:r>
            <a:r>
              <a:rPr lang="zh-CN" altLang="en-US" sz="2100" dirty="0">
                <a:latin typeface="楷体" panose="02010609060101010101" charset="-122"/>
                <a:ea typeface="楷体" panose="02010609060101010101" charset="-122"/>
                <a:cs typeface="楷体" panose="02010609060101010101" charset="-122"/>
                <a:sym typeface="+mn-ea"/>
              </a:rPr>
              <a:t>）</a:t>
            </a:r>
            <a:r>
              <a:rPr lang="zh-CN" altLang="zh-CN" sz="2100" dirty="0">
                <a:latin typeface="楷体" panose="02010609060101010101" charset="-122"/>
                <a:ea typeface="楷体" panose="02010609060101010101" charset="-122"/>
                <a:cs typeface="楷体" panose="02010609060101010101" charset="-122"/>
                <a:sym typeface="+mn-ea"/>
              </a:rPr>
              <a:t>大数据的影响</a:t>
            </a:r>
            <a:endParaRPr lang="zh-CN" altLang="zh-CN" sz="2100" dirty="0">
              <a:latin typeface="楷体" panose="02010609060101010101" charset="-122"/>
              <a:ea typeface="楷体" panose="02010609060101010101" charset="-122"/>
              <a:cs typeface="楷体" panose="02010609060101010101" charset="-122"/>
              <a:sym typeface="+mn-ea"/>
            </a:endParaRPr>
          </a:p>
        </p:txBody>
      </p:sp>
      <p:sp>
        <p:nvSpPr>
          <p:cNvPr id="26" name="Freeform 172"/>
          <p:cNvSpPr>
            <a:spLocks noEditPoints="1"/>
          </p:cNvSpPr>
          <p:nvPr/>
        </p:nvSpPr>
        <p:spPr bwMode="auto">
          <a:xfrm>
            <a:off x="266506" y="23922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vert="horz" wrap="square" lIns="68580" tIns="34290" rIns="68580" bIns="34290" numCol="1" anchor="t" anchorCtr="0" compatLnSpc="1"/>
          <a:p>
            <a:endParaRPr lang="id-ID" sz="1350">
              <a:solidFill>
                <a:prstClr val="black"/>
              </a:solidFill>
            </a:endParaRPr>
          </a:p>
        </p:txBody>
      </p:sp>
      <p:sp>
        <p:nvSpPr>
          <p:cNvPr id="29" name="文本框 28"/>
          <p:cNvSpPr txBox="1"/>
          <p:nvPr/>
        </p:nvSpPr>
        <p:spPr>
          <a:xfrm>
            <a:off x="6653213" y="254712"/>
            <a:ext cx="1661160" cy="299085"/>
          </a:xfrm>
          <a:prstGeom prst="rect">
            <a:avLst/>
          </a:prstGeom>
          <a:noFill/>
        </p:spPr>
        <p:txBody>
          <a:bodyPr wrap="none" rtlCol="0">
            <a:spAutoFit/>
          </a:bodyPr>
          <a:p>
            <a:r>
              <a:rPr lang="en-US" altLang="zh-CN" sz="1350" dirty="0">
                <a:solidFill>
                  <a:prstClr val="white"/>
                </a:solidFill>
              </a:rPr>
              <a:t>《</a:t>
            </a:r>
            <a:r>
              <a:rPr lang="zh-CN" altLang="en-US" sz="1350" dirty="0">
                <a:solidFill>
                  <a:prstClr val="white"/>
                </a:solidFill>
              </a:rPr>
              <a:t>大数据</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59682" name="矩形 2759681"/>
          <p:cNvSpPr/>
          <p:nvPr/>
        </p:nvSpPr>
        <p:spPr>
          <a:xfrm>
            <a:off x="1800860" y="1257618"/>
            <a:ext cx="1960880" cy="491490"/>
          </a:xfrm>
          <a:prstGeom prst="rect">
            <a:avLst/>
          </a:prstGeom>
          <a:noFill/>
          <a:ln w="9525">
            <a:noFill/>
          </a:ln>
        </p:spPr>
        <p:txBody>
          <a:bodyPr wrap="none" anchor="t" anchorCtr="0">
            <a:spAutoFit/>
          </a:bodyPr>
          <a:p>
            <a:pPr>
              <a:lnSpc>
                <a:spcPct val="130000"/>
              </a:lnSpc>
            </a:pPr>
            <a:r>
              <a:rPr lang="zh-CN" altLang="en-US" sz="2000" dirty="0">
                <a:solidFill>
                  <a:schemeClr val="tx1"/>
                </a:solidFill>
                <a:latin typeface="Arial" panose="020B0604020202020204" pitchFamily="34" charset="0"/>
                <a:ea typeface="楷体_GB2312" pitchFamily="49" charset="-122"/>
              </a:rPr>
              <a:t>各种“资源”库</a:t>
            </a:r>
            <a:endParaRPr lang="zh-CN" altLang="en-US" sz="2000" dirty="0">
              <a:solidFill>
                <a:schemeClr val="tx1"/>
              </a:solidFill>
              <a:latin typeface="Arial" panose="020B0604020202020204" pitchFamily="34" charset="0"/>
              <a:ea typeface="楷体_GB2312" pitchFamily="49" charset="-122"/>
            </a:endParaRPr>
          </a:p>
        </p:txBody>
      </p:sp>
      <p:sp>
        <p:nvSpPr>
          <p:cNvPr id="2759684" name="矩形 2759683"/>
          <p:cNvSpPr/>
          <p:nvPr/>
        </p:nvSpPr>
        <p:spPr>
          <a:xfrm>
            <a:off x="1799273" y="2072005"/>
            <a:ext cx="6342062" cy="2858770"/>
          </a:xfrm>
          <a:prstGeom prst="rect">
            <a:avLst/>
          </a:prstGeom>
          <a:noFill/>
          <a:ln w="9525">
            <a:noFill/>
          </a:ln>
        </p:spPr>
        <p:txBody>
          <a:bodyPr>
            <a:spAutoFit/>
          </a:bodyPr>
          <a:p>
            <a:pPr>
              <a:spcBef>
                <a:spcPct val="30000"/>
              </a:spcBef>
              <a:buFont typeface="Wingdings" panose="05000000000000000000" pitchFamily="2" charset="2"/>
              <a:buChar char="n"/>
            </a:pPr>
            <a:r>
              <a:rPr lang="zh-CN" altLang="en-US" sz="2400" dirty="0">
                <a:solidFill>
                  <a:schemeClr val="tx1"/>
                </a:solidFill>
                <a:latin typeface="Arial" panose="020B0604020202020204" pitchFamily="34" charset="0"/>
                <a:ea typeface="宋体" panose="02010600030101010101" pitchFamily="2" charset="-122"/>
              </a:rPr>
              <a:t>图像数据库、音乐数据库与多媒体数据库</a:t>
            </a:r>
            <a:endParaRPr lang="zh-CN" altLang="en-US" sz="2400" dirty="0">
              <a:solidFill>
                <a:schemeClr val="tx1"/>
              </a:solidFill>
              <a:latin typeface="Arial" panose="020B0604020202020204" pitchFamily="34" charset="0"/>
              <a:ea typeface="宋体" panose="02010600030101010101" pitchFamily="2" charset="-122"/>
            </a:endParaRPr>
          </a:p>
          <a:p>
            <a:pPr>
              <a:spcBef>
                <a:spcPct val="30000"/>
              </a:spcBef>
              <a:buFont typeface="Wingdings" panose="05000000000000000000" pitchFamily="2" charset="2"/>
              <a:buChar char="n"/>
            </a:pPr>
            <a:r>
              <a:rPr lang="zh-CN" altLang="en-US" sz="2400" dirty="0">
                <a:solidFill>
                  <a:schemeClr val="tx1"/>
                </a:solidFill>
                <a:latin typeface="Arial" panose="020B0604020202020204" pitchFamily="34" charset="0"/>
                <a:ea typeface="宋体" panose="02010600030101010101" pitchFamily="2" charset="-122"/>
              </a:rPr>
              <a:t>工程数据库 </a:t>
            </a:r>
            <a:endParaRPr lang="zh-CN" altLang="en-US" sz="2400" dirty="0">
              <a:solidFill>
                <a:schemeClr val="tx1"/>
              </a:solidFill>
              <a:latin typeface="Arial" panose="020B0604020202020204" pitchFamily="34" charset="0"/>
              <a:ea typeface="宋体" panose="02010600030101010101" pitchFamily="2" charset="-122"/>
            </a:endParaRPr>
          </a:p>
          <a:p>
            <a:pPr>
              <a:spcBef>
                <a:spcPct val="30000"/>
              </a:spcBef>
              <a:buFont typeface="Wingdings" panose="05000000000000000000" pitchFamily="2" charset="2"/>
              <a:buChar char="n"/>
            </a:pPr>
            <a:r>
              <a:rPr lang="zh-CN" altLang="en-US" sz="2400" dirty="0">
                <a:solidFill>
                  <a:schemeClr val="tx1"/>
                </a:solidFill>
                <a:latin typeface="Arial" panose="020B0604020202020204" pitchFamily="34" charset="0"/>
                <a:ea typeface="宋体" panose="02010600030101010101" pitchFamily="2" charset="-122"/>
              </a:rPr>
              <a:t>地理信息数据库 </a:t>
            </a:r>
            <a:endParaRPr lang="zh-CN" altLang="en-US" sz="2400" dirty="0">
              <a:solidFill>
                <a:schemeClr val="tx1"/>
              </a:solidFill>
              <a:latin typeface="Arial" panose="020B0604020202020204" pitchFamily="34" charset="0"/>
              <a:ea typeface="宋体" panose="02010600030101010101" pitchFamily="2" charset="-122"/>
            </a:endParaRPr>
          </a:p>
          <a:p>
            <a:pPr>
              <a:spcBef>
                <a:spcPct val="30000"/>
              </a:spcBef>
              <a:buFont typeface="Wingdings" panose="05000000000000000000" pitchFamily="2" charset="2"/>
              <a:buChar char="n"/>
            </a:pPr>
            <a:r>
              <a:rPr lang="zh-CN" altLang="en-US" sz="2400" dirty="0">
                <a:solidFill>
                  <a:schemeClr val="tx1"/>
                </a:solidFill>
                <a:latin typeface="Arial" panose="020B0604020202020204" pitchFamily="34" charset="0"/>
                <a:ea typeface="宋体" panose="02010600030101010101" pitchFamily="2" charset="-122"/>
              </a:rPr>
              <a:t>文献数据库</a:t>
            </a:r>
            <a:endParaRPr lang="zh-CN" altLang="en-US" sz="2400" dirty="0">
              <a:solidFill>
                <a:schemeClr val="tx1"/>
              </a:solidFill>
              <a:latin typeface="Arial" panose="020B0604020202020204" pitchFamily="34" charset="0"/>
              <a:ea typeface="宋体" panose="02010600030101010101" pitchFamily="2" charset="-122"/>
            </a:endParaRPr>
          </a:p>
          <a:p>
            <a:pPr>
              <a:spcBef>
                <a:spcPct val="30000"/>
              </a:spcBef>
              <a:buFont typeface="Wingdings" panose="05000000000000000000" pitchFamily="2" charset="2"/>
              <a:buChar char="n"/>
            </a:pPr>
            <a:r>
              <a:rPr lang="en-US" altLang="zh-CN" sz="2400">
                <a:solidFill>
                  <a:schemeClr val="tx1"/>
                </a:solidFill>
                <a:latin typeface="Arial" panose="020B0604020202020204" pitchFamily="34" charset="0"/>
                <a:ea typeface="宋体" panose="02010600030101010101" pitchFamily="2" charset="-122"/>
              </a:rPr>
              <a:t>Web</a:t>
            </a:r>
            <a:r>
              <a:rPr lang="zh-CN" altLang="en-US" sz="2400" dirty="0">
                <a:solidFill>
                  <a:schemeClr val="tx1"/>
                </a:solidFill>
                <a:latin typeface="Arial" panose="020B0604020202020204" pitchFamily="34" charset="0"/>
                <a:ea typeface="宋体" panose="02010600030101010101" pitchFamily="2" charset="-122"/>
              </a:rPr>
              <a:t>数据库。又称为</a:t>
            </a:r>
            <a:r>
              <a:rPr lang="en-US" altLang="zh-CN" sz="2400">
                <a:solidFill>
                  <a:schemeClr val="tx1"/>
                </a:solidFill>
                <a:latin typeface="Arial" panose="020B0604020202020204" pitchFamily="34" charset="0"/>
                <a:ea typeface="宋体" panose="02010600030101010101" pitchFamily="2" charset="-122"/>
              </a:rPr>
              <a:t>Internet</a:t>
            </a:r>
            <a:r>
              <a:rPr lang="zh-CN" altLang="en-US" sz="2400" dirty="0">
                <a:solidFill>
                  <a:schemeClr val="tx1"/>
                </a:solidFill>
                <a:latin typeface="Arial" panose="020B0604020202020204" pitchFamily="34" charset="0"/>
                <a:ea typeface="宋体" panose="02010600030101010101" pitchFamily="2" charset="-122"/>
              </a:rPr>
              <a:t>数据库 </a:t>
            </a:r>
            <a:endParaRPr lang="zh-CN" altLang="en-US" sz="2400" dirty="0">
              <a:solidFill>
                <a:schemeClr val="tx1"/>
              </a:solidFill>
              <a:latin typeface="Arial" panose="020B0604020202020204" pitchFamily="34" charset="0"/>
              <a:ea typeface="宋体" panose="02010600030101010101" pitchFamily="2" charset="-122"/>
            </a:endParaRPr>
          </a:p>
          <a:p>
            <a:pPr>
              <a:spcBef>
                <a:spcPct val="30000"/>
              </a:spcBef>
              <a:buFont typeface="Wingdings" panose="05000000000000000000" pitchFamily="2" charset="2"/>
              <a:buChar char="n"/>
            </a:pPr>
            <a:r>
              <a:rPr lang="zh-CN" altLang="en-US" sz="2400" dirty="0">
                <a:solidFill>
                  <a:schemeClr val="tx1"/>
                </a:solidFill>
                <a:latin typeface="Arial" panose="020B0604020202020204" pitchFamily="34" charset="0"/>
                <a:ea typeface="宋体" panose="02010600030101010101" pitchFamily="2" charset="-122"/>
              </a:rPr>
              <a:t>数据仓库</a:t>
            </a:r>
            <a:endParaRPr lang="zh-CN" altLang="en-US" sz="2400" dirty="0">
              <a:solidFill>
                <a:schemeClr val="tx1"/>
              </a:solidFill>
              <a:latin typeface="Arial" panose="020B0604020202020204" pitchFamily="34" charset="0"/>
              <a:ea typeface="宋体" panose="02010600030101010101" pitchFamily="2" charset="-122"/>
            </a:endParaRPr>
          </a:p>
        </p:txBody>
      </p:sp>
      <p:sp>
        <p:nvSpPr>
          <p:cNvPr id="2759685" name="矩形 2759684"/>
          <p:cNvSpPr/>
          <p:nvPr/>
        </p:nvSpPr>
        <p:spPr>
          <a:xfrm>
            <a:off x="7490460" y="3681730"/>
            <a:ext cx="2446338" cy="2858770"/>
          </a:xfrm>
          <a:prstGeom prst="rect">
            <a:avLst/>
          </a:prstGeom>
          <a:noFill/>
          <a:ln w="9525">
            <a:noFill/>
          </a:ln>
        </p:spPr>
        <p:txBody>
          <a:bodyPr>
            <a:spAutoFit/>
          </a:bodyPr>
          <a:p>
            <a:pPr>
              <a:spcBef>
                <a:spcPct val="30000"/>
              </a:spcBef>
              <a:buFont typeface="Wingdings" panose="05000000000000000000" pitchFamily="2" charset="2"/>
              <a:buChar char="p"/>
            </a:pPr>
            <a:r>
              <a:rPr lang="zh-CN" altLang="en-US" sz="2400" dirty="0">
                <a:solidFill>
                  <a:schemeClr val="tx1"/>
                </a:solidFill>
                <a:latin typeface="Arial" panose="020B0604020202020204" pitchFamily="34" charset="0"/>
                <a:ea typeface="宋体" panose="02010600030101010101" pitchFamily="2" charset="-122"/>
              </a:rPr>
              <a:t>车辆数据库 </a:t>
            </a:r>
            <a:endParaRPr lang="zh-CN" altLang="en-US" sz="2400" dirty="0">
              <a:solidFill>
                <a:schemeClr val="tx1"/>
              </a:solidFill>
              <a:latin typeface="Arial" panose="020B0604020202020204" pitchFamily="34" charset="0"/>
              <a:ea typeface="宋体" panose="02010600030101010101" pitchFamily="2" charset="-122"/>
            </a:endParaRPr>
          </a:p>
          <a:p>
            <a:pPr>
              <a:spcBef>
                <a:spcPct val="30000"/>
              </a:spcBef>
              <a:buFont typeface="Wingdings" panose="05000000000000000000" pitchFamily="2" charset="2"/>
              <a:buChar char="p"/>
            </a:pPr>
            <a:r>
              <a:rPr lang="zh-CN" altLang="en-US" sz="2400" dirty="0">
                <a:solidFill>
                  <a:schemeClr val="tx1"/>
                </a:solidFill>
                <a:latin typeface="Arial" panose="020B0604020202020204" pitchFamily="34" charset="0"/>
                <a:ea typeface="宋体" panose="02010600030101010101" pitchFamily="2" charset="-122"/>
              </a:rPr>
              <a:t>产品数据库 </a:t>
            </a:r>
            <a:endParaRPr lang="zh-CN" altLang="en-US" sz="2400" dirty="0">
              <a:solidFill>
                <a:schemeClr val="tx1"/>
              </a:solidFill>
              <a:latin typeface="Arial" panose="020B0604020202020204" pitchFamily="34" charset="0"/>
              <a:ea typeface="宋体" panose="02010600030101010101" pitchFamily="2" charset="-122"/>
            </a:endParaRPr>
          </a:p>
          <a:p>
            <a:pPr>
              <a:spcBef>
                <a:spcPct val="30000"/>
              </a:spcBef>
              <a:buFont typeface="Wingdings" panose="05000000000000000000" pitchFamily="2" charset="2"/>
              <a:buChar char="p"/>
            </a:pPr>
            <a:r>
              <a:rPr lang="zh-CN" altLang="en-US" sz="2400" dirty="0">
                <a:solidFill>
                  <a:schemeClr val="tx1"/>
                </a:solidFill>
                <a:latin typeface="Arial" panose="020B0604020202020204" pitchFamily="34" charset="0"/>
                <a:ea typeface="宋体" panose="02010600030101010101" pitchFamily="2" charset="-122"/>
              </a:rPr>
              <a:t>机床数据库 </a:t>
            </a:r>
            <a:endParaRPr lang="zh-CN" altLang="en-US" sz="2400" dirty="0">
              <a:solidFill>
                <a:schemeClr val="tx1"/>
              </a:solidFill>
              <a:latin typeface="Arial" panose="020B0604020202020204" pitchFamily="34" charset="0"/>
              <a:ea typeface="宋体" panose="02010600030101010101" pitchFamily="2" charset="-122"/>
            </a:endParaRPr>
          </a:p>
          <a:p>
            <a:pPr>
              <a:spcBef>
                <a:spcPct val="30000"/>
              </a:spcBef>
              <a:buFont typeface="Wingdings" panose="05000000000000000000" pitchFamily="2" charset="2"/>
              <a:buChar char="p"/>
            </a:pPr>
            <a:r>
              <a:rPr lang="zh-CN" altLang="en-US" sz="2400" dirty="0">
                <a:solidFill>
                  <a:schemeClr val="tx1"/>
                </a:solidFill>
                <a:latin typeface="Arial" panose="020B0604020202020204" pitchFamily="34" charset="0"/>
                <a:ea typeface="宋体" panose="02010600030101010101" pitchFamily="2" charset="-122"/>
              </a:rPr>
              <a:t>信用数据库</a:t>
            </a:r>
            <a:endParaRPr lang="zh-CN" altLang="en-US" sz="2400" dirty="0">
              <a:solidFill>
                <a:schemeClr val="tx1"/>
              </a:solidFill>
              <a:latin typeface="Arial" panose="020B0604020202020204" pitchFamily="34" charset="0"/>
              <a:ea typeface="宋体" panose="02010600030101010101" pitchFamily="2" charset="-122"/>
            </a:endParaRPr>
          </a:p>
          <a:p>
            <a:pPr>
              <a:spcBef>
                <a:spcPct val="30000"/>
              </a:spcBef>
              <a:buFont typeface="Wingdings" panose="05000000000000000000" pitchFamily="2" charset="2"/>
              <a:buChar char="p"/>
            </a:pPr>
            <a:r>
              <a:rPr lang="zh-CN" altLang="en-US" sz="2400" dirty="0">
                <a:solidFill>
                  <a:schemeClr val="tx1"/>
                </a:solidFill>
                <a:latin typeface="Arial" panose="020B0604020202020204" pitchFamily="34" charset="0"/>
                <a:ea typeface="宋体" panose="02010600030101010101" pitchFamily="2" charset="-122"/>
              </a:rPr>
              <a:t>烟酒数据库</a:t>
            </a:r>
            <a:endParaRPr lang="zh-CN" altLang="en-US" sz="2400" dirty="0">
              <a:solidFill>
                <a:schemeClr val="tx1"/>
              </a:solidFill>
              <a:latin typeface="Arial" panose="020B0604020202020204" pitchFamily="34" charset="0"/>
              <a:ea typeface="宋体" panose="02010600030101010101" pitchFamily="2" charset="-122"/>
            </a:endParaRPr>
          </a:p>
          <a:p>
            <a:pPr>
              <a:spcBef>
                <a:spcPct val="30000"/>
              </a:spcBef>
              <a:buFont typeface="Wingdings" panose="05000000000000000000" pitchFamily="2" charset="2"/>
              <a:buChar char="p"/>
            </a:pPr>
            <a:r>
              <a:rPr lang="en-US" altLang="zh-CN" sz="2400">
                <a:solidFill>
                  <a:schemeClr val="tx1"/>
                </a:solidFill>
                <a:latin typeface="宋体" panose="02010600030101010101" pitchFamily="2" charset="-122"/>
                <a:ea typeface="宋体" panose="02010600030101010101" pitchFamily="2" charset="-122"/>
              </a:rPr>
              <a:t>…</a:t>
            </a:r>
            <a:r>
              <a:rPr lang="en-US" altLang="zh-CN" sz="2400">
                <a:solidFill>
                  <a:schemeClr val="tx1"/>
                </a:solidFill>
                <a:latin typeface="Arial" panose="020B0604020202020204" pitchFamily="34" charset="0"/>
                <a:ea typeface="宋体" panose="02010600030101010101" pitchFamily="2" charset="-122"/>
              </a:rPr>
              <a:t> </a:t>
            </a:r>
            <a:r>
              <a:rPr lang="en-US" altLang="zh-CN" sz="2400">
                <a:solidFill>
                  <a:schemeClr val="tx1"/>
                </a:solidFill>
                <a:latin typeface="宋体" panose="02010600030101010101" pitchFamily="2" charset="-122"/>
                <a:ea typeface="宋体" panose="02010600030101010101" pitchFamily="2" charset="-122"/>
              </a:rPr>
              <a:t>…</a:t>
            </a:r>
            <a:endParaRPr lang="zh-CN" altLang="en-US" sz="2400" dirty="0">
              <a:solidFill>
                <a:schemeClr val="tx1"/>
              </a:solidFill>
              <a:latin typeface="Arial" panose="020B0604020202020204" pitchFamily="34" charset="0"/>
              <a:ea typeface="宋体" panose="02010600030101010101" pitchFamily="2" charset="-122"/>
            </a:endParaRPr>
          </a:p>
        </p:txBody>
      </p:sp>
      <p:sp>
        <p:nvSpPr>
          <p:cNvPr id="2759686" name="Text Box 16"/>
          <p:cNvSpPr txBox="1"/>
          <p:nvPr/>
        </p:nvSpPr>
        <p:spPr>
          <a:xfrm>
            <a:off x="578803" y="367665"/>
            <a:ext cx="3453765" cy="534035"/>
          </a:xfrm>
          <a:prstGeom prst="rect">
            <a:avLst/>
          </a:prstGeom>
          <a:noFill/>
          <a:ln w="9525">
            <a:noFill/>
          </a:ln>
        </p:spPr>
        <p:txBody>
          <a:bodyPr wrap="none">
            <a:spAutoFit/>
          </a:bodyPr>
          <a:p>
            <a:pPr>
              <a:lnSpc>
                <a:spcPct val="120000"/>
              </a:lnSpc>
            </a:pPr>
            <a:r>
              <a:rPr lang="zh-CN" altLang="en-US" sz="2400" dirty="0">
                <a:solidFill>
                  <a:schemeClr val="tx1"/>
                </a:solidFill>
                <a:latin typeface="楷体" panose="02010609060101010101" charset="-122"/>
                <a:ea typeface="楷体" panose="02010609060101010101" charset="-122"/>
                <a:cs typeface="楷体" panose="02010609060101010101" charset="-122"/>
              </a:rPr>
              <a:t>各种资源聚集成“库”</a:t>
            </a:r>
            <a:r>
              <a:rPr lang="en-US" altLang="zh-CN" sz="2400">
                <a:solidFill>
                  <a:schemeClr val="tx1"/>
                </a:solidFill>
                <a:latin typeface="楷体" panose="02010609060101010101" charset="-122"/>
                <a:ea typeface="楷体" panose="02010609060101010101" charset="-122"/>
                <a:cs typeface="楷体" panose="02010609060101010101" charset="-122"/>
              </a:rPr>
              <a:t>?</a:t>
            </a:r>
            <a:r>
              <a:rPr lang="en-US" altLang="zh-CN" sz="2000">
                <a:solidFill>
                  <a:schemeClr val="bg1"/>
                </a:solidFill>
                <a:latin typeface="Arial" panose="020B0604020202020204" pitchFamily="34" charset="0"/>
                <a:ea typeface="华文中宋" panose="02010600040101010101" pitchFamily="2" charset="-122"/>
              </a:rPr>
              <a:t> </a:t>
            </a:r>
            <a:endParaRPr lang="en-US" altLang="zh-CN" sz="2000">
              <a:solidFill>
                <a:schemeClr val="bg1"/>
              </a:solidFill>
              <a:latin typeface="Arial" panose="020B0604020202020204" pitchFamily="34" charset="0"/>
              <a:ea typeface="华文中宋" panose="02010600040101010101" pitchFamily="2" charset="-122"/>
            </a:endParaRP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3" name="图片 3" descr="183706187.jpg"/>
          <p:cNvPicPr>
            <a:picLocks noChangeAspect="1"/>
          </p:cNvPicPr>
          <p:nvPr/>
        </p:nvPicPr>
        <p:blipFill>
          <a:blip r:embed="rId1"/>
          <a:stretch>
            <a:fillRect/>
          </a:stretch>
        </p:blipFill>
        <p:spPr>
          <a:xfrm>
            <a:off x="1793240" y="2209800"/>
            <a:ext cx="2133600" cy="1593850"/>
          </a:xfrm>
          <a:prstGeom prst="rect">
            <a:avLst/>
          </a:prstGeom>
          <a:noFill/>
          <a:ln w="9525">
            <a:noFill/>
          </a:ln>
        </p:spPr>
      </p:pic>
      <p:sp>
        <p:nvSpPr>
          <p:cNvPr id="4" name="矩形 4"/>
          <p:cNvSpPr/>
          <p:nvPr/>
        </p:nvSpPr>
        <p:spPr>
          <a:xfrm>
            <a:off x="4191000" y="1996440"/>
            <a:ext cx="6817360" cy="3261360"/>
          </a:xfrm>
          <a:prstGeom prst="rect">
            <a:avLst/>
          </a:prstGeom>
          <a:noFill/>
          <a:ln w="9525">
            <a:noFill/>
          </a:ln>
        </p:spPr>
        <p:txBody>
          <a:bodyPr wrap="square">
            <a:spAutoFit/>
          </a:bodyPr>
          <a:p>
            <a:pPr fontAlgn="auto">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麦肯锡报告，到</a:t>
            </a:r>
            <a:r>
              <a:rPr lang="en-US" altLang="zh-CN" sz="2000" dirty="0">
                <a:latin typeface="楷体" panose="02010609060101010101" charset="-122"/>
                <a:ea typeface="楷体" panose="02010609060101010101" charset="-122"/>
                <a:cs typeface="楷体" panose="02010609060101010101" charset="-122"/>
              </a:rPr>
              <a:t>2018</a:t>
            </a:r>
            <a:r>
              <a:rPr lang="zh-CN" altLang="en-US" sz="2000" dirty="0">
                <a:latin typeface="楷体" panose="02010609060101010101" charset="-122"/>
                <a:ea typeface="楷体" panose="02010609060101010101" charset="-122"/>
                <a:cs typeface="楷体" panose="02010609060101010101" charset="-122"/>
              </a:rPr>
              <a:t>年，在“具有深入分析能力的人才”方面，美国面临着</a:t>
            </a:r>
            <a:r>
              <a:rPr lang="en-US" altLang="zh-CN" sz="2000" dirty="0">
                <a:latin typeface="楷体" panose="02010609060101010101" charset="-122"/>
                <a:ea typeface="楷体" panose="02010609060101010101" charset="-122"/>
                <a:cs typeface="楷体" panose="02010609060101010101" charset="-122"/>
              </a:rPr>
              <a:t>14</a:t>
            </a:r>
            <a:r>
              <a:rPr lang="zh-CN" altLang="en-US" sz="2000" dirty="0">
                <a:latin typeface="楷体" panose="02010609060101010101" charset="-122"/>
                <a:ea typeface="楷体" panose="02010609060101010101" charset="-122"/>
                <a:cs typeface="楷体" panose="02010609060101010101" charset="-122"/>
              </a:rPr>
              <a:t>万到</a:t>
            </a:r>
            <a:r>
              <a:rPr lang="en-US" altLang="zh-CN" sz="2000" dirty="0">
                <a:latin typeface="楷体" panose="02010609060101010101" charset="-122"/>
                <a:ea typeface="楷体" panose="02010609060101010101" charset="-122"/>
                <a:cs typeface="楷体" panose="02010609060101010101" charset="-122"/>
              </a:rPr>
              <a:t>19</a:t>
            </a:r>
            <a:r>
              <a:rPr lang="zh-CN" altLang="en-US" sz="2000" dirty="0">
                <a:latin typeface="楷体" panose="02010609060101010101" charset="-122"/>
                <a:ea typeface="楷体" panose="02010609060101010101" charset="-122"/>
                <a:cs typeface="楷体" panose="02010609060101010101" charset="-122"/>
              </a:rPr>
              <a:t>万的缺口，“可以利用大数据分析来做出有效决策的经理和分析师”缺口则会达到</a:t>
            </a:r>
            <a:r>
              <a:rPr lang="en-US" altLang="zh-CN" sz="2000" dirty="0">
                <a:latin typeface="楷体" panose="02010609060101010101" charset="-122"/>
                <a:ea typeface="楷体" panose="02010609060101010101" charset="-122"/>
                <a:cs typeface="楷体" panose="02010609060101010101" charset="-122"/>
              </a:rPr>
              <a:t>150</a:t>
            </a:r>
            <a:r>
              <a:rPr lang="zh-CN" altLang="en-US" sz="2000" dirty="0">
                <a:latin typeface="楷体" panose="02010609060101010101" charset="-122"/>
                <a:ea typeface="楷体" panose="02010609060101010101" charset="-122"/>
                <a:cs typeface="楷体" panose="02010609060101010101" charset="-122"/>
              </a:rPr>
              <a:t>万</a:t>
            </a:r>
            <a:endParaRPr lang="en-US" altLang="zh-CN" sz="2000" dirty="0">
              <a:latin typeface="楷体" panose="02010609060101010101" charset="-122"/>
              <a:ea typeface="楷体" panose="02010609060101010101" charset="-122"/>
              <a:cs typeface="楷体" panose="02010609060101010101" charset="-122"/>
            </a:endParaRPr>
          </a:p>
          <a:p>
            <a:pPr>
              <a:buFont typeface="Arial" panose="020B0604020202020204" pitchFamily="34" charset="0"/>
              <a:buChar char="•"/>
            </a:pPr>
            <a:endParaRPr lang="en-US" altLang="zh-CN" sz="2000" dirty="0">
              <a:latin typeface="Arial" panose="020B0604020202020204" pitchFamily="34" charset="0"/>
            </a:endParaRPr>
          </a:p>
          <a:p>
            <a:pPr fontAlgn="auto">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国内有大数据专家估算过，</a:t>
            </a:r>
            <a:r>
              <a:rPr lang="en-US" altLang="zh-CN" sz="2000" dirty="0">
                <a:latin typeface="楷体" panose="02010609060101010101" charset="-122"/>
                <a:ea typeface="楷体" panose="02010609060101010101" charset="-122"/>
                <a:cs typeface="楷体" panose="02010609060101010101" charset="-122"/>
              </a:rPr>
              <a:t>5</a:t>
            </a:r>
            <a:r>
              <a:rPr lang="zh-CN" altLang="en-US" sz="2000" dirty="0">
                <a:latin typeface="楷体" panose="02010609060101010101" charset="-122"/>
                <a:ea typeface="楷体" panose="02010609060101010101" charset="-122"/>
                <a:cs typeface="楷体" panose="02010609060101010101" charset="-122"/>
              </a:rPr>
              <a:t>年内国内的大数据人才缺口会达到</a:t>
            </a:r>
            <a:r>
              <a:rPr lang="en-US" altLang="zh-CN" sz="2000" dirty="0">
                <a:latin typeface="楷体" panose="02010609060101010101" charset="-122"/>
                <a:ea typeface="楷体" panose="02010609060101010101" charset="-122"/>
                <a:cs typeface="楷体" panose="02010609060101010101" charset="-122"/>
              </a:rPr>
              <a:t>130</a:t>
            </a:r>
            <a:r>
              <a:rPr lang="zh-CN" altLang="en-US" sz="2000" dirty="0">
                <a:latin typeface="楷体" panose="02010609060101010101" charset="-122"/>
                <a:ea typeface="楷体" panose="02010609060101010101" charset="-122"/>
                <a:cs typeface="楷体" panose="02010609060101010101" charset="-122"/>
              </a:rPr>
              <a:t>万，以大数据应用较多的互联网金融为例，这一行业每年增速达到</a:t>
            </a:r>
            <a:r>
              <a:rPr lang="en-US" altLang="zh-CN" sz="2000" dirty="0">
                <a:latin typeface="楷体" panose="02010609060101010101" charset="-122"/>
                <a:ea typeface="楷体" panose="02010609060101010101" charset="-122"/>
                <a:cs typeface="楷体" panose="02010609060101010101" charset="-122"/>
              </a:rPr>
              <a:t>4</a:t>
            </a:r>
            <a:r>
              <a:rPr lang="zh-CN" altLang="en-US" sz="2000" dirty="0">
                <a:latin typeface="楷体" panose="02010609060101010101" charset="-122"/>
                <a:ea typeface="楷体" panose="02010609060101010101" charset="-122"/>
                <a:cs typeface="楷体" panose="02010609060101010101" charset="-122"/>
              </a:rPr>
              <a:t>倍，届时，仅互联网金融需要的大数据人才就是现在需求的</a:t>
            </a:r>
            <a:r>
              <a:rPr lang="en-US" altLang="zh-CN" sz="2000" dirty="0">
                <a:latin typeface="楷体" panose="02010609060101010101" charset="-122"/>
                <a:ea typeface="楷体" panose="02010609060101010101" charset="-122"/>
                <a:cs typeface="楷体" panose="02010609060101010101" charset="-122"/>
              </a:rPr>
              <a:t>4</a:t>
            </a:r>
            <a:r>
              <a:rPr lang="zh-CN" altLang="en-US" sz="2000" dirty="0">
                <a:latin typeface="楷体" panose="02010609060101010101" charset="-122"/>
                <a:ea typeface="楷体" panose="02010609060101010101" charset="-122"/>
                <a:cs typeface="楷体" panose="02010609060101010101" charset="-122"/>
              </a:rPr>
              <a:t>倍以上</a:t>
            </a:r>
            <a:endParaRPr lang="zh-CN" altLang="en-US" sz="2000" dirty="0">
              <a:latin typeface="楷体" panose="02010609060101010101" charset="-122"/>
              <a:ea typeface="楷体" panose="02010609060101010101" charset="-122"/>
              <a:cs typeface="楷体" panose="02010609060101010101" charset="-122"/>
            </a:endParaRPr>
          </a:p>
          <a:p>
            <a:pPr>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p:txBody>
      </p:sp>
      <p:sp>
        <p:nvSpPr>
          <p:cNvPr id="5" name="矩形 5"/>
          <p:cNvSpPr/>
          <p:nvPr/>
        </p:nvSpPr>
        <p:spPr>
          <a:xfrm>
            <a:off x="4191000" y="5074920"/>
            <a:ext cx="6817360" cy="1198880"/>
          </a:xfrm>
          <a:prstGeom prst="rect">
            <a:avLst/>
          </a:prstGeom>
          <a:noFill/>
          <a:ln w="9525">
            <a:noFill/>
          </a:ln>
        </p:spPr>
        <p:txBody>
          <a:bodyPr wrap="square">
            <a:spAutoFit/>
          </a:bodyPr>
          <a:p>
            <a:pPr fontAlgn="auto">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根据第四届中国贵州人才博览会发布</a:t>
            </a:r>
            <a:r>
              <a:rPr lang="en-US" altLang="zh-CN" sz="2000" dirty="0">
                <a:latin typeface="楷体" panose="02010609060101010101" charset="-122"/>
                <a:ea typeface="楷体" panose="02010609060101010101" charset="-122"/>
                <a:cs typeface="楷体" panose="02010609060101010101" charset="-122"/>
              </a:rPr>
              <a:t>《</a:t>
            </a:r>
            <a:r>
              <a:rPr lang="zh-CN" altLang="en-US" sz="2000" dirty="0">
                <a:latin typeface="楷体" panose="02010609060101010101" charset="-122"/>
                <a:ea typeface="楷体" panose="02010609060101010101" charset="-122"/>
                <a:cs typeface="楷体" panose="02010609060101010101" charset="-122"/>
              </a:rPr>
              <a:t>全国大数据人才需求指数报告</a:t>
            </a:r>
            <a:r>
              <a:rPr lang="en-US" altLang="zh-CN" sz="2000" dirty="0">
                <a:latin typeface="楷体" panose="02010609060101010101" charset="-122"/>
                <a:ea typeface="楷体" panose="02010609060101010101" charset="-122"/>
                <a:cs typeface="楷体" panose="02010609060101010101" charset="-122"/>
              </a:rPr>
              <a:t>》</a:t>
            </a:r>
            <a:r>
              <a:rPr lang="zh-CN" altLang="en-US" sz="2000" dirty="0">
                <a:latin typeface="楷体" panose="02010609060101010101" charset="-122"/>
                <a:ea typeface="楷体" panose="02010609060101010101" charset="-122"/>
                <a:cs typeface="楷体" panose="02010609060101010101" charset="-122"/>
              </a:rPr>
              <a:t>，</a:t>
            </a:r>
            <a:r>
              <a:rPr lang="en-US" altLang="zh-CN" sz="2000" dirty="0">
                <a:latin typeface="楷体" panose="02010609060101010101" charset="-122"/>
                <a:ea typeface="楷体" panose="02010609060101010101" charset="-122"/>
                <a:cs typeface="楷体" panose="02010609060101010101" charset="-122"/>
              </a:rPr>
              <a:t>2016</a:t>
            </a:r>
            <a:r>
              <a:rPr lang="zh-CN" altLang="en-US" sz="2000" dirty="0">
                <a:latin typeface="楷体" panose="02010609060101010101" charset="-122"/>
                <a:ea typeface="楷体" panose="02010609060101010101" charset="-122"/>
                <a:cs typeface="楷体" panose="02010609060101010101" charset="-122"/>
              </a:rPr>
              <a:t>年</a:t>
            </a:r>
            <a:r>
              <a:rPr lang="en-US" altLang="zh-CN" sz="2000" dirty="0">
                <a:latin typeface="楷体" panose="02010609060101010101" charset="-122"/>
                <a:ea typeface="楷体" panose="02010609060101010101" charset="-122"/>
                <a:cs typeface="楷体" panose="02010609060101010101" charset="-122"/>
              </a:rPr>
              <a:t>2</a:t>
            </a:r>
            <a:r>
              <a:rPr lang="zh-CN" altLang="en-US" sz="2000" dirty="0">
                <a:latin typeface="楷体" panose="02010609060101010101" charset="-122"/>
                <a:ea typeface="楷体" panose="02010609060101010101" charset="-122"/>
                <a:cs typeface="楷体" panose="02010609060101010101" charset="-122"/>
              </a:rPr>
              <a:t>月份，贵阳大数据人才月薪已逼近</a:t>
            </a:r>
            <a:r>
              <a:rPr lang="en-US" altLang="zh-CN" sz="2000" dirty="0">
                <a:latin typeface="楷体" panose="02010609060101010101" charset="-122"/>
                <a:ea typeface="楷体" panose="02010609060101010101" charset="-122"/>
                <a:cs typeface="楷体" panose="02010609060101010101" charset="-122"/>
              </a:rPr>
              <a:t>8000</a:t>
            </a:r>
            <a:r>
              <a:rPr lang="zh-CN" altLang="en-US" sz="2000" dirty="0">
                <a:latin typeface="楷体" panose="02010609060101010101" charset="-122"/>
                <a:ea typeface="楷体" panose="02010609060101010101" charset="-122"/>
                <a:cs typeface="楷体" panose="02010609060101010101" charset="-122"/>
              </a:rPr>
              <a:t>元</a:t>
            </a:r>
            <a:endParaRPr lang="en-US" altLang="zh-CN" sz="2000" dirty="0">
              <a:latin typeface="楷体" panose="02010609060101010101" charset="-122"/>
              <a:ea typeface="楷体" panose="02010609060101010101" charset="-122"/>
              <a:cs typeface="楷体" panose="02010609060101010101" charset="-122"/>
            </a:endParaRPr>
          </a:p>
        </p:txBody>
      </p:sp>
      <p:sp>
        <p:nvSpPr>
          <p:cNvPr id="46086" name="TextBox 5"/>
          <p:cNvSpPr txBox="1"/>
          <p:nvPr/>
        </p:nvSpPr>
        <p:spPr>
          <a:xfrm>
            <a:off x="1645920" y="1284605"/>
            <a:ext cx="5974080" cy="460375"/>
          </a:xfrm>
          <a:prstGeom prst="rect">
            <a:avLst/>
          </a:prstGeom>
          <a:noFill/>
          <a:ln w="9525">
            <a:noFill/>
          </a:ln>
        </p:spPr>
        <p:txBody>
          <a:bodyPr wrap="none">
            <a:spAutoFit/>
          </a:bodyPr>
          <a:p>
            <a:r>
              <a:rPr lang="zh-CN" altLang="en-US" sz="2400" dirty="0">
                <a:latin typeface="Arial" panose="020B0604020202020204" pitchFamily="34" charset="0"/>
              </a:rPr>
              <a:t>大数据的兴起使得数据科学家成为热门职业</a:t>
            </a:r>
            <a:endParaRPr lang="zh-CN" altLang="en-US" sz="2400" dirty="0">
              <a:latin typeface="Arial" panose="020B0604020202020204" pitchFamily="34" charset="0"/>
            </a:endParaRPr>
          </a:p>
        </p:txBody>
      </p:sp>
      <p:grpSp>
        <p:nvGrpSpPr>
          <p:cNvPr id="19" name="组合 18"/>
          <p:cNvGrpSpPr/>
          <p:nvPr/>
        </p:nvGrpSpPr>
        <p:grpSpPr>
          <a:xfrm>
            <a:off x="152399" y="17881"/>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grpSp>
      <p:sp>
        <p:nvSpPr>
          <p:cNvPr id="25" name="文本框 24"/>
          <p:cNvSpPr txBox="1"/>
          <p:nvPr/>
        </p:nvSpPr>
        <p:spPr>
          <a:xfrm>
            <a:off x="604632" y="194237"/>
            <a:ext cx="2449830" cy="414020"/>
          </a:xfrm>
          <a:prstGeom prst="rect">
            <a:avLst/>
          </a:prstGeom>
          <a:noFill/>
        </p:spPr>
        <p:txBody>
          <a:bodyPr wrap="none" rtlCol="0">
            <a:spAutoFit/>
          </a:bodyPr>
          <a:p>
            <a:pPr algn="l"/>
            <a:r>
              <a:rPr lang="zh-CN" altLang="en-US" sz="2100" dirty="0">
                <a:latin typeface="楷体" panose="02010609060101010101" charset="-122"/>
                <a:ea typeface="楷体" panose="02010609060101010101" charset="-122"/>
                <a:cs typeface="楷体" panose="02010609060101010101" charset="-122"/>
                <a:sym typeface="+mn-ea"/>
              </a:rPr>
              <a:t>（</a:t>
            </a:r>
            <a:r>
              <a:rPr lang="en-US" altLang="zh-CN" sz="2100" dirty="0">
                <a:latin typeface="楷体" panose="02010609060101010101" charset="-122"/>
                <a:ea typeface="楷体" panose="02010609060101010101" charset="-122"/>
                <a:cs typeface="楷体" panose="02010609060101010101" charset="-122"/>
                <a:sym typeface="+mn-ea"/>
              </a:rPr>
              <a:t>7</a:t>
            </a:r>
            <a:r>
              <a:rPr lang="zh-CN" altLang="en-US" sz="2100" dirty="0">
                <a:latin typeface="楷体" panose="02010609060101010101" charset="-122"/>
                <a:ea typeface="楷体" panose="02010609060101010101" charset="-122"/>
                <a:cs typeface="楷体" panose="02010609060101010101" charset="-122"/>
                <a:sym typeface="+mn-ea"/>
              </a:rPr>
              <a:t>）</a:t>
            </a:r>
            <a:r>
              <a:rPr lang="zh-CN" altLang="zh-CN" sz="2100" dirty="0">
                <a:latin typeface="楷体" panose="02010609060101010101" charset="-122"/>
                <a:ea typeface="楷体" panose="02010609060101010101" charset="-122"/>
                <a:cs typeface="楷体" panose="02010609060101010101" charset="-122"/>
                <a:sym typeface="+mn-ea"/>
              </a:rPr>
              <a:t>大数据的影响</a:t>
            </a:r>
            <a:endParaRPr lang="zh-CN" altLang="zh-CN" sz="2100" dirty="0">
              <a:latin typeface="楷体" panose="02010609060101010101" charset="-122"/>
              <a:ea typeface="楷体" panose="02010609060101010101" charset="-122"/>
              <a:cs typeface="楷体" panose="02010609060101010101" charset="-122"/>
              <a:sym typeface="+mn-ea"/>
            </a:endParaRPr>
          </a:p>
        </p:txBody>
      </p:sp>
      <p:sp>
        <p:nvSpPr>
          <p:cNvPr id="26" name="Freeform 172"/>
          <p:cNvSpPr>
            <a:spLocks noEditPoints="1"/>
          </p:cNvSpPr>
          <p:nvPr/>
        </p:nvSpPr>
        <p:spPr bwMode="auto">
          <a:xfrm>
            <a:off x="266506" y="23922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vert="horz" wrap="square" lIns="68580" tIns="34290" rIns="68580" bIns="34290" numCol="1" anchor="t" anchorCtr="0" compatLnSpc="1"/>
          <a:p>
            <a:endParaRPr lang="id-ID" sz="1350">
              <a:solidFill>
                <a:prstClr val="black"/>
              </a:solidFill>
            </a:endParaRPr>
          </a:p>
        </p:txBody>
      </p:sp>
      <p:sp>
        <p:nvSpPr>
          <p:cNvPr id="29" name="文本框 28"/>
          <p:cNvSpPr txBox="1"/>
          <p:nvPr/>
        </p:nvSpPr>
        <p:spPr>
          <a:xfrm>
            <a:off x="6653213" y="254712"/>
            <a:ext cx="1661160" cy="299085"/>
          </a:xfrm>
          <a:prstGeom prst="rect">
            <a:avLst/>
          </a:prstGeom>
          <a:noFill/>
        </p:spPr>
        <p:txBody>
          <a:bodyPr wrap="none" rtlCol="0">
            <a:spAutoFit/>
          </a:bodyPr>
          <a:p>
            <a:r>
              <a:rPr lang="en-US" altLang="zh-CN" sz="1350" dirty="0">
                <a:solidFill>
                  <a:prstClr val="white"/>
                </a:solidFill>
              </a:rPr>
              <a:t>《</a:t>
            </a:r>
            <a:r>
              <a:rPr lang="zh-CN" altLang="en-US" sz="1350" dirty="0">
                <a:solidFill>
                  <a:prstClr val="white"/>
                </a:solidFill>
              </a:rPr>
              <a:t>大数据</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charRg st="0" end="82"/>
                                            </p:txEl>
                                          </p:spTgt>
                                        </p:tgtEl>
                                        <p:attrNameLst>
                                          <p:attrName>style.visibility</p:attrName>
                                        </p:attrNameLst>
                                      </p:cBhvr>
                                      <p:to>
                                        <p:strVal val="visible"/>
                                      </p:to>
                                    </p:set>
                                    <p:animEffect transition="in" filter="checkerboard(across)">
                                      <p:cBhvr>
                                        <p:cTn id="7" dur="500"/>
                                        <p:tgtEl>
                                          <p:spTgt spid="4">
                                            <p:txEl>
                                              <p:charRg st="0" end="8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charRg st="83" end="175"/>
                                            </p:txEl>
                                          </p:spTgt>
                                        </p:tgtEl>
                                        <p:attrNameLst>
                                          <p:attrName>style.visibility</p:attrName>
                                        </p:attrNameLst>
                                      </p:cBhvr>
                                      <p:to>
                                        <p:strVal val="visible"/>
                                      </p:to>
                                    </p:set>
                                    <p:animEffect transition="in" filter="blinds(horizontal)">
                                      <p:cBhvr>
                                        <p:cTn id="12" dur="500"/>
                                        <p:tgtEl>
                                          <p:spTgt spid="4">
                                            <p:txEl>
                                              <p:charRg st="83" end="17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charRg st="0" end="59"/>
                                            </p:txEl>
                                          </p:spTgt>
                                        </p:tgtEl>
                                        <p:attrNameLst>
                                          <p:attrName>style.visibility</p:attrName>
                                        </p:attrNameLst>
                                      </p:cBhvr>
                                      <p:to>
                                        <p:strVal val="visible"/>
                                      </p:to>
                                    </p:set>
                                    <p:animEffect transition="in" filter="blinds(horizontal)">
                                      <p:cBhvr>
                                        <p:cTn id="17" dur="500"/>
                                        <p:tgtEl>
                                          <p:spTgt spid="5">
                                            <p:txEl>
                                              <p:charRg st="0" end="5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Rectangle 3"/>
          <p:cNvSpPr txBox="1">
            <a:spLocks noChangeArrowheads="1"/>
          </p:cNvSpPr>
          <p:nvPr/>
        </p:nvSpPr>
        <p:spPr bwMode="auto">
          <a:xfrm>
            <a:off x="1172845" y="1295400"/>
            <a:ext cx="10180955" cy="1371600"/>
          </a:xfrm>
          <a:prstGeom prst="rect">
            <a:avLst/>
          </a:prstGeom>
          <a:noFill/>
          <a:ln w="9525">
            <a:noFill/>
            <a:miter lim="800000"/>
          </a:ln>
        </p:spPr>
        <p:txBody>
          <a:bodyPr/>
          <a:lstStyle/>
          <a:p>
            <a:pPr marR="0" indent="0" defTabSz="914400" eaLnBrk="0" hangingPunct="0">
              <a:spcBef>
                <a:spcPct val="20000"/>
              </a:spcBef>
              <a:buClrTx/>
              <a:buSzTx/>
              <a:buFontTx/>
              <a:buNone/>
              <a:defRPr/>
            </a:pPr>
            <a:r>
              <a:rPr kumimoji="0" lang="en-US" altLang="zh-CN" sz="2400" kern="0" cap="none" spc="0" normalizeH="0" baseline="0" noProof="0">
                <a:latin typeface="楷体" panose="02010609060101010101" charset="-122"/>
                <a:ea typeface="楷体" panose="02010609060101010101" charset="-122"/>
                <a:cs typeface="+mn-cs"/>
              </a:rPr>
              <a:t>   </a:t>
            </a:r>
            <a:r>
              <a:rPr kumimoji="0" lang="zh-CN" altLang="en-US" sz="2400" kern="0" cap="none" spc="0" normalizeH="0" baseline="0" noProof="0">
                <a:latin typeface="楷体" panose="02010609060101010101" charset="-122"/>
                <a:ea typeface="楷体" panose="02010609060101010101" charset="-122"/>
                <a:cs typeface="+mn-cs"/>
              </a:rPr>
              <a:t>大数据无处不在，包括</a:t>
            </a:r>
            <a:r>
              <a:rPr kumimoji="0" lang="zh-CN" altLang="en-US" sz="2400" kern="0" cap="none" spc="0" normalizeH="0" baseline="0" noProof="0">
                <a:latin typeface="楷体" panose="02010609060101010101" charset="-122"/>
                <a:ea typeface="楷体" panose="02010609060101010101" charset="-122"/>
                <a:cs typeface="+mn-cs"/>
              </a:rPr>
              <a:t>金融、汽车、零售、餐饮、电信、能源、政务、医疗、体育、娱乐等在内的社会各行各业都已经融入了大数据的印迹。</a:t>
            </a:r>
            <a:endParaRPr kumimoji="0" lang="zh-CN" altLang="en-US" sz="2400" kern="0" cap="none" spc="0" normalizeH="0" baseline="0" noProof="0">
              <a:latin typeface="楷体" panose="02010609060101010101" charset="-122"/>
              <a:ea typeface="楷体" panose="02010609060101010101" charset="-122"/>
              <a:cs typeface="+mn-cs"/>
            </a:endParaRPr>
          </a:p>
        </p:txBody>
      </p:sp>
      <p:pic>
        <p:nvPicPr>
          <p:cNvPr id="48132" name="Picture 5"/>
          <p:cNvPicPr>
            <a:picLocks noChangeAspect="1"/>
          </p:cNvPicPr>
          <p:nvPr/>
        </p:nvPicPr>
        <p:blipFill>
          <a:blip r:embed="rId1"/>
          <a:stretch>
            <a:fillRect/>
          </a:stretch>
        </p:blipFill>
        <p:spPr>
          <a:xfrm>
            <a:off x="2927350" y="2438400"/>
            <a:ext cx="6671310" cy="3829685"/>
          </a:xfrm>
          <a:prstGeom prst="rect">
            <a:avLst/>
          </a:prstGeom>
          <a:noFill/>
          <a:ln w="9525">
            <a:noFill/>
          </a:ln>
        </p:spPr>
      </p:pic>
      <p:grpSp>
        <p:nvGrpSpPr>
          <p:cNvPr id="5" name="组合 4"/>
          <p:cNvGrpSpPr/>
          <p:nvPr/>
        </p:nvGrpSpPr>
        <p:grpSpPr>
          <a:xfrm>
            <a:off x="152399" y="17881"/>
            <a:ext cx="9145786" cy="718410"/>
            <a:chOff x="-1" y="190175"/>
            <a:chExt cx="9145786" cy="525795"/>
          </a:xfrm>
        </p:grpSpPr>
        <p:sp>
          <p:nvSpPr>
            <p:cNvPr id="6" name="任意多边形 5"/>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7" name="任意多边形 6"/>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8" name="任意多边形 7"/>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grpSp>
      <p:sp>
        <p:nvSpPr>
          <p:cNvPr id="9" name="文本框 8"/>
          <p:cNvSpPr txBox="1"/>
          <p:nvPr/>
        </p:nvSpPr>
        <p:spPr>
          <a:xfrm>
            <a:off x="604632" y="194237"/>
            <a:ext cx="2449830" cy="414020"/>
          </a:xfrm>
          <a:prstGeom prst="rect">
            <a:avLst/>
          </a:prstGeom>
          <a:noFill/>
        </p:spPr>
        <p:txBody>
          <a:bodyPr wrap="none" rtlCol="0">
            <a:spAutoFit/>
          </a:bodyPr>
          <a:p>
            <a:pPr algn="l"/>
            <a:r>
              <a:rPr lang="zh-CN" altLang="en-US" sz="2100" dirty="0">
                <a:latin typeface="楷体" panose="02010609060101010101" charset="-122"/>
                <a:ea typeface="楷体" panose="02010609060101010101" charset="-122"/>
                <a:cs typeface="楷体" panose="02010609060101010101" charset="-122"/>
                <a:sym typeface="+mn-ea"/>
              </a:rPr>
              <a:t>（</a:t>
            </a:r>
            <a:r>
              <a:rPr lang="en-US" altLang="zh-CN" sz="2100" dirty="0">
                <a:latin typeface="楷体" panose="02010609060101010101" charset="-122"/>
                <a:ea typeface="楷体" panose="02010609060101010101" charset="-122"/>
                <a:cs typeface="楷体" panose="02010609060101010101" charset="-122"/>
                <a:sym typeface="+mn-ea"/>
              </a:rPr>
              <a:t>8</a:t>
            </a:r>
            <a:r>
              <a:rPr lang="zh-CN" altLang="en-US" sz="2100" dirty="0">
                <a:latin typeface="楷体" panose="02010609060101010101" charset="-122"/>
                <a:ea typeface="楷体" panose="02010609060101010101" charset="-122"/>
                <a:cs typeface="楷体" panose="02010609060101010101" charset="-122"/>
                <a:sym typeface="+mn-ea"/>
              </a:rPr>
              <a:t>）</a:t>
            </a:r>
            <a:r>
              <a:rPr lang="zh-CN" altLang="zh-CN" sz="2100" dirty="0">
                <a:latin typeface="楷体" panose="02010609060101010101" charset="-122"/>
                <a:ea typeface="楷体" panose="02010609060101010101" charset="-122"/>
                <a:cs typeface="楷体" panose="02010609060101010101" charset="-122"/>
                <a:sym typeface="+mn-ea"/>
              </a:rPr>
              <a:t>大数据的</a:t>
            </a:r>
            <a:r>
              <a:rPr lang="zh-CN" altLang="zh-CN" sz="2100" dirty="0">
                <a:latin typeface="楷体" panose="02010609060101010101" charset="-122"/>
                <a:ea typeface="楷体" panose="02010609060101010101" charset="-122"/>
                <a:cs typeface="楷体" panose="02010609060101010101" charset="-122"/>
                <a:sym typeface="+mn-ea"/>
              </a:rPr>
              <a:t>应用</a:t>
            </a:r>
            <a:endParaRPr lang="zh-CN" altLang="zh-CN" sz="2100" dirty="0">
              <a:latin typeface="楷体" panose="02010609060101010101" charset="-122"/>
              <a:ea typeface="楷体" panose="02010609060101010101" charset="-122"/>
              <a:cs typeface="楷体" panose="02010609060101010101" charset="-122"/>
              <a:sym typeface="+mn-ea"/>
            </a:endParaRPr>
          </a:p>
        </p:txBody>
      </p:sp>
      <p:sp>
        <p:nvSpPr>
          <p:cNvPr id="10" name="Freeform 172"/>
          <p:cNvSpPr>
            <a:spLocks noEditPoints="1"/>
          </p:cNvSpPr>
          <p:nvPr/>
        </p:nvSpPr>
        <p:spPr bwMode="auto">
          <a:xfrm>
            <a:off x="266506" y="23922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vert="horz" wrap="square" lIns="68580" tIns="34290" rIns="68580" bIns="34290" numCol="1" anchor="t" anchorCtr="0" compatLnSpc="1"/>
          <a:p>
            <a:endParaRPr lang="id-ID" sz="1350">
              <a:solidFill>
                <a:prstClr val="black"/>
              </a:solidFill>
            </a:endParaRPr>
          </a:p>
        </p:txBody>
      </p:sp>
      <p:sp>
        <p:nvSpPr>
          <p:cNvPr id="11" name="文本框 10"/>
          <p:cNvSpPr txBox="1"/>
          <p:nvPr/>
        </p:nvSpPr>
        <p:spPr>
          <a:xfrm>
            <a:off x="6653213" y="254712"/>
            <a:ext cx="1661160" cy="299085"/>
          </a:xfrm>
          <a:prstGeom prst="rect">
            <a:avLst/>
          </a:prstGeom>
          <a:noFill/>
        </p:spPr>
        <p:txBody>
          <a:bodyPr wrap="none" rtlCol="0">
            <a:spAutoFit/>
          </a:bodyPr>
          <a:p>
            <a:r>
              <a:rPr lang="en-US" altLang="zh-CN" sz="1350" dirty="0">
                <a:solidFill>
                  <a:prstClr val="white"/>
                </a:solidFill>
              </a:rPr>
              <a:t>《</a:t>
            </a:r>
            <a:r>
              <a:rPr lang="zh-CN" altLang="en-US" sz="1350" dirty="0">
                <a:solidFill>
                  <a:prstClr val="white"/>
                </a:solidFill>
              </a:rPr>
              <a:t>大数据</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441450" y="335915"/>
            <a:ext cx="5924550" cy="2861310"/>
          </a:xfrm>
          <a:prstGeom prst="rect">
            <a:avLst/>
          </a:prstGeom>
          <a:noFill/>
        </p:spPr>
        <p:txBody>
          <a:bodyPr wrap="square" rtlCol="0" anchor="t">
            <a:spAutoFit/>
          </a:bodyPr>
          <a:p>
            <a:r>
              <a:rPr lang="zh-CN" altLang="en-US"/>
              <a:t>附录A 中国石油物流管理信息系统可行性研究报告框架目录示意</a:t>
            </a:r>
            <a:endParaRPr lang="zh-CN" altLang="en-US"/>
          </a:p>
          <a:p>
            <a:r>
              <a:rPr lang="zh-CN" altLang="en-US"/>
              <a:t>附录B 中国石油信息技术项目招标工作流程示意图</a:t>
            </a:r>
            <a:endParaRPr lang="zh-CN" altLang="en-US"/>
          </a:p>
          <a:p>
            <a:r>
              <a:rPr lang="zh-CN" altLang="en-US"/>
              <a:t>附录C 中国石油信息技术项目招标案例简析</a:t>
            </a:r>
            <a:endParaRPr lang="zh-CN" altLang="en-US"/>
          </a:p>
          <a:p>
            <a:r>
              <a:rPr lang="zh-CN" altLang="en-US"/>
              <a:t>附录D 中国石油信息技术项目管理软件平台简介</a:t>
            </a:r>
            <a:endParaRPr lang="zh-CN" altLang="en-US"/>
          </a:p>
          <a:p>
            <a:r>
              <a:rPr lang="zh-CN" altLang="en-US"/>
              <a:t>附录E 中国石油A1项目实施实践</a:t>
            </a:r>
            <a:endParaRPr lang="zh-CN" altLang="en-US"/>
          </a:p>
          <a:p>
            <a:r>
              <a:rPr lang="zh-CN" altLang="en-US"/>
              <a:t>附录F 中国石油健康安全环保信息系统管理办法(建议稿)</a:t>
            </a:r>
            <a:endParaRPr lang="zh-CN" altLang="en-US"/>
          </a:p>
          <a:p>
            <a:r>
              <a:rPr lang="zh-CN" altLang="en-US"/>
              <a:t>附录G 中国石油信息系统安全控制相关表单概览</a:t>
            </a:r>
            <a:endParaRPr lang="zh-CN" altLang="en-US"/>
          </a:p>
          <a:p>
            <a:r>
              <a:rPr lang="zh-CN" altLang="en-US"/>
              <a:t>附录H 中国石油广域网与因特网接入安全建设实践</a:t>
            </a:r>
            <a:endParaRPr lang="zh-CN" altLang="en-US"/>
          </a:p>
          <a:p>
            <a:endParaRPr lang="zh-CN" altLang="en-US"/>
          </a:p>
        </p:txBody>
      </p:sp>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1240" y="2512244"/>
            <a:ext cx="10954600" cy="1442302"/>
          </a:xfrm>
        </p:spPr>
        <p:txBody>
          <a:bodyPr/>
          <a:lstStyle/>
          <a:p>
            <a:pPr marL="0" indent="0" algn="ctr">
              <a:buNone/>
            </a:pPr>
            <a:r>
              <a:rPr lang="zh-CN" altLang="en-US" sz="6000" b="1" spc="1200" dirty="0" smtClean="0">
                <a:solidFill>
                  <a:srgbClr val="002060"/>
                </a:solidFill>
                <a:latin typeface="微软雅黑" panose="020B0503020204020204" pitchFamily="34" charset="-122"/>
                <a:ea typeface="微软雅黑" panose="020B0503020204020204" pitchFamily="34" charset="-122"/>
              </a:rPr>
              <a:t>本讲结束，谢谢！</a:t>
            </a:r>
            <a:endParaRPr lang="zh-CN" altLang="en-US" sz="6000" b="1" spc="1200" dirty="0">
              <a:solidFill>
                <a:srgbClr val="002060"/>
              </a:solidFill>
              <a:latin typeface="微软雅黑" panose="020B0503020204020204" pitchFamily="34" charset="-122"/>
              <a:ea typeface="微软雅黑" panose="020B0503020204020204" pitchFamily="34" charset="-122"/>
            </a:endParaRPr>
          </a:p>
          <a:p>
            <a:pPr lvl="2"/>
            <a:endParaRPr lang="zh-CN" altLang="en-US"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94468" name="圆柱形 2494467"/>
          <p:cNvSpPr/>
          <p:nvPr/>
        </p:nvSpPr>
        <p:spPr>
          <a:xfrm>
            <a:off x="6819265" y="2714625"/>
            <a:ext cx="2362200" cy="1871663"/>
          </a:xfrm>
          <a:prstGeom prst="can">
            <a:avLst>
              <a:gd name="adj" fmla="val 25000"/>
            </a:avLst>
          </a:prstGeom>
          <a:solidFill>
            <a:srgbClr val="C0C0C0"/>
          </a:solidFill>
          <a:ln w="9525" cap="flat" cmpd="sng">
            <a:solidFill>
              <a:schemeClr val="tx1"/>
            </a:solidFill>
            <a:prstDash val="solid"/>
            <a:headEnd type="none" w="med" len="med"/>
            <a:tailEnd type="none" w="med" len="med"/>
          </a:ln>
        </p:spPr>
        <p:txBody>
          <a:bodyPr/>
          <a:p>
            <a:endParaRPr lang="zh-CN" altLang="en-US"/>
          </a:p>
        </p:txBody>
      </p:sp>
      <p:sp>
        <p:nvSpPr>
          <p:cNvPr id="2494469" name="矩形 2494468"/>
          <p:cNvSpPr/>
          <p:nvPr/>
        </p:nvSpPr>
        <p:spPr>
          <a:xfrm>
            <a:off x="6982778" y="3509963"/>
            <a:ext cx="2063750" cy="701675"/>
          </a:xfrm>
          <a:prstGeom prst="rect">
            <a:avLst/>
          </a:prstGeom>
          <a:noFill/>
          <a:ln w="9525">
            <a:noFill/>
          </a:ln>
        </p:spPr>
        <p:txBody>
          <a:bodyPr>
            <a:spAutoFit/>
          </a:bodyPr>
          <a:p>
            <a:pPr algn="ctr"/>
            <a:r>
              <a:rPr lang="zh-CN" altLang="en-US" sz="2000" dirty="0">
                <a:solidFill>
                  <a:schemeClr val="tx1"/>
                </a:solidFill>
                <a:latin typeface="Arial" panose="020B0604020202020204" pitchFamily="34" charset="0"/>
                <a:ea typeface="楷体_GB2312" pitchFamily="49" charset="-122"/>
              </a:rPr>
              <a:t>相互有关联关系的数据的集合</a:t>
            </a:r>
            <a:endParaRPr lang="zh-CN" altLang="en-US" sz="2000" dirty="0">
              <a:solidFill>
                <a:schemeClr val="tx1"/>
              </a:solidFill>
              <a:latin typeface="Arial" panose="020B0604020202020204" pitchFamily="34" charset="0"/>
              <a:ea typeface="楷体_GB2312" pitchFamily="49" charset="-122"/>
            </a:endParaRPr>
          </a:p>
        </p:txBody>
      </p:sp>
      <p:sp>
        <p:nvSpPr>
          <p:cNvPr id="2494470" name="文本框 2494469"/>
          <p:cNvSpPr txBox="1"/>
          <p:nvPr/>
        </p:nvSpPr>
        <p:spPr>
          <a:xfrm>
            <a:off x="6911340" y="2728913"/>
            <a:ext cx="2216150" cy="396875"/>
          </a:xfrm>
          <a:prstGeom prst="rect">
            <a:avLst/>
          </a:prstGeom>
          <a:noFill/>
          <a:ln w="9525">
            <a:noFill/>
          </a:ln>
        </p:spPr>
        <p:txBody>
          <a:bodyPr wrap="none" anchor="t" anchorCtr="0">
            <a:spAutoFit/>
          </a:bodyPr>
          <a:p>
            <a:r>
              <a:rPr lang="zh-CN" altLang="en-US" sz="2000" dirty="0">
                <a:solidFill>
                  <a:srgbClr val="CC0000"/>
                </a:solidFill>
                <a:latin typeface="Arial" panose="020B0604020202020204" pitchFamily="34" charset="0"/>
                <a:ea typeface="楷体_GB2312" pitchFamily="49" charset="-122"/>
              </a:rPr>
              <a:t>数据库</a:t>
            </a:r>
            <a:r>
              <a:rPr lang="en-US" altLang="zh-CN" sz="2000">
                <a:solidFill>
                  <a:srgbClr val="CC0000"/>
                </a:solidFill>
                <a:latin typeface="Arial" panose="020B0604020202020204" pitchFamily="34" charset="0"/>
                <a:ea typeface="楷体_GB2312" pitchFamily="49" charset="-122"/>
              </a:rPr>
              <a:t>//Database</a:t>
            </a:r>
            <a:endParaRPr lang="en-US" altLang="zh-CN" sz="2000">
              <a:solidFill>
                <a:srgbClr val="CC0000"/>
              </a:solidFill>
              <a:latin typeface="Arial" panose="020B0604020202020204" pitchFamily="34" charset="0"/>
              <a:ea typeface="楷体_GB2312" pitchFamily="49" charset="-122"/>
            </a:endParaRPr>
          </a:p>
        </p:txBody>
      </p:sp>
      <p:grpSp>
        <p:nvGrpSpPr>
          <p:cNvPr id="2494471" name="组合 2494470"/>
          <p:cNvGrpSpPr/>
          <p:nvPr/>
        </p:nvGrpSpPr>
        <p:grpSpPr>
          <a:xfrm>
            <a:off x="6133465" y="4446588"/>
            <a:ext cx="3921125" cy="2284412"/>
            <a:chOff x="3042" y="2270"/>
            <a:chExt cx="2646" cy="1749"/>
          </a:xfrm>
        </p:grpSpPr>
        <p:pic>
          <p:nvPicPr>
            <p:cNvPr id="2494472" name="图片 2494471"/>
            <p:cNvPicPr>
              <a:picLocks noChangeAspect="1"/>
            </p:cNvPicPr>
            <p:nvPr/>
          </p:nvPicPr>
          <p:blipFill>
            <a:blip r:embed="rId1"/>
            <a:stretch>
              <a:fillRect/>
            </a:stretch>
          </p:blipFill>
          <p:spPr>
            <a:xfrm>
              <a:off x="3047" y="2463"/>
              <a:ext cx="2641" cy="1556"/>
            </a:xfrm>
            <a:prstGeom prst="rect">
              <a:avLst/>
            </a:prstGeom>
            <a:noFill/>
            <a:ln w="9525">
              <a:noFill/>
            </a:ln>
          </p:spPr>
        </p:pic>
        <p:sp>
          <p:nvSpPr>
            <p:cNvPr id="2494473" name="文本框 2494472"/>
            <p:cNvSpPr txBox="1"/>
            <p:nvPr/>
          </p:nvSpPr>
          <p:spPr>
            <a:xfrm>
              <a:off x="3042" y="2270"/>
              <a:ext cx="638" cy="210"/>
            </a:xfrm>
            <a:prstGeom prst="rect">
              <a:avLst/>
            </a:prstGeom>
            <a:noFill/>
            <a:ln w="9525">
              <a:noFill/>
            </a:ln>
          </p:spPr>
          <p:txBody>
            <a:bodyPr wrap="none" anchor="t" anchorCtr="0">
              <a:spAutoFit/>
            </a:bodyPr>
            <a:p>
              <a:pPr algn="ctr"/>
              <a:r>
                <a:rPr lang="zh-CN" altLang="en-US" sz="1200" dirty="0">
                  <a:solidFill>
                    <a:schemeClr val="tx1"/>
                  </a:solidFill>
                  <a:latin typeface="Times New Roman" panose="02020603050405020304" pitchFamily="18" charset="0"/>
                  <a:ea typeface="楷体_GB2312" pitchFamily="49" charset="-122"/>
                </a:rPr>
                <a:t>学生成绩单</a:t>
              </a:r>
              <a:endParaRPr lang="zh-CN" altLang="en-US" sz="1200" dirty="0">
                <a:solidFill>
                  <a:schemeClr val="tx1"/>
                </a:solidFill>
                <a:latin typeface="Times New Roman" panose="02020603050405020304" pitchFamily="18" charset="0"/>
                <a:ea typeface="楷体_GB2312" pitchFamily="49" charset="-122"/>
              </a:endParaRPr>
            </a:p>
          </p:txBody>
        </p:sp>
      </p:grpSp>
      <p:sp>
        <p:nvSpPr>
          <p:cNvPr id="2494475" name="任意多边形 2494474"/>
          <p:cNvSpPr/>
          <p:nvPr/>
        </p:nvSpPr>
        <p:spPr>
          <a:xfrm>
            <a:off x="5739765" y="4519613"/>
            <a:ext cx="466725" cy="592137"/>
          </a:xfrm>
          <a:custGeom>
            <a:avLst/>
            <a:gdLst/>
            <a:ahLst/>
            <a:cxnLst/>
            <a:pathLst>
              <a:path w="294" h="588">
                <a:moveTo>
                  <a:pt x="0" y="0"/>
                </a:moveTo>
                <a:lnTo>
                  <a:pt x="120" y="0"/>
                </a:lnTo>
                <a:lnTo>
                  <a:pt x="120" y="588"/>
                </a:lnTo>
                <a:lnTo>
                  <a:pt x="294" y="588"/>
                </a:lnTo>
              </a:path>
            </a:pathLst>
          </a:custGeom>
          <a:noFill/>
          <a:ln w="28575" cap="flat" cmpd="sng">
            <a:solidFill>
              <a:schemeClr val="accent2">
                <a:alpha val="100000"/>
              </a:schemeClr>
            </a:solidFill>
            <a:prstDash val="sysDot"/>
            <a:headEnd type="none" w="med" len="med"/>
            <a:tailEnd type="none" w="med" len="med"/>
          </a:ln>
        </p:spPr>
        <p:txBody>
          <a:bodyPr/>
          <a:p>
            <a:endParaRPr lang="zh-CN" altLang="en-US"/>
          </a:p>
        </p:txBody>
      </p:sp>
      <p:sp>
        <p:nvSpPr>
          <p:cNvPr id="2494476" name="任意多边形 2494475"/>
          <p:cNvSpPr/>
          <p:nvPr/>
        </p:nvSpPr>
        <p:spPr>
          <a:xfrm>
            <a:off x="5930265" y="5059363"/>
            <a:ext cx="254000" cy="765175"/>
          </a:xfrm>
          <a:custGeom>
            <a:avLst/>
            <a:gdLst/>
            <a:ahLst/>
            <a:cxnLst/>
            <a:pathLst>
              <a:path w="180" h="378">
                <a:moveTo>
                  <a:pt x="0" y="0"/>
                </a:moveTo>
                <a:lnTo>
                  <a:pt x="0" y="378"/>
                </a:lnTo>
                <a:lnTo>
                  <a:pt x="180" y="378"/>
                </a:lnTo>
              </a:path>
            </a:pathLst>
          </a:custGeom>
          <a:noFill/>
          <a:ln w="28575" cap="flat" cmpd="sng">
            <a:solidFill>
              <a:schemeClr val="accent2">
                <a:alpha val="100000"/>
              </a:schemeClr>
            </a:solidFill>
            <a:prstDash val="sysDot"/>
            <a:headEnd type="none" w="med" len="med"/>
            <a:tailEnd type="none" w="med" len="med"/>
          </a:ln>
        </p:spPr>
        <p:txBody>
          <a:bodyPr/>
          <a:p>
            <a:endParaRPr lang="zh-CN" altLang="en-US"/>
          </a:p>
        </p:txBody>
      </p:sp>
      <p:sp>
        <p:nvSpPr>
          <p:cNvPr id="2494477" name="任意多边形 2494476"/>
          <p:cNvSpPr/>
          <p:nvPr/>
        </p:nvSpPr>
        <p:spPr>
          <a:xfrm>
            <a:off x="1653540" y="5653088"/>
            <a:ext cx="4543425" cy="955675"/>
          </a:xfrm>
          <a:custGeom>
            <a:avLst/>
            <a:gdLst/>
            <a:ahLst/>
            <a:cxnLst/>
            <a:pathLst>
              <a:path w="2862" h="702">
                <a:moveTo>
                  <a:pt x="0" y="0"/>
                </a:moveTo>
                <a:lnTo>
                  <a:pt x="0" y="702"/>
                </a:lnTo>
                <a:lnTo>
                  <a:pt x="2862" y="702"/>
                </a:lnTo>
              </a:path>
            </a:pathLst>
          </a:custGeom>
          <a:noFill/>
          <a:ln w="28575" cap="flat" cmpd="sng">
            <a:solidFill>
              <a:schemeClr val="accent2">
                <a:alpha val="100000"/>
              </a:schemeClr>
            </a:solidFill>
            <a:prstDash val="sysDot"/>
            <a:headEnd type="none" w="med" len="med"/>
            <a:tailEnd type="none" w="med" len="med"/>
          </a:ln>
        </p:spPr>
        <p:txBody>
          <a:bodyPr/>
          <a:p>
            <a:endParaRPr lang="zh-CN" altLang="en-US"/>
          </a:p>
        </p:txBody>
      </p:sp>
      <p:sp>
        <p:nvSpPr>
          <p:cNvPr id="2494479" name="直接连接符 2494478"/>
          <p:cNvSpPr/>
          <p:nvPr/>
        </p:nvSpPr>
        <p:spPr>
          <a:xfrm>
            <a:off x="8062278" y="4425950"/>
            <a:ext cx="0" cy="715963"/>
          </a:xfrm>
          <a:prstGeom prst="line">
            <a:avLst/>
          </a:prstGeom>
          <a:ln w="38100" cap="flat" cmpd="dbl">
            <a:solidFill>
              <a:schemeClr val="bg2"/>
            </a:solidFill>
            <a:prstDash val="solid"/>
            <a:headEnd type="none" w="med" len="med"/>
            <a:tailEnd type="none" w="med" len="med"/>
          </a:ln>
        </p:spPr>
      </p:sp>
      <p:sp>
        <p:nvSpPr>
          <p:cNvPr id="2494481" name="Text Box 16"/>
          <p:cNvSpPr txBox="1"/>
          <p:nvPr/>
        </p:nvSpPr>
        <p:spPr>
          <a:xfrm>
            <a:off x="787083" y="315595"/>
            <a:ext cx="1639570" cy="534035"/>
          </a:xfrm>
          <a:prstGeom prst="rect">
            <a:avLst/>
          </a:prstGeom>
          <a:noFill/>
          <a:ln w="9525">
            <a:noFill/>
          </a:ln>
        </p:spPr>
        <p:txBody>
          <a:bodyPr wrap="none">
            <a:spAutoFit/>
          </a:bodyPr>
          <a:p>
            <a:pPr>
              <a:lnSpc>
                <a:spcPct val="120000"/>
              </a:lnSpc>
            </a:pPr>
            <a:r>
              <a:rPr lang="en-US" altLang="zh-CN" sz="2400">
                <a:solidFill>
                  <a:schemeClr val="tx1"/>
                </a:solidFill>
                <a:latin typeface="Arial" panose="020B0604020202020204" pitchFamily="34" charset="0"/>
                <a:ea typeface="华文中宋" panose="02010600040101010101" pitchFamily="2" charset="-122"/>
              </a:rPr>
              <a:t>(1)</a:t>
            </a:r>
            <a:r>
              <a:rPr lang="zh-CN" altLang="en-US" sz="2400" dirty="0">
                <a:solidFill>
                  <a:schemeClr val="tx1"/>
                </a:solidFill>
                <a:latin typeface="Arial" panose="020B0604020202020204" pitchFamily="34" charset="0"/>
                <a:ea typeface="华文中宋" panose="02010600040101010101" pitchFamily="2" charset="-122"/>
              </a:rPr>
              <a:t>数据库</a:t>
            </a:r>
            <a:r>
              <a:rPr lang="en-US" altLang="zh-CN" sz="2400">
                <a:solidFill>
                  <a:schemeClr val="tx1"/>
                </a:solidFill>
                <a:latin typeface="Arial" panose="020B0604020202020204" pitchFamily="34" charset="0"/>
                <a:ea typeface="华文中宋" panose="02010600040101010101" pitchFamily="2" charset="-122"/>
              </a:rPr>
              <a:t>?</a:t>
            </a:r>
            <a:endParaRPr lang="en-US" altLang="zh-CN" sz="2400">
              <a:solidFill>
                <a:schemeClr val="tx1"/>
              </a:solidFill>
              <a:latin typeface="Arial" panose="020B0604020202020204" pitchFamily="34" charset="0"/>
              <a:ea typeface="华文中宋" panose="02010600040101010101" pitchFamily="2" charset="-122"/>
            </a:endParaRPr>
          </a:p>
        </p:txBody>
      </p:sp>
      <p:sp>
        <p:nvSpPr>
          <p:cNvPr id="2494482" name="矩形 2494481"/>
          <p:cNvSpPr/>
          <p:nvPr/>
        </p:nvSpPr>
        <p:spPr>
          <a:xfrm>
            <a:off x="1226503" y="1465263"/>
            <a:ext cx="6506210" cy="2009775"/>
          </a:xfrm>
          <a:prstGeom prst="rect">
            <a:avLst/>
          </a:prstGeom>
          <a:noFill/>
          <a:ln w="9525">
            <a:noFill/>
          </a:ln>
        </p:spPr>
        <p:txBody>
          <a:bodyPr wrap="none" anchor="t" anchorCtr="0">
            <a:spAutoFit/>
          </a:bodyPr>
          <a:p>
            <a:pPr>
              <a:lnSpc>
                <a:spcPct val="130000"/>
              </a:lnSpc>
              <a:buFont typeface="Wingdings" panose="05000000000000000000" pitchFamily="2" charset="2"/>
              <a:buChar char="n"/>
            </a:pPr>
            <a:r>
              <a:rPr lang="zh-CN" altLang="en-US" sz="2400" dirty="0">
                <a:solidFill>
                  <a:schemeClr val="tx1"/>
                </a:solidFill>
                <a:latin typeface="楷体" panose="02010609060101010101" charset="-122"/>
                <a:ea typeface="楷体" panose="02010609060101010101" charset="-122"/>
              </a:rPr>
              <a:t>一个表聚集了具有相同结构类型的若干个对象</a:t>
            </a:r>
            <a:endParaRPr lang="zh-CN" altLang="en-US" sz="2400" dirty="0">
              <a:solidFill>
                <a:schemeClr val="tx1"/>
              </a:solidFill>
              <a:latin typeface="楷体" panose="02010609060101010101" charset="-122"/>
              <a:ea typeface="楷体" panose="02010609060101010101" charset="-122"/>
            </a:endParaRPr>
          </a:p>
          <a:p>
            <a:pPr>
              <a:lnSpc>
                <a:spcPct val="130000"/>
              </a:lnSpc>
              <a:buFont typeface="Wingdings" panose="05000000000000000000" pitchFamily="2" charset="2"/>
              <a:buChar char="n"/>
            </a:pPr>
            <a:r>
              <a:rPr lang="zh-CN" altLang="en-US" sz="2400" dirty="0">
                <a:solidFill>
                  <a:schemeClr val="tx1"/>
                </a:solidFill>
                <a:latin typeface="楷体" panose="02010609060101010101" charset="-122"/>
                <a:ea typeface="楷体" panose="02010609060101010101" charset="-122"/>
              </a:rPr>
              <a:t>一行数据反映了某一对象的相关内容</a:t>
            </a:r>
            <a:endParaRPr lang="zh-CN" altLang="en-US" sz="2400" dirty="0">
              <a:solidFill>
                <a:schemeClr val="tx1"/>
              </a:solidFill>
              <a:latin typeface="楷体" panose="02010609060101010101" charset="-122"/>
              <a:ea typeface="楷体" panose="02010609060101010101" charset="-122"/>
            </a:endParaRPr>
          </a:p>
          <a:p>
            <a:pPr>
              <a:lnSpc>
                <a:spcPct val="130000"/>
              </a:lnSpc>
              <a:buFont typeface="Wingdings" panose="05000000000000000000" pitchFamily="2" charset="2"/>
              <a:buChar char="n"/>
            </a:pPr>
            <a:r>
              <a:rPr lang="zh-CN" altLang="en-US" sz="2400" dirty="0">
                <a:solidFill>
                  <a:schemeClr val="tx1"/>
                </a:solidFill>
                <a:latin typeface="楷体" panose="02010609060101010101" charset="-122"/>
                <a:ea typeface="楷体" panose="02010609060101010101" charset="-122"/>
              </a:rPr>
              <a:t>一列数据具有相同的数据类型</a:t>
            </a:r>
            <a:endParaRPr lang="zh-CN" altLang="en-US" sz="2400" dirty="0">
              <a:solidFill>
                <a:schemeClr val="tx1"/>
              </a:solidFill>
              <a:latin typeface="楷体" panose="02010609060101010101" charset="-122"/>
              <a:ea typeface="楷体" panose="02010609060101010101" charset="-122"/>
            </a:endParaRPr>
          </a:p>
          <a:p>
            <a:pPr>
              <a:lnSpc>
                <a:spcPct val="130000"/>
              </a:lnSpc>
              <a:buFont typeface="Wingdings" panose="05000000000000000000" pitchFamily="2" charset="2"/>
              <a:buChar char="n"/>
            </a:pPr>
            <a:r>
              <a:rPr lang="zh-CN" altLang="en-US" sz="2400" dirty="0">
                <a:solidFill>
                  <a:schemeClr val="tx1"/>
                </a:solidFill>
                <a:latin typeface="楷体" panose="02010609060101010101" charset="-122"/>
                <a:ea typeface="楷体" panose="02010609060101010101" charset="-122"/>
              </a:rPr>
              <a:t>表与表间也存在着相互关联</a:t>
            </a:r>
            <a:endParaRPr lang="zh-CN" altLang="en-US" sz="2400" dirty="0">
              <a:solidFill>
                <a:schemeClr val="tx1"/>
              </a:solidFill>
              <a:latin typeface="楷体" panose="02010609060101010101" charset="-122"/>
              <a:ea typeface="楷体" panose="02010609060101010101" charset="-122"/>
            </a:endParaRPr>
          </a:p>
        </p:txBody>
      </p:sp>
      <p:sp>
        <p:nvSpPr>
          <p:cNvPr id="2494483" name="文本框 2494482"/>
          <p:cNvSpPr txBox="1"/>
          <p:nvPr/>
        </p:nvSpPr>
        <p:spPr>
          <a:xfrm>
            <a:off x="1266190" y="993775"/>
            <a:ext cx="5364480" cy="460375"/>
          </a:xfrm>
          <a:prstGeom prst="rect">
            <a:avLst/>
          </a:prstGeom>
          <a:noFill/>
          <a:ln w="9525">
            <a:noFill/>
          </a:ln>
        </p:spPr>
        <p:txBody>
          <a:bodyPr wrap="none" anchor="t" anchorCtr="0">
            <a:spAutoFit/>
          </a:bodyPr>
          <a:p>
            <a:r>
              <a:rPr lang="zh-CN" altLang="en-US" sz="2400" dirty="0">
                <a:solidFill>
                  <a:schemeClr val="tx1"/>
                </a:solidFill>
                <a:latin typeface="楷体" panose="02010609060101010101" charset="-122"/>
                <a:ea typeface="楷体" panose="02010609060101010101" charset="-122"/>
              </a:rPr>
              <a:t>数据库：相互有关联关系的数据的集合</a:t>
            </a:r>
            <a:endParaRPr lang="zh-CN" altLang="en-US" sz="2400" dirty="0">
              <a:solidFill>
                <a:schemeClr val="tx1"/>
              </a:solidFill>
              <a:latin typeface="楷体" panose="02010609060101010101" charset="-122"/>
              <a:ea typeface="楷体" panose="02010609060101010101" charset="-122"/>
            </a:endParaRPr>
          </a:p>
        </p:txBody>
      </p:sp>
      <p:grpSp>
        <p:nvGrpSpPr>
          <p:cNvPr id="2494486" name="组合 2494485"/>
          <p:cNvGrpSpPr/>
          <p:nvPr/>
        </p:nvGrpSpPr>
        <p:grpSpPr>
          <a:xfrm>
            <a:off x="1272540" y="3817938"/>
            <a:ext cx="4527550" cy="2092325"/>
            <a:chOff x="136" y="2405"/>
            <a:chExt cx="2852" cy="1318"/>
          </a:xfrm>
        </p:grpSpPr>
        <p:pic>
          <p:nvPicPr>
            <p:cNvPr id="2494474" name="图片 2494473"/>
            <p:cNvPicPr>
              <a:picLocks noChangeAspect="1"/>
            </p:cNvPicPr>
            <p:nvPr/>
          </p:nvPicPr>
          <p:blipFill>
            <a:blip r:embed="rId2"/>
            <a:srcRect t="11557"/>
            <a:stretch>
              <a:fillRect/>
            </a:stretch>
          </p:blipFill>
          <p:spPr>
            <a:xfrm>
              <a:off x="136" y="2577"/>
              <a:ext cx="2852" cy="1146"/>
            </a:xfrm>
            <a:prstGeom prst="rect">
              <a:avLst/>
            </a:prstGeom>
            <a:noFill/>
            <a:ln w="9525">
              <a:noFill/>
            </a:ln>
          </p:spPr>
        </p:pic>
        <p:sp>
          <p:nvSpPr>
            <p:cNvPr id="2494485" name="矩形 2494484"/>
            <p:cNvSpPr/>
            <p:nvPr/>
          </p:nvSpPr>
          <p:spPr>
            <a:xfrm>
              <a:off x="138" y="2405"/>
              <a:ext cx="596" cy="173"/>
            </a:xfrm>
            <a:prstGeom prst="rect">
              <a:avLst/>
            </a:prstGeom>
            <a:noFill/>
            <a:ln w="9525">
              <a:noFill/>
            </a:ln>
          </p:spPr>
          <p:txBody>
            <a:bodyPr wrap="none" anchor="t" anchorCtr="0">
              <a:spAutoFit/>
            </a:bodyPr>
            <a:p>
              <a:r>
                <a:rPr lang="zh-CN" altLang="en-US" sz="1200" dirty="0">
                  <a:solidFill>
                    <a:schemeClr val="tx1"/>
                  </a:solidFill>
                  <a:latin typeface="Times New Roman" panose="02020603050405020304" pitchFamily="18" charset="0"/>
                  <a:ea typeface="楷体_GB2312" pitchFamily="49" charset="-122"/>
                </a:rPr>
                <a:t>学生登记表</a:t>
              </a:r>
              <a:endParaRPr lang="zh-CN" altLang="en-US" sz="1200" dirty="0">
                <a:solidFill>
                  <a:schemeClr val="tx1"/>
                </a:solidFill>
                <a:latin typeface="Times New Roman" panose="02020603050405020304" pitchFamily="18" charset="0"/>
                <a:ea typeface="楷体_GB2312" pitchFamily="49" charset="-122"/>
              </a:endParaRPr>
            </a:p>
          </p:txBody>
        </p:sp>
      </p:grpSp>
      <p:sp>
        <p:nvSpPr>
          <p:cNvPr id="2494478" name="直接连接符 2494477"/>
          <p:cNvSpPr/>
          <p:nvPr/>
        </p:nvSpPr>
        <p:spPr>
          <a:xfrm>
            <a:off x="5598478" y="4252913"/>
            <a:ext cx="1206500" cy="0"/>
          </a:xfrm>
          <a:prstGeom prst="line">
            <a:avLst/>
          </a:prstGeom>
          <a:ln w="38100" cap="flat" cmpd="dbl">
            <a:solidFill>
              <a:schemeClr val="bg2"/>
            </a:solidFill>
            <a:prstDash val="solid"/>
            <a:headEnd type="none" w="med" len="med"/>
            <a:tailEnd type="none" w="med" len="med"/>
          </a:ln>
        </p:spPr>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494482">
                                            <p:txEl>
                                              <p:charRg st="0" end="21"/>
                                            </p:txEl>
                                          </p:spTgt>
                                        </p:tgtEl>
                                        <p:attrNameLst>
                                          <p:attrName>style.visibility</p:attrName>
                                        </p:attrNameLst>
                                      </p:cBhvr>
                                      <p:to>
                                        <p:strVal val="visible"/>
                                      </p:to>
                                    </p:set>
                                    <p:anim calcmode="lin" valueType="num">
                                      <p:cBhvr additive="base">
                                        <p:cTn id="7" dur="500" fill="hold"/>
                                        <p:tgtEl>
                                          <p:spTgt spid="2494482">
                                            <p:txEl>
                                              <p:charRg st="0" end="2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94482">
                                            <p:txEl>
                                              <p:charRg st="0" end="2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494482">
                                            <p:txEl>
                                              <p:charRg st="21" end="38"/>
                                            </p:txEl>
                                          </p:spTgt>
                                        </p:tgtEl>
                                        <p:attrNameLst>
                                          <p:attrName>style.visibility</p:attrName>
                                        </p:attrNameLst>
                                      </p:cBhvr>
                                      <p:to>
                                        <p:strVal val="visible"/>
                                      </p:to>
                                    </p:set>
                                    <p:anim calcmode="lin" valueType="num">
                                      <p:cBhvr additive="base">
                                        <p:cTn id="13" dur="500" fill="hold"/>
                                        <p:tgtEl>
                                          <p:spTgt spid="2494482">
                                            <p:txEl>
                                              <p:charRg st="21" end="38"/>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494482">
                                            <p:txEl>
                                              <p:charRg st="21" end="38"/>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494482">
                                            <p:txEl>
                                              <p:charRg st="38" end="52"/>
                                            </p:txEl>
                                          </p:spTgt>
                                        </p:tgtEl>
                                        <p:attrNameLst>
                                          <p:attrName>style.visibility</p:attrName>
                                        </p:attrNameLst>
                                      </p:cBhvr>
                                      <p:to>
                                        <p:strVal val="visible"/>
                                      </p:to>
                                    </p:set>
                                    <p:anim calcmode="lin" valueType="num">
                                      <p:cBhvr additive="base">
                                        <p:cTn id="19" dur="500" fill="hold"/>
                                        <p:tgtEl>
                                          <p:spTgt spid="2494482">
                                            <p:txEl>
                                              <p:charRg st="38" end="5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494482">
                                            <p:txEl>
                                              <p:charRg st="38" end="5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494482">
                                            <p:txEl>
                                              <p:charRg st="52" end="65"/>
                                            </p:txEl>
                                          </p:spTgt>
                                        </p:tgtEl>
                                        <p:attrNameLst>
                                          <p:attrName>style.visibility</p:attrName>
                                        </p:attrNameLst>
                                      </p:cBhvr>
                                      <p:to>
                                        <p:strVal val="visible"/>
                                      </p:to>
                                    </p:set>
                                    <p:anim calcmode="lin" valueType="num">
                                      <p:cBhvr additive="base">
                                        <p:cTn id="25" dur="500" fill="hold"/>
                                        <p:tgtEl>
                                          <p:spTgt spid="2494482">
                                            <p:txEl>
                                              <p:charRg st="52" end="65"/>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494482">
                                            <p:txEl>
                                              <p:charRg st="52" end="6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95490" name="左右箭头标注 2495489"/>
          <p:cNvSpPr/>
          <p:nvPr/>
        </p:nvSpPr>
        <p:spPr>
          <a:xfrm>
            <a:off x="4247515" y="4316413"/>
            <a:ext cx="3062288" cy="1143000"/>
          </a:xfrm>
          <a:prstGeom prst="leftRightArrowCallout">
            <a:avLst>
              <a:gd name="adj1" fmla="val 25000"/>
              <a:gd name="adj2" fmla="val 25000"/>
              <a:gd name="adj3" fmla="val 33489"/>
              <a:gd name="adj4" fmla="val 50000"/>
            </a:avLst>
          </a:prstGeom>
          <a:solidFill>
            <a:srgbClr val="FFFF66"/>
          </a:solidFill>
          <a:ln w="9525" cap="flat" cmpd="sng">
            <a:solidFill>
              <a:schemeClr val="tx1"/>
            </a:solidFill>
            <a:prstDash val="solid"/>
            <a:miter/>
            <a:headEnd type="none" w="med" len="med"/>
            <a:tailEnd type="none" w="med" len="med"/>
          </a:ln>
        </p:spPr>
        <p:txBody>
          <a:bodyPr/>
          <a:p>
            <a:endParaRPr lang="zh-CN" altLang="en-US"/>
          </a:p>
        </p:txBody>
      </p:sp>
      <p:sp>
        <p:nvSpPr>
          <p:cNvPr id="2495491" name="文本框 2495490"/>
          <p:cNvSpPr txBox="1"/>
          <p:nvPr/>
        </p:nvSpPr>
        <p:spPr>
          <a:xfrm>
            <a:off x="5374640" y="3957638"/>
            <a:ext cx="933450" cy="396875"/>
          </a:xfrm>
          <a:prstGeom prst="rect">
            <a:avLst/>
          </a:prstGeom>
          <a:noFill/>
          <a:ln w="9525">
            <a:noFill/>
          </a:ln>
        </p:spPr>
        <p:txBody>
          <a:bodyPr wrap="none" anchor="t" anchorCtr="0">
            <a:spAutoFit/>
          </a:bodyPr>
          <a:p>
            <a:r>
              <a:rPr lang="en-US" altLang="zh-CN" sz="2000">
                <a:solidFill>
                  <a:srgbClr val="CC0000"/>
                </a:solidFill>
                <a:latin typeface="Arial" panose="020B0604020202020204" pitchFamily="34" charset="0"/>
                <a:ea typeface="隶书" panose="02010509060101010101" pitchFamily="49" charset="-122"/>
              </a:rPr>
              <a:t>DBMS</a:t>
            </a:r>
            <a:endParaRPr lang="en-US" altLang="zh-CN" sz="2000">
              <a:solidFill>
                <a:srgbClr val="CC0000"/>
              </a:solidFill>
              <a:latin typeface="Arial" panose="020B0604020202020204" pitchFamily="34" charset="0"/>
              <a:ea typeface="隶书" panose="02010509060101010101" pitchFamily="49" charset="-122"/>
            </a:endParaRPr>
          </a:p>
        </p:txBody>
      </p:sp>
      <p:sp>
        <p:nvSpPr>
          <p:cNvPr id="2495492" name="矩形 2495491"/>
          <p:cNvSpPr/>
          <p:nvPr/>
        </p:nvSpPr>
        <p:spPr>
          <a:xfrm>
            <a:off x="5112703" y="4411663"/>
            <a:ext cx="1403350" cy="968375"/>
          </a:xfrm>
          <a:prstGeom prst="rect">
            <a:avLst/>
          </a:prstGeom>
          <a:noFill/>
          <a:ln w="9525">
            <a:noFill/>
          </a:ln>
        </p:spPr>
        <p:txBody>
          <a:bodyPr wrap="none" anchor="t" anchorCtr="0">
            <a:spAutoFit/>
          </a:bodyPr>
          <a:p>
            <a:pPr algn="ctr">
              <a:lnSpc>
                <a:spcPct val="80000"/>
              </a:lnSpc>
            </a:pPr>
            <a:r>
              <a:rPr lang="zh-CN" altLang="en-US" b="0" dirty="0">
                <a:solidFill>
                  <a:schemeClr val="tx1"/>
                </a:solidFill>
                <a:latin typeface="Times New Roman" panose="02020603050405020304" pitchFamily="18" charset="0"/>
                <a:ea typeface="楷体_GB2312" pitchFamily="49" charset="-122"/>
              </a:rPr>
              <a:t>管理数据</a:t>
            </a:r>
            <a:endParaRPr lang="zh-CN" altLang="en-US" b="0" dirty="0">
              <a:solidFill>
                <a:schemeClr val="tx1"/>
              </a:solidFill>
              <a:latin typeface="Times New Roman" panose="02020603050405020304" pitchFamily="18" charset="0"/>
              <a:ea typeface="楷体_GB2312" pitchFamily="49" charset="-122"/>
            </a:endParaRPr>
          </a:p>
          <a:p>
            <a:pPr algn="ctr">
              <a:lnSpc>
                <a:spcPct val="80000"/>
              </a:lnSpc>
            </a:pPr>
            <a:r>
              <a:rPr lang="zh-CN" altLang="en-US" b="0" dirty="0">
                <a:solidFill>
                  <a:schemeClr val="tx1"/>
                </a:solidFill>
                <a:latin typeface="Times New Roman" panose="02020603050405020304" pitchFamily="18" charset="0"/>
                <a:ea typeface="楷体_GB2312" pitchFamily="49" charset="-122"/>
              </a:rPr>
              <a:t>库的一种</a:t>
            </a:r>
            <a:endParaRPr lang="zh-CN" altLang="en-US" b="0" dirty="0">
              <a:solidFill>
                <a:schemeClr val="tx1"/>
              </a:solidFill>
              <a:latin typeface="Times New Roman" panose="02020603050405020304" pitchFamily="18" charset="0"/>
              <a:ea typeface="楷体_GB2312" pitchFamily="49" charset="-122"/>
            </a:endParaRPr>
          </a:p>
          <a:p>
            <a:pPr algn="ctr">
              <a:lnSpc>
                <a:spcPct val="80000"/>
              </a:lnSpc>
            </a:pPr>
            <a:r>
              <a:rPr lang="zh-CN" altLang="en-US" b="0" dirty="0">
                <a:solidFill>
                  <a:schemeClr val="tx1"/>
                </a:solidFill>
                <a:latin typeface="Times New Roman" panose="02020603050405020304" pitchFamily="18" charset="0"/>
                <a:ea typeface="楷体_GB2312" pitchFamily="49" charset="-122"/>
              </a:rPr>
              <a:t>系统软件</a:t>
            </a:r>
            <a:endParaRPr lang="zh-CN" altLang="en-US" b="0" dirty="0">
              <a:solidFill>
                <a:schemeClr val="tx1"/>
              </a:solidFill>
              <a:latin typeface="Times New Roman" panose="02020603050405020304" pitchFamily="18" charset="0"/>
              <a:ea typeface="楷体_GB2312" pitchFamily="49" charset="-122"/>
            </a:endParaRPr>
          </a:p>
        </p:txBody>
      </p:sp>
      <p:grpSp>
        <p:nvGrpSpPr>
          <p:cNvPr id="2495493" name="组合 2495492"/>
          <p:cNvGrpSpPr/>
          <p:nvPr/>
        </p:nvGrpSpPr>
        <p:grpSpPr>
          <a:xfrm>
            <a:off x="4120515" y="3403600"/>
            <a:ext cx="3076575" cy="673100"/>
            <a:chOff x="1791" y="2009"/>
            <a:chExt cx="1938" cy="424"/>
          </a:xfrm>
        </p:grpSpPr>
        <p:sp>
          <p:nvSpPr>
            <p:cNvPr id="2495494" name="左大括号 2495493"/>
            <p:cNvSpPr/>
            <p:nvPr/>
          </p:nvSpPr>
          <p:spPr>
            <a:xfrm rot="5400000" flipV="1">
              <a:off x="2652" y="1356"/>
              <a:ext cx="216" cy="1938"/>
            </a:xfrm>
            <a:prstGeom prst="leftBrace">
              <a:avLst>
                <a:gd name="adj1" fmla="val 74768"/>
                <a:gd name="adj2" fmla="val 51569"/>
              </a:avLst>
            </a:prstGeom>
            <a:noFill/>
            <a:ln w="19050" cap="flat" cmpd="sng">
              <a:solidFill>
                <a:schemeClr val="tx1"/>
              </a:solidFill>
              <a:prstDash val="solid"/>
              <a:headEnd type="none" w="med" len="med"/>
              <a:tailEnd type="none" w="med" len="med"/>
            </a:ln>
          </p:spPr>
          <p:txBody>
            <a:bodyPr/>
            <a:p>
              <a:endParaRPr lang="zh-CN" altLang="en-US"/>
            </a:p>
          </p:txBody>
        </p:sp>
        <p:graphicFrame>
          <p:nvGraphicFramePr>
            <p:cNvPr id="2495495" name="对象 2495494"/>
            <p:cNvGraphicFramePr/>
            <p:nvPr/>
          </p:nvGraphicFramePr>
          <p:xfrm flipH="1">
            <a:off x="2633" y="2009"/>
            <a:ext cx="158" cy="357"/>
          </p:xfrm>
          <a:graphic>
            <a:graphicData uri="http://schemas.openxmlformats.org/presentationml/2006/ole">
              <mc:AlternateContent xmlns:mc="http://schemas.openxmlformats.org/markup-compatibility/2006">
                <mc:Choice xmlns:v="urn:schemas-microsoft-com:vml" Requires="v">
                  <p:oleObj spid="_x0000_s3078" name="" r:id="rId1" imgW="1485900" imgH="4215130" progId="MS_ClipArt_Gallery.2">
                    <p:embed/>
                  </p:oleObj>
                </mc:Choice>
                <mc:Fallback>
                  <p:oleObj name="" r:id="rId1" imgW="1485900" imgH="4215130" progId="MS_ClipArt_Gallery.2">
                    <p:embed/>
                    <p:pic>
                      <p:nvPicPr>
                        <p:cNvPr id="0" name="图片 3077"/>
                        <p:cNvPicPr/>
                        <p:nvPr/>
                      </p:nvPicPr>
                      <p:blipFill>
                        <a:blip r:embed="rId2"/>
                        <a:stretch>
                          <a:fillRect/>
                        </a:stretch>
                      </p:blipFill>
                      <p:spPr>
                        <a:xfrm flipH="1">
                          <a:off x="2633" y="2009"/>
                          <a:ext cx="158" cy="357"/>
                        </a:xfrm>
                        <a:prstGeom prst="rect">
                          <a:avLst/>
                        </a:prstGeom>
                        <a:noFill/>
                        <a:ln w="38100">
                          <a:noFill/>
                          <a:miter/>
                        </a:ln>
                      </p:spPr>
                    </p:pic>
                  </p:oleObj>
                </mc:Fallback>
              </mc:AlternateContent>
            </a:graphicData>
          </a:graphic>
        </p:graphicFrame>
        <p:sp>
          <p:nvSpPr>
            <p:cNvPr id="2495496" name="文本框 2495495"/>
            <p:cNvSpPr txBox="1"/>
            <p:nvPr/>
          </p:nvSpPr>
          <p:spPr>
            <a:xfrm>
              <a:off x="2784" y="2023"/>
              <a:ext cx="464" cy="250"/>
            </a:xfrm>
            <a:prstGeom prst="rect">
              <a:avLst/>
            </a:prstGeom>
            <a:noFill/>
            <a:ln w="9525">
              <a:noFill/>
            </a:ln>
          </p:spPr>
          <p:txBody>
            <a:bodyPr wrap="none" anchor="t" anchorCtr="0">
              <a:spAutoFit/>
            </a:bodyPr>
            <a:p>
              <a:r>
                <a:rPr lang="en-US" altLang="zh-CN" sz="2000">
                  <a:solidFill>
                    <a:srgbClr val="CC0000"/>
                  </a:solidFill>
                  <a:latin typeface="Arial" panose="020B0604020202020204" pitchFamily="34" charset="0"/>
                  <a:ea typeface="隶书" panose="02010509060101010101" pitchFamily="49" charset="-122"/>
                </a:rPr>
                <a:t>DBA</a:t>
              </a:r>
              <a:endParaRPr lang="en-US" altLang="zh-CN" sz="2000">
                <a:solidFill>
                  <a:srgbClr val="CC0000"/>
                </a:solidFill>
                <a:latin typeface="Arial" panose="020B0604020202020204" pitchFamily="34" charset="0"/>
                <a:ea typeface="隶书" panose="02010509060101010101" pitchFamily="49" charset="-122"/>
              </a:endParaRPr>
            </a:p>
          </p:txBody>
        </p:sp>
      </p:grpSp>
      <p:grpSp>
        <p:nvGrpSpPr>
          <p:cNvPr id="2495497" name="组合 2495496"/>
          <p:cNvGrpSpPr/>
          <p:nvPr/>
        </p:nvGrpSpPr>
        <p:grpSpPr>
          <a:xfrm>
            <a:off x="7182803" y="3892550"/>
            <a:ext cx="2835275" cy="2319338"/>
            <a:chOff x="3712" y="2421"/>
            <a:chExt cx="1786" cy="1461"/>
          </a:xfrm>
        </p:grpSpPr>
        <p:graphicFrame>
          <p:nvGraphicFramePr>
            <p:cNvPr id="2495498" name="对象 2495497"/>
            <p:cNvGraphicFramePr/>
            <p:nvPr/>
          </p:nvGraphicFramePr>
          <p:xfrm>
            <a:off x="3970" y="2584"/>
            <a:ext cx="452" cy="283"/>
          </p:xfrm>
          <a:graphic>
            <a:graphicData uri="http://schemas.openxmlformats.org/presentationml/2006/ole">
              <mc:AlternateContent xmlns:mc="http://schemas.openxmlformats.org/markup-compatibility/2006">
                <mc:Choice xmlns:v="urn:schemas-microsoft-com:vml" Requires="v">
                  <p:oleObj spid="_x0000_s3076" name="" r:id="rId3" imgW="386715" imgH="501650" progId="MS_ClipArt_Gallery.2">
                    <p:embed/>
                  </p:oleObj>
                </mc:Choice>
                <mc:Fallback>
                  <p:oleObj name="" r:id="rId3" imgW="386715" imgH="501650" progId="MS_ClipArt_Gallery.2">
                    <p:embed/>
                    <p:pic>
                      <p:nvPicPr>
                        <p:cNvPr id="0" name="图片 3075"/>
                        <p:cNvPicPr/>
                        <p:nvPr/>
                      </p:nvPicPr>
                      <p:blipFill>
                        <a:blip r:embed="rId4"/>
                        <a:stretch>
                          <a:fillRect/>
                        </a:stretch>
                      </p:blipFill>
                      <p:spPr>
                        <a:xfrm>
                          <a:off x="3970" y="2584"/>
                          <a:ext cx="452" cy="283"/>
                        </a:xfrm>
                        <a:prstGeom prst="rect">
                          <a:avLst/>
                        </a:prstGeom>
                        <a:noFill/>
                        <a:ln w="38100">
                          <a:noFill/>
                          <a:miter/>
                        </a:ln>
                      </p:spPr>
                    </p:pic>
                  </p:oleObj>
                </mc:Fallback>
              </mc:AlternateContent>
            </a:graphicData>
          </a:graphic>
        </p:graphicFrame>
        <p:sp>
          <p:nvSpPr>
            <p:cNvPr id="2495499" name="矩形 2495498"/>
            <p:cNvSpPr/>
            <p:nvPr/>
          </p:nvSpPr>
          <p:spPr>
            <a:xfrm>
              <a:off x="3712" y="2421"/>
              <a:ext cx="1588" cy="181"/>
            </a:xfrm>
            <a:prstGeom prst="rect">
              <a:avLst/>
            </a:prstGeom>
            <a:noFill/>
            <a:ln w="9525">
              <a:noFill/>
            </a:ln>
          </p:spPr>
          <p:txBody>
            <a:bodyPr wrap="none" anchor="t" anchorCtr="0">
              <a:spAutoFit/>
            </a:bodyPr>
            <a:p>
              <a:pPr>
                <a:lnSpc>
                  <a:spcPct val="80000"/>
                </a:lnSpc>
              </a:pPr>
              <a:r>
                <a:rPr lang="zh-CN" altLang="en-US" sz="1600" dirty="0">
                  <a:solidFill>
                    <a:schemeClr val="tx1"/>
                  </a:solidFill>
                  <a:latin typeface="楷体_GB2312" pitchFamily="49" charset="-122"/>
                  <a:ea typeface="楷体_GB2312" pitchFamily="49" charset="-122"/>
                </a:rPr>
                <a:t>完成某一功能的应用程序</a:t>
              </a:r>
              <a:r>
                <a:rPr lang="en-US" altLang="zh-CN" sz="1600">
                  <a:solidFill>
                    <a:schemeClr val="tx1"/>
                  </a:solidFill>
                  <a:latin typeface="楷体_GB2312" pitchFamily="49" charset="-122"/>
                  <a:ea typeface="楷体_GB2312" pitchFamily="49" charset="-122"/>
                </a:rPr>
                <a:t>1</a:t>
              </a:r>
              <a:endParaRPr lang="en-US" altLang="zh-CN" sz="1600">
                <a:solidFill>
                  <a:schemeClr val="tx1"/>
                </a:solidFill>
                <a:latin typeface="楷体_GB2312" pitchFamily="49" charset="-122"/>
                <a:ea typeface="楷体_GB2312" pitchFamily="49" charset="-122"/>
              </a:endParaRPr>
            </a:p>
          </p:txBody>
        </p:sp>
        <p:graphicFrame>
          <p:nvGraphicFramePr>
            <p:cNvPr id="2495500" name="对象 2495499"/>
            <p:cNvGraphicFramePr/>
            <p:nvPr/>
          </p:nvGraphicFramePr>
          <p:xfrm>
            <a:off x="3970" y="2992"/>
            <a:ext cx="452" cy="283"/>
          </p:xfrm>
          <a:graphic>
            <a:graphicData uri="http://schemas.openxmlformats.org/presentationml/2006/ole">
              <mc:AlternateContent xmlns:mc="http://schemas.openxmlformats.org/markup-compatibility/2006">
                <mc:Choice xmlns:v="urn:schemas-microsoft-com:vml" Requires="v">
                  <p:oleObj spid="_x0000_s3077" name="" r:id="rId5" imgW="386715" imgH="501650" progId="MS_ClipArt_Gallery.2">
                    <p:embed/>
                  </p:oleObj>
                </mc:Choice>
                <mc:Fallback>
                  <p:oleObj name="" r:id="rId5" imgW="386715" imgH="501650" progId="MS_ClipArt_Gallery.2">
                    <p:embed/>
                    <p:pic>
                      <p:nvPicPr>
                        <p:cNvPr id="0" name="图片 3076"/>
                        <p:cNvPicPr/>
                        <p:nvPr/>
                      </p:nvPicPr>
                      <p:blipFill>
                        <a:blip r:embed="rId4"/>
                        <a:stretch>
                          <a:fillRect/>
                        </a:stretch>
                      </p:blipFill>
                      <p:spPr>
                        <a:xfrm>
                          <a:off x="3970" y="2992"/>
                          <a:ext cx="452" cy="283"/>
                        </a:xfrm>
                        <a:prstGeom prst="rect">
                          <a:avLst/>
                        </a:prstGeom>
                        <a:noFill/>
                        <a:ln w="38100">
                          <a:noFill/>
                          <a:miter/>
                        </a:ln>
                      </p:spPr>
                    </p:pic>
                  </p:oleObj>
                </mc:Fallback>
              </mc:AlternateContent>
            </a:graphicData>
          </a:graphic>
        </p:graphicFrame>
        <p:graphicFrame>
          <p:nvGraphicFramePr>
            <p:cNvPr id="2495501" name="对象 2495500"/>
            <p:cNvGraphicFramePr/>
            <p:nvPr/>
          </p:nvGraphicFramePr>
          <p:xfrm flipH="1">
            <a:off x="3985" y="3512"/>
            <a:ext cx="425" cy="241"/>
          </p:xfrm>
          <a:graphic>
            <a:graphicData uri="http://schemas.openxmlformats.org/presentationml/2006/ole">
              <mc:AlternateContent xmlns:mc="http://schemas.openxmlformats.org/markup-compatibility/2006">
                <mc:Choice xmlns:v="urn:schemas-microsoft-com:vml" Requires="v">
                  <p:oleObj spid="_x0000_s3079" name="" r:id="rId6" imgW="1868805" imgH="2190115" progId="MS_ClipArt_Gallery.2">
                    <p:embed/>
                  </p:oleObj>
                </mc:Choice>
                <mc:Fallback>
                  <p:oleObj name="" r:id="rId6" imgW="1868805" imgH="2190115" progId="MS_ClipArt_Gallery.2">
                    <p:embed/>
                    <p:pic>
                      <p:nvPicPr>
                        <p:cNvPr id="0" name="图片 3078"/>
                        <p:cNvPicPr/>
                        <p:nvPr/>
                      </p:nvPicPr>
                      <p:blipFill>
                        <a:blip r:embed="rId7"/>
                        <a:stretch>
                          <a:fillRect/>
                        </a:stretch>
                      </p:blipFill>
                      <p:spPr>
                        <a:xfrm flipH="1">
                          <a:off x="3985" y="3512"/>
                          <a:ext cx="425" cy="241"/>
                        </a:xfrm>
                        <a:prstGeom prst="rect">
                          <a:avLst/>
                        </a:prstGeom>
                        <a:noFill/>
                        <a:ln w="38100">
                          <a:noFill/>
                          <a:miter/>
                        </a:ln>
                      </p:spPr>
                    </p:pic>
                  </p:oleObj>
                </mc:Fallback>
              </mc:AlternateContent>
            </a:graphicData>
          </a:graphic>
        </p:graphicFrame>
        <p:sp>
          <p:nvSpPr>
            <p:cNvPr id="2495502" name="矩形 2495501"/>
            <p:cNvSpPr/>
            <p:nvPr/>
          </p:nvSpPr>
          <p:spPr>
            <a:xfrm>
              <a:off x="3712" y="2865"/>
              <a:ext cx="699" cy="181"/>
            </a:xfrm>
            <a:prstGeom prst="rect">
              <a:avLst/>
            </a:prstGeom>
            <a:noFill/>
            <a:ln w="9525">
              <a:noFill/>
            </a:ln>
          </p:spPr>
          <p:txBody>
            <a:bodyPr wrap="none" anchor="t" anchorCtr="0">
              <a:spAutoFit/>
            </a:bodyPr>
            <a:p>
              <a:pPr>
                <a:lnSpc>
                  <a:spcPct val="80000"/>
                </a:lnSpc>
              </a:pPr>
              <a:r>
                <a:rPr lang="zh-CN" altLang="en-US" sz="1600" dirty="0">
                  <a:solidFill>
                    <a:schemeClr val="tx1"/>
                  </a:solidFill>
                  <a:latin typeface="楷体_GB2312" pitchFamily="49" charset="-122"/>
                  <a:ea typeface="楷体_GB2312" pitchFamily="49" charset="-122"/>
                </a:rPr>
                <a:t>应用程序</a:t>
              </a:r>
              <a:r>
                <a:rPr lang="en-US" altLang="zh-CN" sz="1600">
                  <a:solidFill>
                    <a:schemeClr val="tx1"/>
                  </a:solidFill>
                  <a:latin typeface="Arial" panose="020B0604020202020204" pitchFamily="34" charset="0"/>
                  <a:ea typeface="楷体_GB2312" pitchFamily="49" charset="-122"/>
                </a:rPr>
                <a:t>2</a:t>
              </a:r>
              <a:endParaRPr lang="en-US" altLang="zh-CN" sz="1600">
                <a:solidFill>
                  <a:schemeClr val="tx1"/>
                </a:solidFill>
                <a:latin typeface="Arial" panose="020B0604020202020204" pitchFamily="34" charset="0"/>
                <a:ea typeface="楷体_GB2312" pitchFamily="49" charset="-122"/>
              </a:endParaRPr>
            </a:p>
          </p:txBody>
        </p:sp>
        <p:sp>
          <p:nvSpPr>
            <p:cNvPr id="2495503" name="矩形 2495502"/>
            <p:cNvSpPr/>
            <p:nvPr/>
          </p:nvSpPr>
          <p:spPr>
            <a:xfrm>
              <a:off x="3724" y="3375"/>
              <a:ext cx="706" cy="181"/>
            </a:xfrm>
            <a:prstGeom prst="rect">
              <a:avLst/>
            </a:prstGeom>
            <a:noFill/>
            <a:ln w="9525">
              <a:noFill/>
            </a:ln>
          </p:spPr>
          <p:txBody>
            <a:bodyPr wrap="none" anchor="t" anchorCtr="0">
              <a:spAutoFit/>
            </a:bodyPr>
            <a:p>
              <a:pPr>
                <a:lnSpc>
                  <a:spcPct val="80000"/>
                </a:lnSpc>
              </a:pPr>
              <a:r>
                <a:rPr lang="zh-CN" altLang="en-US" sz="1600" dirty="0">
                  <a:solidFill>
                    <a:schemeClr val="tx1"/>
                  </a:solidFill>
                  <a:latin typeface="Arial" panose="020B0604020202020204" pitchFamily="34" charset="0"/>
                  <a:ea typeface="楷体_GB2312" pitchFamily="49" charset="-122"/>
                </a:rPr>
                <a:t>应用程序</a:t>
              </a:r>
              <a:r>
                <a:rPr lang="en-US" altLang="zh-CN" sz="1600">
                  <a:solidFill>
                    <a:schemeClr val="tx1"/>
                  </a:solidFill>
                  <a:latin typeface="Arial" panose="020B0604020202020204" pitchFamily="34" charset="0"/>
                  <a:ea typeface="楷体_GB2312" pitchFamily="49" charset="-122"/>
                </a:rPr>
                <a:t>n</a:t>
              </a:r>
              <a:endParaRPr lang="en-US" altLang="zh-CN" sz="1600">
                <a:solidFill>
                  <a:schemeClr val="tx1"/>
                </a:solidFill>
                <a:latin typeface="Arial" panose="020B0604020202020204" pitchFamily="34" charset="0"/>
                <a:ea typeface="楷体_GB2312" pitchFamily="49" charset="-122"/>
              </a:endParaRPr>
            </a:p>
          </p:txBody>
        </p:sp>
        <p:sp>
          <p:nvSpPr>
            <p:cNvPr id="2495504" name="文本框 2495503"/>
            <p:cNvSpPr txBox="1"/>
            <p:nvPr/>
          </p:nvSpPr>
          <p:spPr>
            <a:xfrm>
              <a:off x="4380" y="2593"/>
              <a:ext cx="704" cy="250"/>
            </a:xfrm>
            <a:prstGeom prst="rect">
              <a:avLst/>
            </a:prstGeom>
            <a:noFill/>
            <a:ln w="9525">
              <a:noFill/>
            </a:ln>
          </p:spPr>
          <p:txBody>
            <a:bodyPr wrap="none" anchor="t" anchorCtr="0">
              <a:spAutoFit/>
            </a:bodyPr>
            <a:p>
              <a:r>
                <a:rPr lang="en-US" altLang="zh-CN" sz="2000">
                  <a:solidFill>
                    <a:srgbClr val="CC0000"/>
                  </a:solidFill>
                  <a:latin typeface="Arial" panose="020B0604020202020204" pitchFamily="34" charset="0"/>
                  <a:ea typeface="隶书" panose="02010509060101010101" pitchFamily="49" charset="-122"/>
                </a:rPr>
                <a:t>DBAP 1</a:t>
              </a:r>
              <a:endParaRPr lang="en-US" altLang="zh-CN" sz="2000">
                <a:solidFill>
                  <a:srgbClr val="CC0000"/>
                </a:solidFill>
                <a:latin typeface="Arial" panose="020B0604020202020204" pitchFamily="34" charset="0"/>
                <a:ea typeface="隶书" panose="02010509060101010101" pitchFamily="49" charset="-122"/>
              </a:endParaRPr>
            </a:p>
          </p:txBody>
        </p:sp>
        <p:sp>
          <p:nvSpPr>
            <p:cNvPr id="2495505" name="文本框 2495504"/>
            <p:cNvSpPr txBox="1"/>
            <p:nvPr/>
          </p:nvSpPr>
          <p:spPr>
            <a:xfrm>
              <a:off x="4380" y="3013"/>
              <a:ext cx="704" cy="250"/>
            </a:xfrm>
            <a:prstGeom prst="rect">
              <a:avLst/>
            </a:prstGeom>
            <a:noFill/>
            <a:ln w="9525">
              <a:noFill/>
            </a:ln>
          </p:spPr>
          <p:txBody>
            <a:bodyPr wrap="none" anchor="t" anchorCtr="0">
              <a:spAutoFit/>
            </a:bodyPr>
            <a:p>
              <a:r>
                <a:rPr lang="en-US" altLang="zh-CN" sz="2000">
                  <a:solidFill>
                    <a:srgbClr val="CC0000"/>
                  </a:solidFill>
                  <a:latin typeface="Arial" panose="020B0604020202020204" pitchFamily="34" charset="0"/>
                  <a:ea typeface="隶书" panose="02010509060101010101" pitchFamily="49" charset="-122"/>
                </a:rPr>
                <a:t>DBAP 2</a:t>
              </a:r>
              <a:endParaRPr lang="en-US" altLang="zh-CN" sz="2000">
                <a:solidFill>
                  <a:srgbClr val="CC0000"/>
                </a:solidFill>
                <a:latin typeface="Arial" panose="020B0604020202020204" pitchFamily="34" charset="0"/>
                <a:ea typeface="隶书" panose="02010509060101010101" pitchFamily="49" charset="-122"/>
              </a:endParaRPr>
            </a:p>
          </p:txBody>
        </p:sp>
        <p:sp>
          <p:nvSpPr>
            <p:cNvPr id="2495506" name="文本框 2495505"/>
            <p:cNvSpPr txBox="1"/>
            <p:nvPr/>
          </p:nvSpPr>
          <p:spPr>
            <a:xfrm>
              <a:off x="4380" y="3505"/>
              <a:ext cx="713" cy="250"/>
            </a:xfrm>
            <a:prstGeom prst="rect">
              <a:avLst/>
            </a:prstGeom>
            <a:noFill/>
            <a:ln w="9525">
              <a:noFill/>
            </a:ln>
          </p:spPr>
          <p:txBody>
            <a:bodyPr wrap="none" anchor="t" anchorCtr="0">
              <a:spAutoFit/>
            </a:bodyPr>
            <a:p>
              <a:r>
                <a:rPr lang="en-US" altLang="zh-CN" sz="2000">
                  <a:solidFill>
                    <a:srgbClr val="CC0000"/>
                  </a:solidFill>
                  <a:latin typeface="Arial" panose="020B0604020202020204" pitchFamily="34" charset="0"/>
                  <a:ea typeface="隶书" panose="02010509060101010101" pitchFamily="49" charset="-122"/>
                </a:rPr>
                <a:t>DBAP n</a:t>
              </a:r>
              <a:endParaRPr lang="en-US" altLang="zh-CN" sz="2000">
                <a:solidFill>
                  <a:srgbClr val="CC0000"/>
                </a:solidFill>
                <a:latin typeface="Arial" panose="020B0604020202020204" pitchFamily="34" charset="0"/>
                <a:ea typeface="隶书" panose="02010509060101010101" pitchFamily="49" charset="-122"/>
              </a:endParaRPr>
            </a:p>
          </p:txBody>
        </p:sp>
        <p:graphicFrame>
          <p:nvGraphicFramePr>
            <p:cNvPr id="2495507" name="对象 2495506"/>
            <p:cNvGraphicFramePr/>
            <p:nvPr/>
          </p:nvGraphicFramePr>
          <p:xfrm flipH="1">
            <a:off x="5066" y="2459"/>
            <a:ext cx="403" cy="458"/>
          </p:xfrm>
          <a:graphic>
            <a:graphicData uri="http://schemas.openxmlformats.org/presentationml/2006/ole">
              <mc:AlternateContent xmlns:mc="http://schemas.openxmlformats.org/markup-compatibility/2006">
                <mc:Choice xmlns:v="urn:schemas-microsoft-com:vml" Requires="v">
                  <p:oleObj spid="_x0000_s3080" name="" r:id="rId8" imgW="2376805" imgH="2343785" progId="MS_ClipArt_Gallery.2">
                    <p:embed/>
                  </p:oleObj>
                </mc:Choice>
                <mc:Fallback>
                  <p:oleObj name="" r:id="rId8" imgW="2376805" imgH="2343785" progId="MS_ClipArt_Gallery.2">
                    <p:embed/>
                    <p:pic>
                      <p:nvPicPr>
                        <p:cNvPr id="0" name="图片 3079"/>
                        <p:cNvPicPr/>
                        <p:nvPr/>
                      </p:nvPicPr>
                      <p:blipFill>
                        <a:blip r:embed="rId9"/>
                        <a:stretch>
                          <a:fillRect/>
                        </a:stretch>
                      </p:blipFill>
                      <p:spPr>
                        <a:xfrm flipH="1">
                          <a:off x="5066" y="2459"/>
                          <a:ext cx="403" cy="458"/>
                        </a:xfrm>
                        <a:prstGeom prst="rect">
                          <a:avLst/>
                        </a:prstGeom>
                        <a:noFill/>
                        <a:ln w="38100">
                          <a:noFill/>
                          <a:miter/>
                        </a:ln>
                      </p:spPr>
                    </p:pic>
                  </p:oleObj>
                </mc:Fallback>
              </mc:AlternateContent>
            </a:graphicData>
          </a:graphic>
        </p:graphicFrame>
        <p:graphicFrame>
          <p:nvGraphicFramePr>
            <p:cNvPr id="2495508" name="对象 2495507"/>
            <p:cNvGraphicFramePr/>
            <p:nvPr/>
          </p:nvGraphicFramePr>
          <p:xfrm flipH="1">
            <a:off x="5089" y="2945"/>
            <a:ext cx="309" cy="343"/>
          </p:xfrm>
          <a:graphic>
            <a:graphicData uri="http://schemas.openxmlformats.org/presentationml/2006/ole">
              <mc:AlternateContent xmlns:mc="http://schemas.openxmlformats.org/markup-compatibility/2006">
                <mc:Choice xmlns:v="urn:schemas-microsoft-com:vml" Requires="v">
                  <p:oleObj spid="_x0000_s3082" name="" r:id="rId10" imgW="1112520" imgH="1075055" progId="MS_ClipArt_Gallery.2">
                    <p:embed/>
                  </p:oleObj>
                </mc:Choice>
                <mc:Fallback>
                  <p:oleObj name="" r:id="rId10" imgW="1112520" imgH="1075055" progId="MS_ClipArt_Gallery.2">
                    <p:embed/>
                    <p:pic>
                      <p:nvPicPr>
                        <p:cNvPr id="0" name="图片 3081"/>
                        <p:cNvPicPr/>
                        <p:nvPr/>
                      </p:nvPicPr>
                      <p:blipFill>
                        <a:blip r:embed="rId11"/>
                        <a:stretch>
                          <a:fillRect/>
                        </a:stretch>
                      </p:blipFill>
                      <p:spPr>
                        <a:xfrm flipH="1">
                          <a:off x="5089" y="2945"/>
                          <a:ext cx="309" cy="343"/>
                        </a:xfrm>
                        <a:prstGeom prst="rect">
                          <a:avLst/>
                        </a:prstGeom>
                        <a:noFill/>
                        <a:ln w="38100">
                          <a:noFill/>
                          <a:miter/>
                        </a:ln>
                      </p:spPr>
                    </p:pic>
                  </p:oleObj>
                </mc:Fallback>
              </mc:AlternateContent>
            </a:graphicData>
          </a:graphic>
        </p:graphicFrame>
        <p:graphicFrame>
          <p:nvGraphicFramePr>
            <p:cNvPr id="2495509" name="对象 2495508"/>
            <p:cNvGraphicFramePr/>
            <p:nvPr/>
          </p:nvGraphicFramePr>
          <p:xfrm flipH="1">
            <a:off x="4977" y="3348"/>
            <a:ext cx="521" cy="534"/>
          </p:xfrm>
          <a:graphic>
            <a:graphicData uri="http://schemas.openxmlformats.org/presentationml/2006/ole">
              <mc:AlternateContent xmlns:mc="http://schemas.openxmlformats.org/markup-compatibility/2006">
                <mc:Choice xmlns:v="urn:schemas-microsoft-com:vml" Requires="v">
                  <p:oleObj spid="_x0000_s3083" name="" r:id="rId12" imgW="1878965" imgH="1674495" progId="MS_ClipArt_Gallery.2">
                    <p:embed/>
                  </p:oleObj>
                </mc:Choice>
                <mc:Fallback>
                  <p:oleObj name="" r:id="rId12" imgW="1878965" imgH="1674495" progId="MS_ClipArt_Gallery.2">
                    <p:embed/>
                    <p:pic>
                      <p:nvPicPr>
                        <p:cNvPr id="0" name="图片 3082"/>
                        <p:cNvPicPr/>
                        <p:nvPr/>
                      </p:nvPicPr>
                      <p:blipFill>
                        <a:blip r:embed="rId13"/>
                        <a:stretch>
                          <a:fillRect/>
                        </a:stretch>
                      </p:blipFill>
                      <p:spPr>
                        <a:xfrm flipH="1">
                          <a:off x="4977" y="3348"/>
                          <a:ext cx="521" cy="534"/>
                        </a:xfrm>
                        <a:prstGeom prst="rect">
                          <a:avLst/>
                        </a:prstGeom>
                        <a:noFill/>
                        <a:ln w="38100">
                          <a:noFill/>
                          <a:miter/>
                        </a:ln>
                      </p:spPr>
                    </p:pic>
                  </p:oleObj>
                </mc:Fallback>
              </mc:AlternateContent>
            </a:graphicData>
          </a:graphic>
        </p:graphicFrame>
      </p:grpSp>
      <p:sp>
        <p:nvSpPr>
          <p:cNvPr id="2495511" name="矩形 2495510"/>
          <p:cNvSpPr/>
          <p:nvPr/>
        </p:nvSpPr>
        <p:spPr>
          <a:xfrm>
            <a:off x="1569403" y="904875"/>
            <a:ext cx="3129280" cy="570865"/>
          </a:xfrm>
          <a:prstGeom prst="rect">
            <a:avLst/>
          </a:prstGeom>
          <a:noFill/>
          <a:ln w="9525">
            <a:noFill/>
          </a:ln>
        </p:spPr>
        <p:txBody>
          <a:bodyPr wrap="none" anchor="t" anchorCtr="0">
            <a:spAutoFit/>
          </a:bodyPr>
          <a:p>
            <a:pPr>
              <a:lnSpc>
                <a:spcPct val="130000"/>
              </a:lnSpc>
            </a:pPr>
            <a:r>
              <a:rPr lang="zh-CN" altLang="en-US" sz="2400" dirty="0">
                <a:solidFill>
                  <a:schemeClr val="tx1"/>
                </a:solidFill>
                <a:latin typeface="Times New Roman" panose="02020603050405020304" pitchFamily="18" charset="0"/>
                <a:ea typeface="楷体_GB2312" pitchFamily="49" charset="-122"/>
              </a:rPr>
              <a:t>数据库系统</a:t>
            </a:r>
            <a:r>
              <a:rPr lang="en-US" altLang="zh-CN" sz="2400">
                <a:solidFill>
                  <a:schemeClr val="tx1"/>
                </a:solidFill>
                <a:latin typeface="Times New Roman" panose="02020603050405020304" pitchFamily="18" charset="0"/>
                <a:ea typeface="楷体_GB2312" pitchFamily="49" charset="-122"/>
              </a:rPr>
              <a:t>(</a:t>
            </a:r>
            <a:r>
              <a:rPr lang="zh-CN" altLang="en-US" sz="2400" dirty="0">
                <a:solidFill>
                  <a:schemeClr val="tx1"/>
                </a:solidFill>
                <a:latin typeface="Times New Roman" panose="02020603050405020304" pitchFamily="18" charset="0"/>
                <a:ea typeface="楷体_GB2312" pitchFamily="49" charset="-122"/>
              </a:rPr>
              <a:t>工作环境</a:t>
            </a:r>
            <a:r>
              <a:rPr lang="en-US" altLang="zh-CN" sz="2400">
                <a:solidFill>
                  <a:schemeClr val="tx1"/>
                </a:solidFill>
                <a:latin typeface="Times New Roman" panose="02020603050405020304" pitchFamily="18" charset="0"/>
                <a:ea typeface="楷体_GB2312" pitchFamily="49" charset="-122"/>
              </a:rPr>
              <a:t>)</a:t>
            </a:r>
            <a:endParaRPr lang="en-US" altLang="zh-CN" sz="2400">
              <a:solidFill>
                <a:schemeClr val="tx1"/>
              </a:solidFill>
              <a:latin typeface="Times New Roman" panose="02020603050405020304" pitchFamily="18" charset="0"/>
              <a:ea typeface="楷体_GB2312" pitchFamily="49" charset="-122"/>
            </a:endParaRPr>
          </a:p>
        </p:txBody>
      </p:sp>
      <p:sp>
        <p:nvSpPr>
          <p:cNvPr id="2495512" name="矩形 2495511"/>
          <p:cNvSpPr/>
          <p:nvPr/>
        </p:nvSpPr>
        <p:spPr>
          <a:xfrm>
            <a:off x="1596390" y="1573213"/>
            <a:ext cx="8065770" cy="1938020"/>
          </a:xfrm>
          <a:prstGeom prst="rect">
            <a:avLst/>
          </a:prstGeom>
          <a:noFill/>
          <a:ln w="9525">
            <a:noFill/>
          </a:ln>
        </p:spPr>
        <p:txBody>
          <a:bodyPr wrap="none" anchor="t" anchorCtr="0">
            <a:spAutoFit/>
          </a:bodyPr>
          <a:p>
            <a:pPr>
              <a:buFont typeface="Wingdings" panose="05000000000000000000" pitchFamily="2" charset="2"/>
              <a:buChar char="n"/>
            </a:pPr>
            <a:r>
              <a:rPr lang="zh-CN" altLang="en-US" sz="2400" dirty="0">
                <a:solidFill>
                  <a:schemeClr val="tx1"/>
                </a:solidFill>
                <a:latin typeface="Arial" panose="020B0604020202020204" pitchFamily="34" charset="0"/>
                <a:ea typeface="楷体_GB2312" pitchFamily="49" charset="-122"/>
              </a:rPr>
              <a:t>数据库</a:t>
            </a:r>
            <a:r>
              <a:rPr lang="en-US" altLang="zh-CN" sz="2400">
                <a:solidFill>
                  <a:schemeClr val="tx1"/>
                </a:solidFill>
                <a:latin typeface="Arial" panose="020B0604020202020204" pitchFamily="34" charset="0"/>
                <a:ea typeface="楷体_GB2312" pitchFamily="49" charset="-122"/>
              </a:rPr>
              <a:t>(DB): Database</a:t>
            </a:r>
            <a:endParaRPr lang="en-US" altLang="zh-CN" sz="2400">
              <a:solidFill>
                <a:schemeClr val="tx1"/>
              </a:solidFill>
              <a:latin typeface="Arial" panose="020B0604020202020204" pitchFamily="34" charset="0"/>
              <a:ea typeface="楷体_GB2312" pitchFamily="49" charset="-122"/>
            </a:endParaRPr>
          </a:p>
          <a:p>
            <a:pPr>
              <a:buFont typeface="Wingdings" panose="05000000000000000000" pitchFamily="2" charset="2"/>
              <a:buChar char="n"/>
            </a:pPr>
            <a:r>
              <a:rPr lang="zh-CN" altLang="en-US" sz="2400" dirty="0">
                <a:solidFill>
                  <a:schemeClr val="tx1"/>
                </a:solidFill>
                <a:latin typeface="Arial" panose="020B0604020202020204" pitchFamily="34" charset="0"/>
                <a:ea typeface="楷体_GB2312" pitchFamily="49" charset="-122"/>
              </a:rPr>
              <a:t>数据库管理系统</a:t>
            </a:r>
            <a:r>
              <a:rPr lang="en-US" altLang="zh-CN" sz="2400">
                <a:solidFill>
                  <a:schemeClr val="tx1"/>
                </a:solidFill>
                <a:latin typeface="Arial" panose="020B0604020202020204" pitchFamily="34" charset="0"/>
                <a:ea typeface="楷体_GB2312" pitchFamily="49" charset="-122"/>
              </a:rPr>
              <a:t>(DBMS): Database Management System</a:t>
            </a:r>
            <a:endParaRPr lang="en-US" altLang="zh-CN" sz="2400">
              <a:solidFill>
                <a:schemeClr val="tx1"/>
              </a:solidFill>
              <a:latin typeface="Arial" panose="020B0604020202020204" pitchFamily="34" charset="0"/>
              <a:ea typeface="楷体_GB2312" pitchFamily="49" charset="-122"/>
            </a:endParaRPr>
          </a:p>
          <a:p>
            <a:pPr>
              <a:buFont typeface="Wingdings" panose="05000000000000000000" pitchFamily="2" charset="2"/>
              <a:buChar char="n"/>
            </a:pPr>
            <a:r>
              <a:rPr lang="zh-CN" altLang="en-US" sz="2400" dirty="0">
                <a:solidFill>
                  <a:schemeClr val="tx1"/>
                </a:solidFill>
                <a:latin typeface="Arial" panose="020B0604020202020204" pitchFamily="34" charset="0"/>
                <a:ea typeface="楷体_GB2312" pitchFamily="49" charset="-122"/>
              </a:rPr>
              <a:t>数据库应用</a:t>
            </a:r>
            <a:r>
              <a:rPr lang="en-US" altLang="zh-CN" sz="2400">
                <a:solidFill>
                  <a:schemeClr val="tx1"/>
                </a:solidFill>
                <a:latin typeface="Arial" panose="020B0604020202020204" pitchFamily="34" charset="0"/>
                <a:ea typeface="楷体_GB2312" pitchFamily="49" charset="-122"/>
              </a:rPr>
              <a:t>(DBAP): </a:t>
            </a:r>
            <a:r>
              <a:rPr lang="en-US" altLang="zh-CN" sz="2400" err="1">
                <a:solidFill>
                  <a:schemeClr val="tx1"/>
                </a:solidFill>
                <a:latin typeface="Arial" panose="020B0604020202020204" pitchFamily="34" charset="0"/>
                <a:ea typeface="楷体_GB2312" pitchFamily="49" charset="-122"/>
              </a:rPr>
              <a:t>DataBase</a:t>
            </a:r>
            <a:r>
              <a:rPr lang="en-US" altLang="zh-CN" sz="2400">
                <a:solidFill>
                  <a:schemeClr val="tx1"/>
                </a:solidFill>
                <a:latin typeface="Arial" panose="020B0604020202020204" pitchFamily="34" charset="0"/>
                <a:ea typeface="楷体_GB2312" pitchFamily="49" charset="-122"/>
              </a:rPr>
              <a:t> Application</a:t>
            </a:r>
            <a:endParaRPr lang="en-US" altLang="zh-CN" sz="2400">
              <a:solidFill>
                <a:schemeClr val="tx1"/>
              </a:solidFill>
              <a:latin typeface="Arial" panose="020B0604020202020204" pitchFamily="34" charset="0"/>
              <a:ea typeface="楷体_GB2312" pitchFamily="49" charset="-122"/>
            </a:endParaRPr>
          </a:p>
          <a:p>
            <a:pPr>
              <a:buFont typeface="Wingdings" panose="05000000000000000000" pitchFamily="2" charset="2"/>
              <a:buChar char="n"/>
            </a:pPr>
            <a:r>
              <a:rPr lang="zh-CN" altLang="en-US" sz="2400" dirty="0">
                <a:solidFill>
                  <a:schemeClr val="tx1"/>
                </a:solidFill>
                <a:latin typeface="Arial" panose="020B0604020202020204" pitchFamily="34" charset="0"/>
                <a:ea typeface="楷体_GB2312" pitchFamily="49" charset="-122"/>
              </a:rPr>
              <a:t>数据库管理员</a:t>
            </a:r>
            <a:r>
              <a:rPr lang="en-US" altLang="zh-CN" sz="2400">
                <a:solidFill>
                  <a:schemeClr val="tx1"/>
                </a:solidFill>
                <a:latin typeface="Arial" panose="020B0604020202020204" pitchFamily="34" charset="0"/>
                <a:ea typeface="楷体_GB2312" pitchFamily="49" charset="-122"/>
              </a:rPr>
              <a:t>(DBA): </a:t>
            </a:r>
            <a:r>
              <a:rPr lang="en-US" altLang="zh-CN" sz="2400" err="1">
                <a:solidFill>
                  <a:schemeClr val="tx1"/>
                </a:solidFill>
                <a:latin typeface="Arial" panose="020B0604020202020204" pitchFamily="34" charset="0"/>
                <a:ea typeface="楷体_GB2312" pitchFamily="49" charset="-122"/>
              </a:rPr>
              <a:t>DataBase</a:t>
            </a:r>
            <a:r>
              <a:rPr lang="en-US" altLang="zh-CN" sz="2400">
                <a:solidFill>
                  <a:schemeClr val="tx1"/>
                </a:solidFill>
                <a:latin typeface="Arial" panose="020B0604020202020204" pitchFamily="34" charset="0"/>
                <a:ea typeface="楷体_GB2312" pitchFamily="49" charset="-122"/>
              </a:rPr>
              <a:t> Administrator</a:t>
            </a:r>
            <a:endParaRPr lang="en-US" altLang="zh-CN" sz="2400">
              <a:solidFill>
                <a:schemeClr val="tx1"/>
              </a:solidFill>
              <a:latin typeface="Arial" panose="020B0604020202020204" pitchFamily="34" charset="0"/>
              <a:ea typeface="楷体_GB2312" pitchFamily="49" charset="-122"/>
            </a:endParaRPr>
          </a:p>
          <a:p>
            <a:pPr>
              <a:buFont typeface="Wingdings" panose="05000000000000000000" pitchFamily="2" charset="2"/>
              <a:buChar char="n"/>
            </a:pPr>
            <a:r>
              <a:rPr lang="zh-CN" altLang="en-US" sz="2400" dirty="0">
                <a:solidFill>
                  <a:schemeClr val="tx1"/>
                </a:solidFill>
                <a:latin typeface="Arial" panose="020B0604020202020204" pitchFamily="34" charset="0"/>
                <a:ea typeface="楷体_GB2312" pitchFamily="49" charset="-122"/>
              </a:rPr>
              <a:t>计算机基本系统</a:t>
            </a:r>
            <a:endParaRPr lang="zh-CN" altLang="en-US" sz="2400">
              <a:solidFill>
                <a:schemeClr val="tx1"/>
              </a:solidFill>
              <a:latin typeface="Arial" panose="020B0604020202020204" pitchFamily="34" charset="0"/>
              <a:ea typeface="楷体_GB2312" pitchFamily="49" charset="-122"/>
            </a:endParaRPr>
          </a:p>
        </p:txBody>
      </p:sp>
      <p:grpSp>
        <p:nvGrpSpPr>
          <p:cNvPr id="2495516" name="组合 2495515"/>
          <p:cNvGrpSpPr/>
          <p:nvPr/>
        </p:nvGrpSpPr>
        <p:grpSpPr>
          <a:xfrm>
            <a:off x="3283903" y="5851525"/>
            <a:ext cx="6626225" cy="849313"/>
            <a:chOff x="1346" y="3659"/>
            <a:chExt cx="4174" cy="535"/>
          </a:xfrm>
        </p:grpSpPr>
        <p:sp>
          <p:nvSpPr>
            <p:cNvPr id="2495517" name="矩形 2495516"/>
            <p:cNvSpPr/>
            <p:nvPr/>
          </p:nvSpPr>
          <p:spPr>
            <a:xfrm rot="-5400000">
              <a:off x="2101" y="3913"/>
              <a:ext cx="16" cy="215"/>
            </a:xfrm>
            <a:prstGeom prst="rect">
              <a:avLst/>
            </a:prstGeom>
            <a:solidFill>
              <a:srgbClr val="114FFB"/>
            </a:solidFill>
            <a:ln w="9525" cap="flat" cmpd="sng">
              <a:solidFill>
                <a:srgbClr val="CC0000"/>
              </a:solidFill>
              <a:prstDash val="solid"/>
              <a:miter/>
              <a:headEnd type="none" w="med" len="med"/>
              <a:tailEnd type="none" w="med" len="med"/>
            </a:ln>
          </p:spPr>
          <p:txBody>
            <a:bodyPr/>
            <a:p>
              <a:endParaRPr lang="zh-CN" altLang="en-US"/>
            </a:p>
          </p:txBody>
        </p:sp>
        <p:grpSp>
          <p:nvGrpSpPr>
            <p:cNvPr id="2495518" name="组合 2495517"/>
            <p:cNvGrpSpPr/>
            <p:nvPr/>
          </p:nvGrpSpPr>
          <p:grpSpPr>
            <a:xfrm>
              <a:off x="2190" y="4001"/>
              <a:ext cx="210" cy="56"/>
              <a:chOff x="4469" y="1992"/>
              <a:chExt cx="210" cy="56"/>
            </a:xfrm>
          </p:grpSpPr>
          <p:sp>
            <p:nvSpPr>
              <p:cNvPr id="2495519" name="矩形 2495518"/>
              <p:cNvSpPr/>
              <p:nvPr/>
            </p:nvSpPr>
            <p:spPr>
              <a:xfrm>
                <a:off x="4469" y="1994"/>
                <a:ext cx="210" cy="54"/>
              </a:xfrm>
              <a:prstGeom prst="rect">
                <a:avLst/>
              </a:prstGeom>
              <a:solidFill>
                <a:srgbClr val="C0C0C0"/>
              </a:solidFill>
              <a:ln w="3175" cap="flat" cmpd="sng">
                <a:solidFill>
                  <a:srgbClr val="000000"/>
                </a:solidFill>
                <a:prstDash val="solid"/>
                <a:miter/>
                <a:headEnd type="none" w="med" len="med"/>
                <a:tailEnd type="none" w="med" len="med"/>
              </a:ln>
            </p:spPr>
            <p:txBody>
              <a:bodyPr/>
              <a:p>
                <a:endParaRPr lang="zh-CN" altLang="en-US"/>
              </a:p>
            </p:txBody>
          </p:sp>
          <p:sp>
            <p:nvSpPr>
              <p:cNvPr id="2495520" name="矩形 2495519"/>
              <p:cNvSpPr/>
              <p:nvPr/>
            </p:nvSpPr>
            <p:spPr>
              <a:xfrm>
                <a:off x="4470" y="2031"/>
                <a:ext cx="208" cy="5"/>
              </a:xfrm>
              <a:prstGeom prst="rect">
                <a:avLst/>
              </a:prstGeom>
              <a:solidFill>
                <a:srgbClr val="000000"/>
              </a:solidFill>
              <a:ln w="9525">
                <a:noFill/>
              </a:ln>
            </p:spPr>
            <p:txBody>
              <a:bodyPr/>
              <a:p>
                <a:endParaRPr lang="zh-CN" altLang="en-US"/>
              </a:p>
            </p:txBody>
          </p:sp>
          <p:grpSp>
            <p:nvGrpSpPr>
              <p:cNvPr id="2495521" name="组合 2495520"/>
              <p:cNvGrpSpPr/>
              <p:nvPr/>
            </p:nvGrpSpPr>
            <p:grpSpPr>
              <a:xfrm>
                <a:off x="4593" y="2035"/>
                <a:ext cx="53" cy="13"/>
                <a:chOff x="4593" y="2035"/>
                <a:chExt cx="53" cy="13"/>
              </a:xfrm>
            </p:grpSpPr>
            <p:sp>
              <p:nvSpPr>
                <p:cNvPr id="2495522" name="矩形 2495521"/>
                <p:cNvSpPr/>
                <p:nvPr/>
              </p:nvSpPr>
              <p:spPr>
                <a:xfrm>
                  <a:off x="4593" y="2035"/>
                  <a:ext cx="6" cy="13"/>
                </a:xfrm>
                <a:prstGeom prst="rect">
                  <a:avLst/>
                </a:prstGeom>
                <a:solidFill>
                  <a:srgbClr val="000000"/>
                </a:solidFill>
                <a:ln w="9525">
                  <a:noFill/>
                </a:ln>
              </p:spPr>
              <p:txBody>
                <a:bodyPr/>
                <a:p>
                  <a:endParaRPr lang="zh-CN" altLang="en-US"/>
                </a:p>
              </p:txBody>
            </p:sp>
            <p:sp>
              <p:nvSpPr>
                <p:cNvPr id="2495523" name="矩形 2495522"/>
                <p:cNvSpPr/>
                <p:nvPr/>
              </p:nvSpPr>
              <p:spPr>
                <a:xfrm>
                  <a:off x="4610" y="2035"/>
                  <a:ext cx="5" cy="13"/>
                </a:xfrm>
                <a:prstGeom prst="rect">
                  <a:avLst/>
                </a:prstGeom>
                <a:solidFill>
                  <a:srgbClr val="000000"/>
                </a:solidFill>
                <a:ln w="9525">
                  <a:noFill/>
                </a:ln>
              </p:spPr>
              <p:txBody>
                <a:bodyPr/>
                <a:p>
                  <a:endParaRPr lang="zh-CN" altLang="en-US"/>
                </a:p>
              </p:txBody>
            </p:sp>
            <p:sp>
              <p:nvSpPr>
                <p:cNvPr id="2495524" name="矩形 2495523"/>
                <p:cNvSpPr/>
                <p:nvPr/>
              </p:nvSpPr>
              <p:spPr>
                <a:xfrm>
                  <a:off x="4625" y="2035"/>
                  <a:ext cx="6" cy="13"/>
                </a:xfrm>
                <a:prstGeom prst="rect">
                  <a:avLst/>
                </a:prstGeom>
                <a:solidFill>
                  <a:srgbClr val="000000"/>
                </a:solidFill>
                <a:ln w="9525">
                  <a:noFill/>
                </a:ln>
              </p:spPr>
              <p:txBody>
                <a:bodyPr/>
                <a:p>
                  <a:endParaRPr lang="zh-CN" altLang="en-US"/>
                </a:p>
              </p:txBody>
            </p:sp>
            <p:sp>
              <p:nvSpPr>
                <p:cNvPr id="2495525" name="矩形 2495524"/>
                <p:cNvSpPr/>
                <p:nvPr/>
              </p:nvSpPr>
              <p:spPr>
                <a:xfrm>
                  <a:off x="4640" y="2035"/>
                  <a:ext cx="6" cy="13"/>
                </a:xfrm>
                <a:prstGeom prst="rect">
                  <a:avLst/>
                </a:prstGeom>
                <a:solidFill>
                  <a:srgbClr val="000000"/>
                </a:solidFill>
                <a:ln w="9525">
                  <a:noFill/>
                </a:ln>
              </p:spPr>
              <p:txBody>
                <a:bodyPr/>
                <a:p>
                  <a:endParaRPr lang="zh-CN" altLang="en-US"/>
                </a:p>
              </p:txBody>
            </p:sp>
          </p:grpSp>
          <p:sp>
            <p:nvSpPr>
              <p:cNvPr id="2495526" name="矩形 2495525"/>
              <p:cNvSpPr/>
              <p:nvPr/>
            </p:nvSpPr>
            <p:spPr>
              <a:xfrm>
                <a:off x="4496" y="1992"/>
                <a:ext cx="5" cy="14"/>
              </a:xfrm>
              <a:prstGeom prst="rect">
                <a:avLst/>
              </a:prstGeom>
              <a:solidFill>
                <a:srgbClr val="000000"/>
              </a:solidFill>
              <a:ln w="9525">
                <a:noFill/>
              </a:ln>
            </p:spPr>
            <p:txBody>
              <a:bodyPr/>
              <a:p>
                <a:endParaRPr lang="zh-CN" altLang="en-US"/>
              </a:p>
            </p:txBody>
          </p:sp>
        </p:grpSp>
        <p:grpSp>
          <p:nvGrpSpPr>
            <p:cNvPr id="2495527" name="组合 2495526"/>
            <p:cNvGrpSpPr/>
            <p:nvPr/>
          </p:nvGrpSpPr>
          <p:grpSpPr>
            <a:xfrm>
              <a:off x="1778" y="3923"/>
              <a:ext cx="306" cy="116"/>
              <a:chOff x="4883" y="1932"/>
              <a:chExt cx="306" cy="116"/>
            </a:xfrm>
          </p:grpSpPr>
          <p:grpSp>
            <p:nvGrpSpPr>
              <p:cNvPr id="2495528" name="组合 2495527"/>
              <p:cNvGrpSpPr/>
              <p:nvPr/>
            </p:nvGrpSpPr>
            <p:grpSpPr>
              <a:xfrm>
                <a:off x="4883" y="1932"/>
                <a:ext cx="306" cy="116"/>
                <a:chOff x="4883" y="1932"/>
                <a:chExt cx="306" cy="116"/>
              </a:xfrm>
            </p:grpSpPr>
            <p:sp>
              <p:nvSpPr>
                <p:cNvPr id="2495529" name="矩形 2495528"/>
                <p:cNvSpPr/>
                <p:nvPr/>
              </p:nvSpPr>
              <p:spPr>
                <a:xfrm>
                  <a:off x="4898" y="1993"/>
                  <a:ext cx="241" cy="55"/>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530" name="矩形 2495529"/>
                <p:cNvSpPr/>
                <p:nvPr/>
              </p:nvSpPr>
              <p:spPr>
                <a:xfrm>
                  <a:off x="4921" y="2028"/>
                  <a:ext cx="194" cy="20"/>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531" name="任意多边形 2495530"/>
                <p:cNvSpPr/>
                <p:nvPr/>
              </p:nvSpPr>
              <p:spPr>
                <a:xfrm>
                  <a:off x="4888" y="1937"/>
                  <a:ext cx="265" cy="56"/>
                </a:xfrm>
                <a:custGeom>
                  <a:avLst/>
                  <a:gdLst/>
                  <a:ahLst/>
                  <a:cxnLst/>
                  <a:pathLst>
                    <a:path w="1060" h="280">
                      <a:moveTo>
                        <a:pt x="0" y="226"/>
                      </a:moveTo>
                      <a:lnTo>
                        <a:pt x="44" y="280"/>
                      </a:lnTo>
                      <a:lnTo>
                        <a:pt x="997" y="280"/>
                      </a:lnTo>
                      <a:lnTo>
                        <a:pt x="1060" y="226"/>
                      </a:lnTo>
                      <a:lnTo>
                        <a:pt x="1060" y="0"/>
                      </a:lnTo>
                      <a:lnTo>
                        <a:pt x="0" y="0"/>
                      </a:lnTo>
                      <a:lnTo>
                        <a:pt x="0" y="226"/>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532" name="矩形 2495531"/>
                <p:cNvSpPr/>
                <p:nvPr/>
              </p:nvSpPr>
              <p:spPr>
                <a:xfrm>
                  <a:off x="4883" y="2022"/>
                  <a:ext cx="16" cy="10"/>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533" name="直接连接符 2495532"/>
                <p:cNvSpPr/>
                <p:nvPr/>
              </p:nvSpPr>
              <p:spPr>
                <a:xfrm>
                  <a:off x="4888" y="1946"/>
                  <a:ext cx="267" cy="1"/>
                </a:xfrm>
                <a:prstGeom prst="line">
                  <a:avLst/>
                </a:prstGeom>
                <a:ln w="3175" cap="flat" cmpd="sng">
                  <a:solidFill>
                    <a:srgbClr val="000000"/>
                  </a:solidFill>
                  <a:prstDash val="solid"/>
                  <a:headEnd type="none" w="med" len="med"/>
                  <a:tailEnd type="none" w="med" len="med"/>
                </a:ln>
              </p:spPr>
            </p:sp>
            <p:sp>
              <p:nvSpPr>
                <p:cNvPr id="2495534" name="矩形 2495533"/>
                <p:cNvSpPr/>
                <p:nvPr/>
              </p:nvSpPr>
              <p:spPr>
                <a:xfrm>
                  <a:off x="4955" y="1932"/>
                  <a:ext cx="192" cy="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535" name="任意多边形 2495534"/>
                <p:cNvSpPr/>
                <p:nvPr/>
              </p:nvSpPr>
              <p:spPr>
                <a:xfrm>
                  <a:off x="5137" y="2002"/>
                  <a:ext cx="52" cy="18"/>
                </a:xfrm>
                <a:custGeom>
                  <a:avLst/>
                  <a:gdLst/>
                  <a:ahLst/>
                  <a:cxnLst/>
                  <a:pathLst>
                    <a:path w="206" h="90">
                      <a:moveTo>
                        <a:pt x="0" y="54"/>
                      </a:moveTo>
                      <a:lnTo>
                        <a:pt x="206" y="0"/>
                      </a:lnTo>
                      <a:lnTo>
                        <a:pt x="206" y="33"/>
                      </a:lnTo>
                      <a:lnTo>
                        <a:pt x="0" y="90"/>
                      </a:lnTo>
                      <a:lnTo>
                        <a:pt x="0" y="54"/>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nvGrpSpPr>
              <p:cNvPr id="2495536" name="组合 2495535"/>
              <p:cNvGrpSpPr/>
              <p:nvPr/>
            </p:nvGrpSpPr>
            <p:grpSpPr>
              <a:xfrm>
                <a:off x="4911" y="1954"/>
                <a:ext cx="16" cy="12"/>
                <a:chOff x="4911" y="1954"/>
                <a:chExt cx="16" cy="12"/>
              </a:xfrm>
            </p:grpSpPr>
            <p:sp>
              <p:nvSpPr>
                <p:cNvPr id="2495537" name="矩形 2495536"/>
                <p:cNvSpPr/>
                <p:nvPr/>
              </p:nvSpPr>
              <p:spPr>
                <a:xfrm>
                  <a:off x="4912" y="1954"/>
                  <a:ext cx="15" cy="12"/>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538" name="任意多边形 2495537"/>
                <p:cNvSpPr/>
                <p:nvPr/>
              </p:nvSpPr>
              <p:spPr>
                <a:xfrm>
                  <a:off x="4911" y="1954"/>
                  <a:ext cx="16" cy="12"/>
                </a:xfrm>
                <a:custGeom>
                  <a:avLst/>
                  <a:gdLst/>
                  <a:ahLst/>
                  <a:cxnLst/>
                  <a:pathLst>
                    <a:path w="62" h="64">
                      <a:moveTo>
                        <a:pt x="61" y="12"/>
                      </a:moveTo>
                      <a:lnTo>
                        <a:pt x="9" y="12"/>
                      </a:lnTo>
                      <a:lnTo>
                        <a:pt x="9" y="64"/>
                      </a:lnTo>
                      <a:lnTo>
                        <a:pt x="0" y="64"/>
                      </a:lnTo>
                      <a:lnTo>
                        <a:pt x="0" y="0"/>
                      </a:lnTo>
                      <a:lnTo>
                        <a:pt x="62" y="0"/>
                      </a:lnTo>
                      <a:lnTo>
                        <a:pt x="61" y="12"/>
                      </a:lnTo>
                      <a:close/>
                    </a:path>
                  </a:pathLst>
                </a:custGeom>
                <a:solidFill>
                  <a:srgbClr val="000000"/>
                </a:solidFill>
                <a:ln w="9525">
                  <a:noFill/>
                </a:ln>
              </p:spPr>
              <p:txBody>
                <a:bodyPr/>
                <a:p>
                  <a:endParaRPr lang="zh-CN" altLang="en-US"/>
                </a:p>
              </p:txBody>
            </p:sp>
          </p:grpSp>
        </p:grpSp>
        <p:grpSp>
          <p:nvGrpSpPr>
            <p:cNvPr id="2495539" name="组合 2495538"/>
            <p:cNvGrpSpPr/>
            <p:nvPr/>
          </p:nvGrpSpPr>
          <p:grpSpPr>
            <a:xfrm>
              <a:off x="2495" y="3659"/>
              <a:ext cx="673" cy="415"/>
              <a:chOff x="3987" y="1873"/>
              <a:chExt cx="337" cy="175"/>
            </a:xfrm>
          </p:grpSpPr>
          <p:sp>
            <p:nvSpPr>
              <p:cNvPr id="2495540" name="任意多边形 2495539"/>
              <p:cNvSpPr/>
              <p:nvPr/>
            </p:nvSpPr>
            <p:spPr>
              <a:xfrm>
                <a:off x="4185" y="1985"/>
                <a:ext cx="72" cy="25"/>
              </a:xfrm>
              <a:custGeom>
                <a:avLst/>
                <a:gdLst/>
                <a:ahLst/>
                <a:cxnLst/>
                <a:pathLst>
                  <a:path w="288" h="126">
                    <a:moveTo>
                      <a:pt x="0" y="13"/>
                    </a:moveTo>
                    <a:lnTo>
                      <a:pt x="107" y="0"/>
                    </a:lnTo>
                    <a:lnTo>
                      <a:pt x="131" y="4"/>
                    </a:lnTo>
                    <a:lnTo>
                      <a:pt x="150" y="16"/>
                    </a:lnTo>
                    <a:lnTo>
                      <a:pt x="175" y="77"/>
                    </a:lnTo>
                    <a:lnTo>
                      <a:pt x="191" y="101"/>
                    </a:lnTo>
                    <a:lnTo>
                      <a:pt x="205" y="113"/>
                    </a:lnTo>
                    <a:lnTo>
                      <a:pt x="220" y="118"/>
                    </a:lnTo>
                    <a:lnTo>
                      <a:pt x="242" y="122"/>
                    </a:lnTo>
                    <a:lnTo>
                      <a:pt x="288" y="126"/>
                    </a:lnTo>
                  </a:path>
                </a:pathLst>
              </a:custGeom>
              <a:noFill/>
              <a:ln w="7938" cap="flat" cmpd="sng">
                <a:solidFill>
                  <a:srgbClr val="000000"/>
                </a:solidFill>
                <a:prstDash val="solid"/>
                <a:headEnd type="none" w="med" len="med"/>
                <a:tailEnd type="none" w="med" len="med"/>
              </a:ln>
            </p:spPr>
            <p:txBody>
              <a:bodyPr/>
              <a:p>
                <a:endParaRPr lang="zh-CN" altLang="en-US"/>
              </a:p>
            </p:txBody>
          </p:sp>
          <p:grpSp>
            <p:nvGrpSpPr>
              <p:cNvPr id="2495541" name="组合 2495540"/>
              <p:cNvGrpSpPr/>
              <p:nvPr/>
            </p:nvGrpSpPr>
            <p:grpSpPr>
              <a:xfrm>
                <a:off x="3987" y="1928"/>
                <a:ext cx="262" cy="120"/>
                <a:chOff x="3987" y="1928"/>
                <a:chExt cx="262" cy="120"/>
              </a:xfrm>
            </p:grpSpPr>
            <p:grpSp>
              <p:nvGrpSpPr>
                <p:cNvPr id="2495542" name="组合 2495541"/>
                <p:cNvGrpSpPr/>
                <p:nvPr/>
              </p:nvGrpSpPr>
              <p:grpSpPr>
                <a:xfrm>
                  <a:off x="3987" y="2013"/>
                  <a:ext cx="262" cy="35"/>
                  <a:chOff x="3987" y="2013"/>
                  <a:chExt cx="262" cy="35"/>
                </a:xfrm>
              </p:grpSpPr>
              <p:sp>
                <p:nvSpPr>
                  <p:cNvPr id="2495543" name="任意多边形 2495542"/>
                  <p:cNvSpPr/>
                  <p:nvPr/>
                </p:nvSpPr>
                <p:spPr>
                  <a:xfrm>
                    <a:off x="3987" y="2013"/>
                    <a:ext cx="262" cy="35"/>
                  </a:xfrm>
                  <a:custGeom>
                    <a:avLst/>
                    <a:gdLst/>
                    <a:ahLst/>
                    <a:cxnLst/>
                    <a:pathLst>
                      <a:path w="1047" h="174">
                        <a:moveTo>
                          <a:pt x="130" y="0"/>
                        </a:moveTo>
                        <a:lnTo>
                          <a:pt x="921" y="0"/>
                        </a:lnTo>
                        <a:lnTo>
                          <a:pt x="1046" y="158"/>
                        </a:lnTo>
                        <a:lnTo>
                          <a:pt x="1047" y="166"/>
                        </a:lnTo>
                        <a:lnTo>
                          <a:pt x="1043" y="172"/>
                        </a:lnTo>
                        <a:lnTo>
                          <a:pt x="1035" y="174"/>
                        </a:lnTo>
                        <a:lnTo>
                          <a:pt x="15" y="174"/>
                        </a:lnTo>
                        <a:lnTo>
                          <a:pt x="4" y="171"/>
                        </a:lnTo>
                        <a:lnTo>
                          <a:pt x="0" y="164"/>
                        </a:lnTo>
                        <a:lnTo>
                          <a:pt x="2" y="155"/>
                        </a:lnTo>
                        <a:lnTo>
                          <a:pt x="130"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544" name="任意多边形 2495543"/>
                  <p:cNvSpPr/>
                  <p:nvPr/>
                </p:nvSpPr>
                <p:spPr>
                  <a:xfrm>
                    <a:off x="4002" y="2021"/>
                    <a:ext cx="174" cy="22"/>
                  </a:xfrm>
                  <a:custGeom>
                    <a:avLst/>
                    <a:gdLst/>
                    <a:ahLst/>
                    <a:cxnLst/>
                    <a:pathLst>
                      <a:path w="696" h="112">
                        <a:moveTo>
                          <a:pt x="94" y="0"/>
                        </a:moveTo>
                        <a:lnTo>
                          <a:pt x="664" y="0"/>
                        </a:lnTo>
                        <a:lnTo>
                          <a:pt x="696" y="112"/>
                        </a:lnTo>
                        <a:lnTo>
                          <a:pt x="0" y="112"/>
                        </a:lnTo>
                        <a:lnTo>
                          <a:pt x="94"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545" name="任意多边形 2495544"/>
                  <p:cNvSpPr/>
                  <p:nvPr/>
                </p:nvSpPr>
                <p:spPr>
                  <a:xfrm>
                    <a:off x="4181" y="2021"/>
                    <a:ext cx="53" cy="22"/>
                  </a:xfrm>
                  <a:custGeom>
                    <a:avLst/>
                    <a:gdLst/>
                    <a:ahLst/>
                    <a:cxnLst/>
                    <a:pathLst>
                      <a:path w="211" h="112">
                        <a:moveTo>
                          <a:pt x="0" y="0"/>
                        </a:moveTo>
                        <a:lnTo>
                          <a:pt x="125" y="0"/>
                        </a:lnTo>
                        <a:lnTo>
                          <a:pt x="211" y="112"/>
                        </a:lnTo>
                        <a:lnTo>
                          <a:pt x="40" y="112"/>
                        </a:lnTo>
                        <a:lnTo>
                          <a:pt x="0"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grpSp>
            <p:sp>
              <p:nvSpPr>
                <p:cNvPr id="2495546" name="矩形 2495545"/>
                <p:cNvSpPr/>
                <p:nvPr/>
              </p:nvSpPr>
              <p:spPr>
                <a:xfrm>
                  <a:off x="4047" y="1928"/>
                  <a:ext cx="142" cy="84"/>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547" name="矩形 2495546"/>
                <p:cNvSpPr/>
                <p:nvPr/>
              </p:nvSpPr>
              <p:spPr>
                <a:xfrm>
                  <a:off x="4066" y="1940"/>
                  <a:ext cx="104" cy="57"/>
                </a:xfrm>
                <a:prstGeom prst="rect">
                  <a:avLst/>
                </a:prstGeom>
                <a:solidFill>
                  <a:srgbClr val="114FFB"/>
                </a:solidFill>
                <a:ln w="3175" cap="flat" cmpd="sng">
                  <a:solidFill>
                    <a:srgbClr val="000000"/>
                  </a:solidFill>
                  <a:prstDash val="solid"/>
                  <a:miter/>
                  <a:headEnd type="none" w="med" len="med"/>
                  <a:tailEnd type="none" w="med" len="med"/>
                </a:ln>
              </p:spPr>
              <p:txBody>
                <a:bodyPr/>
                <a:p>
                  <a:endParaRPr lang="zh-CN" altLang="en-US"/>
                </a:p>
              </p:txBody>
            </p:sp>
            <p:sp>
              <p:nvSpPr>
                <p:cNvPr id="2495548" name="矩形 2495547"/>
                <p:cNvSpPr/>
                <p:nvPr/>
              </p:nvSpPr>
              <p:spPr>
                <a:xfrm>
                  <a:off x="4157" y="2003"/>
                  <a:ext cx="13" cy="5"/>
                </a:xfrm>
                <a:prstGeom prst="rect">
                  <a:avLst/>
                </a:prstGeom>
                <a:solidFill>
                  <a:srgbClr val="000000"/>
                </a:solidFill>
                <a:ln w="9525">
                  <a:noFill/>
                </a:ln>
              </p:spPr>
              <p:txBody>
                <a:bodyPr/>
                <a:p>
                  <a:endParaRPr lang="zh-CN" altLang="en-US"/>
                </a:p>
              </p:txBody>
            </p:sp>
          </p:grpSp>
          <p:sp>
            <p:nvSpPr>
              <p:cNvPr id="2495549" name="矩形 2495548"/>
              <p:cNvSpPr/>
              <p:nvPr/>
            </p:nvSpPr>
            <p:spPr>
              <a:xfrm>
                <a:off x="4251" y="1873"/>
                <a:ext cx="73" cy="167"/>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550" name="矩形 2495549"/>
              <p:cNvSpPr/>
              <p:nvPr/>
            </p:nvSpPr>
            <p:spPr>
              <a:xfrm>
                <a:off x="4270" y="1888"/>
                <a:ext cx="44" cy="47"/>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551" name="矩形 2495550"/>
              <p:cNvSpPr/>
              <p:nvPr/>
            </p:nvSpPr>
            <p:spPr>
              <a:xfrm>
                <a:off x="4313" y="1935"/>
                <a:ext cx="2" cy="105"/>
              </a:xfrm>
              <a:prstGeom prst="rect">
                <a:avLst/>
              </a:prstGeom>
              <a:solidFill>
                <a:srgbClr val="000000"/>
              </a:solidFill>
              <a:ln w="9525">
                <a:noFill/>
              </a:ln>
            </p:spPr>
            <p:txBody>
              <a:bodyPr/>
              <a:p>
                <a:endParaRPr lang="zh-CN" altLang="en-US"/>
              </a:p>
            </p:txBody>
          </p:sp>
          <p:sp>
            <p:nvSpPr>
              <p:cNvPr id="2495552" name="矩形 2495551"/>
              <p:cNvSpPr/>
              <p:nvPr/>
            </p:nvSpPr>
            <p:spPr>
              <a:xfrm>
                <a:off x="4275" y="1901"/>
                <a:ext cx="13" cy="22"/>
              </a:xfrm>
              <a:prstGeom prst="rect">
                <a:avLst/>
              </a:prstGeom>
              <a:solidFill>
                <a:srgbClr val="C0C0C0"/>
              </a:solidFill>
              <a:ln w="9525">
                <a:noFill/>
              </a:ln>
            </p:spPr>
            <p:txBody>
              <a:bodyPr/>
              <a:p>
                <a:endParaRPr lang="zh-CN" altLang="en-US"/>
              </a:p>
            </p:txBody>
          </p:sp>
          <p:sp>
            <p:nvSpPr>
              <p:cNvPr id="2495553" name="矩形 2495552"/>
              <p:cNvSpPr/>
              <p:nvPr/>
            </p:nvSpPr>
            <p:spPr>
              <a:xfrm>
                <a:off x="4280" y="1888"/>
                <a:ext cx="3" cy="48"/>
              </a:xfrm>
              <a:prstGeom prst="rect">
                <a:avLst/>
              </a:prstGeom>
              <a:solidFill>
                <a:srgbClr val="000000"/>
              </a:solidFill>
              <a:ln w="9525">
                <a:noFill/>
              </a:ln>
            </p:spPr>
            <p:txBody>
              <a:bodyPr/>
              <a:p>
                <a:endParaRPr lang="zh-CN" altLang="en-US"/>
              </a:p>
            </p:txBody>
          </p:sp>
          <p:sp>
            <p:nvSpPr>
              <p:cNvPr id="2495554" name="矩形 2495553"/>
              <p:cNvSpPr/>
              <p:nvPr/>
            </p:nvSpPr>
            <p:spPr>
              <a:xfrm>
                <a:off x="4305" y="1897"/>
                <a:ext cx="8" cy="11"/>
              </a:xfrm>
              <a:prstGeom prst="rect">
                <a:avLst/>
              </a:prstGeom>
              <a:solidFill>
                <a:srgbClr val="C0C0C0"/>
              </a:solidFill>
              <a:ln w="9525">
                <a:noFill/>
              </a:ln>
            </p:spPr>
            <p:txBody>
              <a:bodyPr/>
              <a:p>
                <a:endParaRPr lang="zh-CN" altLang="en-US"/>
              </a:p>
            </p:txBody>
          </p:sp>
          <p:sp>
            <p:nvSpPr>
              <p:cNvPr id="2495555" name="矩形 2495554"/>
              <p:cNvSpPr/>
              <p:nvPr/>
            </p:nvSpPr>
            <p:spPr>
              <a:xfrm>
                <a:off x="4305" y="1916"/>
                <a:ext cx="8" cy="11"/>
              </a:xfrm>
              <a:prstGeom prst="rect">
                <a:avLst/>
              </a:prstGeom>
              <a:solidFill>
                <a:srgbClr val="C0C0C0"/>
              </a:solidFill>
              <a:ln w="9525">
                <a:noFill/>
              </a:ln>
            </p:spPr>
            <p:txBody>
              <a:bodyPr/>
              <a:p>
                <a:endParaRPr lang="zh-CN" altLang="en-US"/>
              </a:p>
            </p:txBody>
          </p:sp>
        </p:grpSp>
        <p:sp>
          <p:nvSpPr>
            <p:cNvPr id="2495556" name="矩形 2495555"/>
            <p:cNvSpPr/>
            <p:nvPr/>
          </p:nvSpPr>
          <p:spPr>
            <a:xfrm>
              <a:off x="5413" y="4058"/>
              <a:ext cx="11" cy="88"/>
            </a:xfrm>
            <a:prstGeom prst="rect">
              <a:avLst/>
            </a:prstGeom>
            <a:solidFill>
              <a:srgbClr val="114FFB"/>
            </a:solidFill>
            <a:ln w="9525" cap="flat" cmpd="sng">
              <a:solidFill>
                <a:srgbClr val="CC0000"/>
              </a:solidFill>
              <a:prstDash val="solid"/>
              <a:miter/>
              <a:headEnd type="none" w="med" len="med"/>
              <a:tailEnd type="none" w="med" len="med"/>
            </a:ln>
          </p:spPr>
          <p:txBody>
            <a:bodyPr/>
            <a:p>
              <a:endParaRPr lang="zh-CN" altLang="en-US"/>
            </a:p>
          </p:txBody>
        </p:sp>
        <p:sp>
          <p:nvSpPr>
            <p:cNvPr id="2495557" name="矩形 2495556"/>
            <p:cNvSpPr/>
            <p:nvPr/>
          </p:nvSpPr>
          <p:spPr>
            <a:xfrm>
              <a:off x="5125" y="4056"/>
              <a:ext cx="11" cy="88"/>
            </a:xfrm>
            <a:prstGeom prst="rect">
              <a:avLst/>
            </a:prstGeom>
            <a:solidFill>
              <a:srgbClr val="114FFB"/>
            </a:solidFill>
            <a:ln w="9525" cap="flat" cmpd="sng">
              <a:solidFill>
                <a:srgbClr val="CC0000"/>
              </a:solidFill>
              <a:prstDash val="solid"/>
              <a:miter/>
              <a:headEnd type="none" w="med" len="med"/>
              <a:tailEnd type="none" w="med" len="med"/>
            </a:ln>
          </p:spPr>
          <p:txBody>
            <a:bodyPr/>
            <a:p>
              <a:endParaRPr lang="zh-CN" altLang="en-US"/>
            </a:p>
          </p:txBody>
        </p:sp>
        <p:sp>
          <p:nvSpPr>
            <p:cNvPr id="2495558" name="矩形 2495557"/>
            <p:cNvSpPr/>
            <p:nvPr/>
          </p:nvSpPr>
          <p:spPr>
            <a:xfrm>
              <a:off x="4837" y="4056"/>
              <a:ext cx="11" cy="89"/>
            </a:xfrm>
            <a:prstGeom prst="rect">
              <a:avLst/>
            </a:prstGeom>
            <a:solidFill>
              <a:srgbClr val="114FFB"/>
            </a:solidFill>
            <a:ln w="9525" cap="flat" cmpd="sng">
              <a:solidFill>
                <a:srgbClr val="CC0000"/>
              </a:solidFill>
              <a:prstDash val="solid"/>
              <a:miter/>
              <a:headEnd type="none" w="med" len="med"/>
              <a:tailEnd type="none" w="med" len="med"/>
            </a:ln>
          </p:spPr>
          <p:txBody>
            <a:bodyPr/>
            <a:p>
              <a:endParaRPr lang="zh-CN" altLang="en-US"/>
            </a:p>
          </p:txBody>
        </p:sp>
        <p:sp>
          <p:nvSpPr>
            <p:cNvPr id="2495559" name="矩形 2495558"/>
            <p:cNvSpPr/>
            <p:nvPr/>
          </p:nvSpPr>
          <p:spPr>
            <a:xfrm flipV="1">
              <a:off x="1380" y="4147"/>
              <a:ext cx="4128" cy="47"/>
            </a:xfrm>
            <a:prstGeom prst="rect">
              <a:avLst/>
            </a:prstGeom>
            <a:solidFill>
              <a:srgbClr val="114FFB"/>
            </a:solidFill>
            <a:ln w="9525" cap="flat" cmpd="sng">
              <a:solidFill>
                <a:srgbClr val="CC0000"/>
              </a:solidFill>
              <a:prstDash val="solid"/>
              <a:miter/>
              <a:headEnd type="none" w="med" len="med"/>
              <a:tailEnd type="none" w="med" len="med"/>
            </a:ln>
          </p:spPr>
          <p:txBody>
            <a:bodyPr/>
            <a:p>
              <a:endParaRPr lang="zh-CN" altLang="en-US"/>
            </a:p>
          </p:txBody>
        </p:sp>
        <p:grpSp>
          <p:nvGrpSpPr>
            <p:cNvPr id="2495560" name="组合 2495559"/>
            <p:cNvGrpSpPr/>
            <p:nvPr/>
          </p:nvGrpSpPr>
          <p:grpSpPr>
            <a:xfrm>
              <a:off x="4692" y="3882"/>
              <a:ext cx="262" cy="173"/>
              <a:chOff x="4068" y="2178"/>
              <a:chExt cx="262" cy="173"/>
            </a:xfrm>
          </p:grpSpPr>
          <p:grpSp>
            <p:nvGrpSpPr>
              <p:cNvPr id="2495561" name="组合 2495560"/>
              <p:cNvGrpSpPr/>
              <p:nvPr/>
            </p:nvGrpSpPr>
            <p:grpSpPr>
              <a:xfrm>
                <a:off x="4079" y="2286"/>
                <a:ext cx="240" cy="54"/>
                <a:chOff x="4079" y="2286"/>
                <a:chExt cx="240" cy="54"/>
              </a:xfrm>
            </p:grpSpPr>
            <p:sp>
              <p:nvSpPr>
                <p:cNvPr id="2495562" name="矩形 2495561"/>
                <p:cNvSpPr/>
                <p:nvPr/>
              </p:nvSpPr>
              <p:spPr>
                <a:xfrm>
                  <a:off x="4079" y="2286"/>
                  <a:ext cx="240" cy="54"/>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563" name="矩形 2495562"/>
                <p:cNvSpPr/>
                <p:nvPr/>
              </p:nvSpPr>
              <p:spPr>
                <a:xfrm>
                  <a:off x="4212" y="2295"/>
                  <a:ext cx="84" cy="25"/>
                </a:xfrm>
                <a:prstGeom prst="rect">
                  <a:avLst/>
                </a:prstGeom>
                <a:solidFill>
                  <a:srgbClr val="808080"/>
                </a:solidFill>
                <a:ln w="3175" cap="flat" cmpd="sng">
                  <a:solidFill>
                    <a:srgbClr val="000000"/>
                  </a:solidFill>
                  <a:prstDash val="solid"/>
                  <a:miter/>
                  <a:headEnd type="none" w="med" len="med"/>
                  <a:tailEnd type="none" w="med" len="med"/>
                </a:ln>
              </p:spPr>
              <p:txBody>
                <a:bodyPr/>
                <a:p>
                  <a:endParaRPr lang="zh-CN" altLang="en-US"/>
                </a:p>
              </p:txBody>
            </p:sp>
          </p:grpSp>
          <p:grpSp>
            <p:nvGrpSpPr>
              <p:cNvPr id="2495564" name="组合 2495563"/>
              <p:cNvGrpSpPr/>
              <p:nvPr/>
            </p:nvGrpSpPr>
            <p:grpSpPr>
              <a:xfrm>
                <a:off x="4068" y="2316"/>
                <a:ext cx="262" cy="35"/>
                <a:chOff x="4068" y="2316"/>
                <a:chExt cx="262" cy="35"/>
              </a:xfrm>
            </p:grpSpPr>
            <p:sp>
              <p:nvSpPr>
                <p:cNvPr id="2495565" name="任意多边形 2495564"/>
                <p:cNvSpPr/>
                <p:nvPr/>
              </p:nvSpPr>
              <p:spPr>
                <a:xfrm>
                  <a:off x="4068" y="2316"/>
                  <a:ext cx="262" cy="35"/>
                </a:xfrm>
                <a:custGeom>
                  <a:avLst/>
                  <a:gdLst/>
                  <a:ahLst/>
                  <a:cxnLst/>
                  <a:pathLst>
                    <a:path w="1049" h="174">
                      <a:moveTo>
                        <a:pt x="131" y="0"/>
                      </a:moveTo>
                      <a:lnTo>
                        <a:pt x="922" y="0"/>
                      </a:lnTo>
                      <a:lnTo>
                        <a:pt x="1047" y="157"/>
                      </a:lnTo>
                      <a:lnTo>
                        <a:pt x="1049" y="165"/>
                      </a:lnTo>
                      <a:lnTo>
                        <a:pt x="1044" y="171"/>
                      </a:lnTo>
                      <a:lnTo>
                        <a:pt x="1036" y="174"/>
                      </a:lnTo>
                      <a:lnTo>
                        <a:pt x="15" y="174"/>
                      </a:lnTo>
                      <a:lnTo>
                        <a:pt x="6" y="170"/>
                      </a:lnTo>
                      <a:lnTo>
                        <a:pt x="0" y="163"/>
                      </a:lnTo>
                      <a:lnTo>
                        <a:pt x="2" y="154"/>
                      </a:lnTo>
                      <a:lnTo>
                        <a:pt x="131"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566" name="任意多边形 2495565"/>
                <p:cNvSpPr/>
                <p:nvPr/>
              </p:nvSpPr>
              <p:spPr>
                <a:xfrm>
                  <a:off x="4083" y="2323"/>
                  <a:ext cx="174" cy="22"/>
                </a:xfrm>
                <a:custGeom>
                  <a:avLst/>
                  <a:gdLst/>
                  <a:ahLst/>
                  <a:cxnLst/>
                  <a:pathLst>
                    <a:path w="697" h="111">
                      <a:moveTo>
                        <a:pt x="94" y="0"/>
                      </a:moveTo>
                      <a:lnTo>
                        <a:pt x="664" y="0"/>
                      </a:lnTo>
                      <a:lnTo>
                        <a:pt x="697" y="111"/>
                      </a:lnTo>
                      <a:lnTo>
                        <a:pt x="0" y="111"/>
                      </a:lnTo>
                      <a:lnTo>
                        <a:pt x="94"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567" name="任意多边形 2495566"/>
                <p:cNvSpPr/>
                <p:nvPr/>
              </p:nvSpPr>
              <p:spPr>
                <a:xfrm>
                  <a:off x="4262" y="2323"/>
                  <a:ext cx="53" cy="22"/>
                </a:xfrm>
                <a:custGeom>
                  <a:avLst/>
                  <a:gdLst/>
                  <a:ahLst/>
                  <a:cxnLst/>
                  <a:pathLst>
                    <a:path w="211" h="111">
                      <a:moveTo>
                        <a:pt x="0" y="0"/>
                      </a:moveTo>
                      <a:lnTo>
                        <a:pt x="124" y="0"/>
                      </a:lnTo>
                      <a:lnTo>
                        <a:pt x="211" y="111"/>
                      </a:lnTo>
                      <a:lnTo>
                        <a:pt x="39" y="111"/>
                      </a:lnTo>
                      <a:lnTo>
                        <a:pt x="0"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nvGrpSpPr>
              <p:cNvPr id="2495568" name="组合 2495567"/>
              <p:cNvGrpSpPr/>
              <p:nvPr/>
            </p:nvGrpSpPr>
            <p:grpSpPr>
              <a:xfrm>
                <a:off x="4112" y="2178"/>
                <a:ext cx="175" cy="106"/>
                <a:chOff x="4112" y="2178"/>
                <a:chExt cx="175" cy="106"/>
              </a:xfrm>
            </p:grpSpPr>
            <p:sp>
              <p:nvSpPr>
                <p:cNvPr id="2495569" name="矩形 2495568"/>
                <p:cNvSpPr/>
                <p:nvPr/>
              </p:nvSpPr>
              <p:spPr>
                <a:xfrm>
                  <a:off x="4112" y="2178"/>
                  <a:ext cx="175" cy="10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570" name="矩形 2495569"/>
                <p:cNvSpPr/>
                <p:nvPr/>
              </p:nvSpPr>
              <p:spPr>
                <a:xfrm>
                  <a:off x="4123" y="2186"/>
                  <a:ext cx="152" cy="90"/>
                </a:xfrm>
                <a:prstGeom prst="rect">
                  <a:avLst/>
                </a:prstGeom>
                <a:solidFill>
                  <a:srgbClr val="114FFB"/>
                </a:solidFill>
                <a:ln w="3175" cap="flat" cmpd="sng">
                  <a:solidFill>
                    <a:srgbClr val="000000"/>
                  </a:solidFill>
                  <a:prstDash val="solid"/>
                  <a:miter/>
                  <a:headEnd type="none" w="med" len="med"/>
                  <a:tailEnd type="none" w="med" len="med"/>
                </a:ln>
              </p:spPr>
              <p:txBody>
                <a:bodyPr/>
                <a:p>
                  <a:endParaRPr lang="zh-CN" altLang="en-US"/>
                </a:p>
              </p:txBody>
            </p:sp>
            <p:sp>
              <p:nvSpPr>
                <p:cNvPr id="2495571" name="矩形 2495570"/>
                <p:cNvSpPr/>
                <p:nvPr/>
              </p:nvSpPr>
              <p:spPr>
                <a:xfrm>
                  <a:off x="4253" y="2186"/>
                  <a:ext cx="22" cy="90"/>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572" name="矩形 2495571"/>
                <p:cNvSpPr/>
                <p:nvPr/>
              </p:nvSpPr>
              <p:spPr>
                <a:xfrm>
                  <a:off x="4259" y="2191"/>
                  <a:ext cx="10" cy="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573" name="椭圆 2495572"/>
                <p:cNvSpPr/>
                <p:nvPr/>
              </p:nvSpPr>
              <p:spPr>
                <a:xfrm>
                  <a:off x="4259" y="2230"/>
                  <a:ext cx="9"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574" name="椭圆 2495573"/>
                <p:cNvSpPr/>
                <p:nvPr/>
              </p:nvSpPr>
              <p:spPr>
                <a:xfrm>
                  <a:off x="4259" y="2247"/>
                  <a:ext cx="9" cy="5"/>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575" name="椭圆 2495574"/>
                <p:cNvSpPr/>
                <p:nvPr/>
              </p:nvSpPr>
              <p:spPr>
                <a:xfrm>
                  <a:off x="4259" y="2262"/>
                  <a:ext cx="9"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grpSp>
          <p:nvGrpSpPr>
            <p:cNvPr id="2495576" name="组合 2495575"/>
            <p:cNvGrpSpPr/>
            <p:nvPr/>
          </p:nvGrpSpPr>
          <p:grpSpPr>
            <a:xfrm>
              <a:off x="4970" y="3882"/>
              <a:ext cx="261" cy="173"/>
              <a:chOff x="4475" y="2178"/>
              <a:chExt cx="261" cy="173"/>
            </a:xfrm>
          </p:grpSpPr>
          <p:grpSp>
            <p:nvGrpSpPr>
              <p:cNvPr id="2495577" name="组合 2495576"/>
              <p:cNvGrpSpPr/>
              <p:nvPr/>
            </p:nvGrpSpPr>
            <p:grpSpPr>
              <a:xfrm>
                <a:off x="4485" y="2286"/>
                <a:ext cx="241" cy="54"/>
                <a:chOff x="4485" y="2286"/>
                <a:chExt cx="241" cy="54"/>
              </a:xfrm>
            </p:grpSpPr>
            <p:sp>
              <p:nvSpPr>
                <p:cNvPr id="2495578" name="矩形 2495577"/>
                <p:cNvSpPr/>
                <p:nvPr/>
              </p:nvSpPr>
              <p:spPr>
                <a:xfrm>
                  <a:off x="4485" y="2286"/>
                  <a:ext cx="241" cy="54"/>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579" name="矩形 2495578"/>
                <p:cNvSpPr/>
                <p:nvPr/>
              </p:nvSpPr>
              <p:spPr>
                <a:xfrm>
                  <a:off x="4619" y="2295"/>
                  <a:ext cx="83" cy="25"/>
                </a:xfrm>
                <a:prstGeom prst="rect">
                  <a:avLst/>
                </a:prstGeom>
                <a:solidFill>
                  <a:srgbClr val="808080"/>
                </a:solidFill>
                <a:ln w="3175" cap="flat" cmpd="sng">
                  <a:solidFill>
                    <a:srgbClr val="000000"/>
                  </a:solidFill>
                  <a:prstDash val="solid"/>
                  <a:miter/>
                  <a:headEnd type="none" w="med" len="med"/>
                  <a:tailEnd type="none" w="med" len="med"/>
                </a:ln>
              </p:spPr>
              <p:txBody>
                <a:bodyPr/>
                <a:p>
                  <a:endParaRPr lang="zh-CN" altLang="en-US"/>
                </a:p>
              </p:txBody>
            </p:sp>
          </p:grpSp>
          <p:grpSp>
            <p:nvGrpSpPr>
              <p:cNvPr id="2495580" name="组合 2495579"/>
              <p:cNvGrpSpPr/>
              <p:nvPr/>
            </p:nvGrpSpPr>
            <p:grpSpPr>
              <a:xfrm>
                <a:off x="4475" y="2316"/>
                <a:ext cx="261" cy="35"/>
                <a:chOff x="4475" y="2316"/>
                <a:chExt cx="261" cy="35"/>
              </a:xfrm>
            </p:grpSpPr>
            <p:sp>
              <p:nvSpPr>
                <p:cNvPr id="2495581" name="任意多边形 2495580"/>
                <p:cNvSpPr/>
                <p:nvPr/>
              </p:nvSpPr>
              <p:spPr>
                <a:xfrm>
                  <a:off x="4475" y="2316"/>
                  <a:ext cx="261" cy="35"/>
                </a:xfrm>
                <a:custGeom>
                  <a:avLst/>
                  <a:gdLst/>
                  <a:ahLst/>
                  <a:cxnLst/>
                  <a:pathLst>
                    <a:path w="1048" h="174">
                      <a:moveTo>
                        <a:pt x="131" y="0"/>
                      </a:moveTo>
                      <a:lnTo>
                        <a:pt x="922" y="0"/>
                      </a:lnTo>
                      <a:lnTo>
                        <a:pt x="1046" y="157"/>
                      </a:lnTo>
                      <a:lnTo>
                        <a:pt x="1048" y="165"/>
                      </a:lnTo>
                      <a:lnTo>
                        <a:pt x="1043" y="171"/>
                      </a:lnTo>
                      <a:lnTo>
                        <a:pt x="1035" y="174"/>
                      </a:lnTo>
                      <a:lnTo>
                        <a:pt x="14" y="174"/>
                      </a:lnTo>
                      <a:lnTo>
                        <a:pt x="6" y="170"/>
                      </a:lnTo>
                      <a:lnTo>
                        <a:pt x="0" y="163"/>
                      </a:lnTo>
                      <a:lnTo>
                        <a:pt x="1" y="154"/>
                      </a:lnTo>
                      <a:lnTo>
                        <a:pt x="131"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582" name="任意多边形 2495581"/>
                <p:cNvSpPr/>
                <p:nvPr/>
              </p:nvSpPr>
              <p:spPr>
                <a:xfrm>
                  <a:off x="4489" y="2323"/>
                  <a:ext cx="174" cy="22"/>
                </a:xfrm>
                <a:custGeom>
                  <a:avLst/>
                  <a:gdLst/>
                  <a:ahLst/>
                  <a:cxnLst/>
                  <a:pathLst>
                    <a:path w="697" h="111">
                      <a:moveTo>
                        <a:pt x="94" y="0"/>
                      </a:moveTo>
                      <a:lnTo>
                        <a:pt x="664" y="0"/>
                      </a:lnTo>
                      <a:lnTo>
                        <a:pt x="697" y="111"/>
                      </a:lnTo>
                      <a:lnTo>
                        <a:pt x="0" y="111"/>
                      </a:lnTo>
                      <a:lnTo>
                        <a:pt x="94"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583" name="任意多边形 2495582"/>
                <p:cNvSpPr/>
                <p:nvPr/>
              </p:nvSpPr>
              <p:spPr>
                <a:xfrm>
                  <a:off x="4669" y="2323"/>
                  <a:ext cx="53" cy="22"/>
                </a:xfrm>
                <a:custGeom>
                  <a:avLst/>
                  <a:gdLst/>
                  <a:ahLst/>
                  <a:cxnLst/>
                  <a:pathLst>
                    <a:path w="212" h="111">
                      <a:moveTo>
                        <a:pt x="0" y="0"/>
                      </a:moveTo>
                      <a:lnTo>
                        <a:pt x="125" y="0"/>
                      </a:lnTo>
                      <a:lnTo>
                        <a:pt x="212" y="111"/>
                      </a:lnTo>
                      <a:lnTo>
                        <a:pt x="39" y="111"/>
                      </a:lnTo>
                      <a:lnTo>
                        <a:pt x="0"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nvGrpSpPr>
              <p:cNvPr id="2495584" name="组合 2495583"/>
              <p:cNvGrpSpPr/>
              <p:nvPr/>
            </p:nvGrpSpPr>
            <p:grpSpPr>
              <a:xfrm>
                <a:off x="4518" y="2178"/>
                <a:ext cx="175" cy="106"/>
                <a:chOff x="4518" y="2178"/>
                <a:chExt cx="175" cy="106"/>
              </a:xfrm>
            </p:grpSpPr>
            <p:sp>
              <p:nvSpPr>
                <p:cNvPr id="2495585" name="矩形 2495584"/>
                <p:cNvSpPr/>
                <p:nvPr/>
              </p:nvSpPr>
              <p:spPr>
                <a:xfrm>
                  <a:off x="4518" y="2178"/>
                  <a:ext cx="175" cy="10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586" name="矩形 2495585"/>
                <p:cNvSpPr/>
                <p:nvPr/>
              </p:nvSpPr>
              <p:spPr>
                <a:xfrm>
                  <a:off x="4530" y="2186"/>
                  <a:ext cx="152" cy="90"/>
                </a:xfrm>
                <a:prstGeom prst="rect">
                  <a:avLst/>
                </a:prstGeom>
                <a:solidFill>
                  <a:srgbClr val="114FFB"/>
                </a:solidFill>
                <a:ln w="3175" cap="flat" cmpd="sng">
                  <a:solidFill>
                    <a:srgbClr val="000000"/>
                  </a:solidFill>
                  <a:prstDash val="solid"/>
                  <a:miter/>
                  <a:headEnd type="none" w="med" len="med"/>
                  <a:tailEnd type="none" w="med" len="med"/>
                </a:ln>
              </p:spPr>
              <p:txBody>
                <a:bodyPr/>
                <a:p>
                  <a:endParaRPr lang="zh-CN" altLang="en-US"/>
                </a:p>
              </p:txBody>
            </p:sp>
            <p:sp>
              <p:nvSpPr>
                <p:cNvPr id="2495587" name="矩形 2495586"/>
                <p:cNvSpPr/>
                <p:nvPr/>
              </p:nvSpPr>
              <p:spPr>
                <a:xfrm>
                  <a:off x="4660" y="2186"/>
                  <a:ext cx="21" cy="90"/>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588" name="矩形 2495587"/>
                <p:cNvSpPr/>
                <p:nvPr/>
              </p:nvSpPr>
              <p:spPr>
                <a:xfrm>
                  <a:off x="4665" y="2191"/>
                  <a:ext cx="11" cy="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589" name="椭圆 2495588"/>
                <p:cNvSpPr/>
                <p:nvPr/>
              </p:nvSpPr>
              <p:spPr>
                <a:xfrm>
                  <a:off x="4666" y="2230"/>
                  <a:ext cx="8"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590" name="椭圆 2495589"/>
                <p:cNvSpPr/>
                <p:nvPr/>
              </p:nvSpPr>
              <p:spPr>
                <a:xfrm>
                  <a:off x="4666" y="2247"/>
                  <a:ext cx="8" cy="5"/>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591" name="椭圆 2495590"/>
                <p:cNvSpPr/>
                <p:nvPr/>
              </p:nvSpPr>
              <p:spPr>
                <a:xfrm>
                  <a:off x="4666" y="2262"/>
                  <a:ext cx="8"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grpSp>
          <p:nvGrpSpPr>
            <p:cNvPr id="2495592" name="组合 2495591"/>
            <p:cNvGrpSpPr/>
            <p:nvPr/>
          </p:nvGrpSpPr>
          <p:grpSpPr>
            <a:xfrm>
              <a:off x="5258" y="3882"/>
              <a:ext cx="262" cy="173"/>
              <a:chOff x="4900" y="2178"/>
              <a:chExt cx="262" cy="173"/>
            </a:xfrm>
          </p:grpSpPr>
          <p:grpSp>
            <p:nvGrpSpPr>
              <p:cNvPr id="2495593" name="组合 2495592"/>
              <p:cNvGrpSpPr/>
              <p:nvPr/>
            </p:nvGrpSpPr>
            <p:grpSpPr>
              <a:xfrm>
                <a:off x="4910" y="2286"/>
                <a:ext cx="241" cy="54"/>
                <a:chOff x="4910" y="2286"/>
                <a:chExt cx="241" cy="54"/>
              </a:xfrm>
            </p:grpSpPr>
            <p:sp>
              <p:nvSpPr>
                <p:cNvPr id="2495594" name="矩形 2495593"/>
                <p:cNvSpPr/>
                <p:nvPr/>
              </p:nvSpPr>
              <p:spPr>
                <a:xfrm>
                  <a:off x="4910" y="2286"/>
                  <a:ext cx="241" cy="54"/>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595" name="矩形 2495594"/>
                <p:cNvSpPr/>
                <p:nvPr/>
              </p:nvSpPr>
              <p:spPr>
                <a:xfrm>
                  <a:off x="5044" y="2295"/>
                  <a:ext cx="84" cy="25"/>
                </a:xfrm>
                <a:prstGeom prst="rect">
                  <a:avLst/>
                </a:prstGeom>
                <a:solidFill>
                  <a:srgbClr val="808080"/>
                </a:solidFill>
                <a:ln w="3175" cap="flat" cmpd="sng">
                  <a:solidFill>
                    <a:srgbClr val="000000"/>
                  </a:solidFill>
                  <a:prstDash val="solid"/>
                  <a:miter/>
                  <a:headEnd type="none" w="med" len="med"/>
                  <a:tailEnd type="none" w="med" len="med"/>
                </a:ln>
              </p:spPr>
              <p:txBody>
                <a:bodyPr/>
                <a:p>
                  <a:endParaRPr lang="zh-CN" altLang="en-US"/>
                </a:p>
              </p:txBody>
            </p:sp>
          </p:grpSp>
          <p:grpSp>
            <p:nvGrpSpPr>
              <p:cNvPr id="2495596" name="组合 2495595"/>
              <p:cNvGrpSpPr/>
              <p:nvPr/>
            </p:nvGrpSpPr>
            <p:grpSpPr>
              <a:xfrm>
                <a:off x="4900" y="2316"/>
                <a:ext cx="262" cy="35"/>
                <a:chOff x="4900" y="2316"/>
                <a:chExt cx="262" cy="35"/>
              </a:xfrm>
            </p:grpSpPr>
            <p:sp>
              <p:nvSpPr>
                <p:cNvPr id="2495597" name="任意多边形 2495596"/>
                <p:cNvSpPr/>
                <p:nvPr/>
              </p:nvSpPr>
              <p:spPr>
                <a:xfrm>
                  <a:off x="4900" y="2316"/>
                  <a:ext cx="262" cy="35"/>
                </a:xfrm>
                <a:custGeom>
                  <a:avLst/>
                  <a:gdLst/>
                  <a:ahLst/>
                  <a:cxnLst/>
                  <a:pathLst>
                    <a:path w="1047" h="174">
                      <a:moveTo>
                        <a:pt x="131" y="0"/>
                      </a:moveTo>
                      <a:lnTo>
                        <a:pt x="921" y="0"/>
                      </a:lnTo>
                      <a:lnTo>
                        <a:pt x="1046" y="157"/>
                      </a:lnTo>
                      <a:lnTo>
                        <a:pt x="1047" y="165"/>
                      </a:lnTo>
                      <a:lnTo>
                        <a:pt x="1044" y="171"/>
                      </a:lnTo>
                      <a:lnTo>
                        <a:pt x="1036" y="174"/>
                      </a:lnTo>
                      <a:lnTo>
                        <a:pt x="14" y="174"/>
                      </a:lnTo>
                      <a:lnTo>
                        <a:pt x="5" y="170"/>
                      </a:lnTo>
                      <a:lnTo>
                        <a:pt x="0" y="163"/>
                      </a:lnTo>
                      <a:lnTo>
                        <a:pt x="2" y="154"/>
                      </a:lnTo>
                      <a:lnTo>
                        <a:pt x="131"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598" name="任意多边形 2495597"/>
                <p:cNvSpPr/>
                <p:nvPr/>
              </p:nvSpPr>
              <p:spPr>
                <a:xfrm>
                  <a:off x="4914" y="2323"/>
                  <a:ext cx="175" cy="22"/>
                </a:xfrm>
                <a:custGeom>
                  <a:avLst/>
                  <a:gdLst/>
                  <a:ahLst/>
                  <a:cxnLst/>
                  <a:pathLst>
                    <a:path w="697" h="111">
                      <a:moveTo>
                        <a:pt x="93" y="0"/>
                      </a:moveTo>
                      <a:lnTo>
                        <a:pt x="664" y="0"/>
                      </a:lnTo>
                      <a:lnTo>
                        <a:pt x="697" y="111"/>
                      </a:lnTo>
                      <a:lnTo>
                        <a:pt x="0" y="111"/>
                      </a:lnTo>
                      <a:lnTo>
                        <a:pt x="93"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599" name="任意多边形 2495598"/>
                <p:cNvSpPr/>
                <p:nvPr/>
              </p:nvSpPr>
              <p:spPr>
                <a:xfrm>
                  <a:off x="5094" y="2323"/>
                  <a:ext cx="53" cy="22"/>
                </a:xfrm>
                <a:custGeom>
                  <a:avLst/>
                  <a:gdLst/>
                  <a:ahLst/>
                  <a:cxnLst/>
                  <a:pathLst>
                    <a:path w="212" h="111">
                      <a:moveTo>
                        <a:pt x="0" y="0"/>
                      </a:moveTo>
                      <a:lnTo>
                        <a:pt x="125" y="0"/>
                      </a:lnTo>
                      <a:lnTo>
                        <a:pt x="212" y="111"/>
                      </a:lnTo>
                      <a:lnTo>
                        <a:pt x="40" y="111"/>
                      </a:lnTo>
                      <a:lnTo>
                        <a:pt x="0"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nvGrpSpPr>
              <p:cNvPr id="2495600" name="组合 2495599"/>
              <p:cNvGrpSpPr/>
              <p:nvPr/>
            </p:nvGrpSpPr>
            <p:grpSpPr>
              <a:xfrm>
                <a:off x="4944" y="2178"/>
                <a:ext cx="175" cy="106"/>
                <a:chOff x="4944" y="2178"/>
                <a:chExt cx="175" cy="106"/>
              </a:xfrm>
            </p:grpSpPr>
            <p:sp>
              <p:nvSpPr>
                <p:cNvPr id="2495601" name="矩形 2495600"/>
                <p:cNvSpPr/>
                <p:nvPr/>
              </p:nvSpPr>
              <p:spPr>
                <a:xfrm>
                  <a:off x="4944" y="2178"/>
                  <a:ext cx="175" cy="10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602" name="矩形 2495601"/>
                <p:cNvSpPr/>
                <p:nvPr/>
              </p:nvSpPr>
              <p:spPr>
                <a:xfrm>
                  <a:off x="4955" y="2186"/>
                  <a:ext cx="152" cy="90"/>
                </a:xfrm>
                <a:prstGeom prst="rect">
                  <a:avLst/>
                </a:prstGeom>
                <a:solidFill>
                  <a:srgbClr val="114FFB"/>
                </a:solidFill>
                <a:ln w="3175" cap="flat" cmpd="sng">
                  <a:solidFill>
                    <a:srgbClr val="000000"/>
                  </a:solidFill>
                  <a:prstDash val="solid"/>
                  <a:miter/>
                  <a:headEnd type="none" w="med" len="med"/>
                  <a:tailEnd type="none" w="med" len="med"/>
                </a:ln>
              </p:spPr>
              <p:txBody>
                <a:bodyPr/>
                <a:p>
                  <a:endParaRPr lang="zh-CN" altLang="en-US"/>
                </a:p>
              </p:txBody>
            </p:sp>
            <p:sp>
              <p:nvSpPr>
                <p:cNvPr id="2495603" name="矩形 2495602"/>
                <p:cNvSpPr/>
                <p:nvPr/>
              </p:nvSpPr>
              <p:spPr>
                <a:xfrm>
                  <a:off x="5085" y="2186"/>
                  <a:ext cx="22" cy="90"/>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604" name="矩形 2495603"/>
                <p:cNvSpPr/>
                <p:nvPr/>
              </p:nvSpPr>
              <p:spPr>
                <a:xfrm>
                  <a:off x="5090" y="2191"/>
                  <a:ext cx="11" cy="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605" name="椭圆 2495604"/>
                <p:cNvSpPr/>
                <p:nvPr/>
              </p:nvSpPr>
              <p:spPr>
                <a:xfrm>
                  <a:off x="5091" y="2230"/>
                  <a:ext cx="8"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606" name="椭圆 2495605"/>
                <p:cNvSpPr/>
                <p:nvPr/>
              </p:nvSpPr>
              <p:spPr>
                <a:xfrm>
                  <a:off x="5091" y="2247"/>
                  <a:ext cx="8" cy="5"/>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607" name="椭圆 2495606"/>
                <p:cNvSpPr/>
                <p:nvPr/>
              </p:nvSpPr>
              <p:spPr>
                <a:xfrm>
                  <a:off x="5091" y="2262"/>
                  <a:ext cx="8"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grpSp>
          <p:nvGrpSpPr>
            <p:cNvPr id="2495608" name="组合 2495607"/>
            <p:cNvGrpSpPr/>
            <p:nvPr/>
          </p:nvGrpSpPr>
          <p:grpSpPr>
            <a:xfrm>
              <a:off x="3844" y="3882"/>
              <a:ext cx="262" cy="173"/>
              <a:chOff x="4068" y="2178"/>
              <a:chExt cx="262" cy="173"/>
            </a:xfrm>
          </p:grpSpPr>
          <p:grpSp>
            <p:nvGrpSpPr>
              <p:cNvPr id="2495609" name="组合 2495608"/>
              <p:cNvGrpSpPr/>
              <p:nvPr/>
            </p:nvGrpSpPr>
            <p:grpSpPr>
              <a:xfrm>
                <a:off x="4079" y="2286"/>
                <a:ext cx="240" cy="54"/>
                <a:chOff x="4079" y="2286"/>
                <a:chExt cx="240" cy="54"/>
              </a:xfrm>
            </p:grpSpPr>
            <p:sp>
              <p:nvSpPr>
                <p:cNvPr id="2495610" name="矩形 2495609"/>
                <p:cNvSpPr/>
                <p:nvPr/>
              </p:nvSpPr>
              <p:spPr>
                <a:xfrm>
                  <a:off x="4079" y="2286"/>
                  <a:ext cx="240" cy="54"/>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611" name="矩形 2495610"/>
                <p:cNvSpPr/>
                <p:nvPr/>
              </p:nvSpPr>
              <p:spPr>
                <a:xfrm>
                  <a:off x="4212" y="2295"/>
                  <a:ext cx="84" cy="25"/>
                </a:xfrm>
                <a:prstGeom prst="rect">
                  <a:avLst/>
                </a:prstGeom>
                <a:solidFill>
                  <a:srgbClr val="808080"/>
                </a:solidFill>
                <a:ln w="3175" cap="flat" cmpd="sng">
                  <a:solidFill>
                    <a:srgbClr val="000000"/>
                  </a:solidFill>
                  <a:prstDash val="solid"/>
                  <a:miter/>
                  <a:headEnd type="none" w="med" len="med"/>
                  <a:tailEnd type="none" w="med" len="med"/>
                </a:ln>
              </p:spPr>
              <p:txBody>
                <a:bodyPr/>
                <a:p>
                  <a:endParaRPr lang="zh-CN" altLang="en-US"/>
                </a:p>
              </p:txBody>
            </p:sp>
          </p:grpSp>
          <p:grpSp>
            <p:nvGrpSpPr>
              <p:cNvPr id="2495612" name="组合 2495611"/>
              <p:cNvGrpSpPr/>
              <p:nvPr/>
            </p:nvGrpSpPr>
            <p:grpSpPr>
              <a:xfrm>
                <a:off x="4068" y="2316"/>
                <a:ext cx="262" cy="35"/>
                <a:chOff x="4068" y="2316"/>
                <a:chExt cx="262" cy="35"/>
              </a:xfrm>
            </p:grpSpPr>
            <p:sp>
              <p:nvSpPr>
                <p:cNvPr id="2495613" name="任意多边形 2495612"/>
                <p:cNvSpPr/>
                <p:nvPr/>
              </p:nvSpPr>
              <p:spPr>
                <a:xfrm>
                  <a:off x="4068" y="2316"/>
                  <a:ext cx="262" cy="35"/>
                </a:xfrm>
                <a:custGeom>
                  <a:avLst/>
                  <a:gdLst/>
                  <a:ahLst/>
                  <a:cxnLst/>
                  <a:pathLst>
                    <a:path w="1049" h="174">
                      <a:moveTo>
                        <a:pt x="131" y="0"/>
                      </a:moveTo>
                      <a:lnTo>
                        <a:pt x="922" y="0"/>
                      </a:lnTo>
                      <a:lnTo>
                        <a:pt x="1047" y="157"/>
                      </a:lnTo>
                      <a:lnTo>
                        <a:pt x="1049" y="165"/>
                      </a:lnTo>
                      <a:lnTo>
                        <a:pt x="1044" y="171"/>
                      </a:lnTo>
                      <a:lnTo>
                        <a:pt x="1036" y="174"/>
                      </a:lnTo>
                      <a:lnTo>
                        <a:pt x="15" y="174"/>
                      </a:lnTo>
                      <a:lnTo>
                        <a:pt x="6" y="170"/>
                      </a:lnTo>
                      <a:lnTo>
                        <a:pt x="0" y="163"/>
                      </a:lnTo>
                      <a:lnTo>
                        <a:pt x="2" y="154"/>
                      </a:lnTo>
                      <a:lnTo>
                        <a:pt x="131"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614" name="任意多边形 2495613"/>
                <p:cNvSpPr/>
                <p:nvPr/>
              </p:nvSpPr>
              <p:spPr>
                <a:xfrm>
                  <a:off x="4083" y="2323"/>
                  <a:ext cx="174" cy="22"/>
                </a:xfrm>
                <a:custGeom>
                  <a:avLst/>
                  <a:gdLst/>
                  <a:ahLst/>
                  <a:cxnLst/>
                  <a:pathLst>
                    <a:path w="697" h="111">
                      <a:moveTo>
                        <a:pt x="94" y="0"/>
                      </a:moveTo>
                      <a:lnTo>
                        <a:pt x="664" y="0"/>
                      </a:lnTo>
                      <a:lnTo>
                        <a:pt x="697" y="111"/>
                      </a:lnTo>
                      <a:lnTo>
                        <a:pt x="0" y="111"/>
                      </a:lnTo>
                      <a:lnTo>
                        <a:pt x="94"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615" name="任意多边形 2495614"/>
                <p:cNvSpPr/>
                <p:nvPr/>
              </p:nvSpPr>
              <p:spPr>
                <a:xfrm>
                  <a:off x="4262" y="2323"/>
                  <a:ext cx="53" cy="22"/>
                </a:xfrm>
                <a:custGeom>
                  <a:avLst/>
                  <a:gdLst/>
                  <a:ahLst/>
                  <a:cxnLst/>
                  <a:pathLst>
                    <a:path w="211" h="111">
                      <a:moveTo>
                        <a:pt x="0" y="0"/>
                      </a:moveTo>
                      <a:lnTo>
                        <a:pt x="124" y="0"/>
                      </a:lnTo>
                      <a:lnTo>
                        <a:pt x="211" y="111"/>
                      </a:lnTo>
                      <a:lnTo>
                        <a:pt x="39" y="111"/>
                      </a:lnTo>
                      <a:lnTo>
                        <a:pt x="0"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nvGrpSpPr>
              <p:cNvPr id="2495616" name="组合 2495615"/>
              <p:cNvGrpSpPr/>
              <p:nvPr/>
            </p:nvGrpSpPr>
            <p:grpSpPr>
              <a:xfrm>
                <a:off x="4112" y="2178"/>
                <a:ext cx="175" cy="106"/>
                <a:chOff x="4112" y="2178"/>
                <a:chExt cx="175" cy="106"/>
              </a:xfrm>
            </p:grpSpPr>
            <p:sp>
              <p:nvSpPr>
                <p:cNvPr id="2495617" name="矩形 2495616"/>
                <p:cNvSpPr/>
                <p:nvPr/>
              </p:nvSpPr>
              <p:spPr>
                <a:xfrm>
                  <a:off x="4112" y="2178"/>
                  <a:ext cx="175" cy="10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618" name="矩形 2495617"/>
                <p:cNvSpPr/>
                <p:nvPr/>
              </p:nvSpPr>
              <p:spPr>
                <a:xfrm>
                  <a:off x="4123" y="2186"/>
                  <a:ext cx="152" cy="90"/>
                </a:xfrm>
                <a:prstGeom prst="rect">
                  <a:avLst/>
                </a:prstGeom>
                <a:solidFill>
                  <a:srgbClr val="114FFB"/>
                </a:solidFill>
                <a:ln w="3175" cap="flat" cmpd="sng">
                  <a:solidFill>
                    <a:srgbClr val="000000"/>
                  </a:solidFill>
                  <a:prstDash val="solid"/>
                  <a:miter/>
                  <a:headEnd type="none" w="med" len="med"/>
                  <a:tailEnd type="none" w="med" len="med"/>
                </a:ln>
              </p:spPr>
              <p:txBody>
                <a:bodyPr/>
                <a:p>
                  <a:endParaRPr lang="zh-CN" altLang="en-US"/>
                </a:p>
              </p:txBody>
            </p:sp>
            <p:sp>
              <p:nvSpPr>
                <p:cNvPr id="2495619" name="矩形 2495618"/>
                <p:cNvSpPr/>
                <p:nvPr/>
              </p:nvSpPr>
              <p:spPr>
                <a:xfrm>
                  <a:off x="4253" y="2186"/>
                  <a:ext cx="22" cy="90"/>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620" name="矩形 2495619"/>
                <p:cNvSpPr/>
                <p:nvPr/>
              </p:nvSpPr>
              <p:spPr>
                <a:xfrm>
                  <a:off x="4259" y="2191"/>
                  <a:ext cx="10" cy="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621" name="椭圆 2495620"/>
                <p:cNvSpPr/>
                <p:nvPr/>
              </p:nvSpPr>
              <p:spPr>
                <a:xfrm>
                  <a:off x="4259" y="2230"/>
                  <a:ext cx="9"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622" name="椭圆 2495621"/>
                <p:cNvSpPr/>
                <p:nvPr/>
              </p:nvSpPr>
              <p:spPr>
                <a:xfrm>
                  <a:off x="4259" y="2247"/>
                  <a:ext cx="9" cy="5"/>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623" name="椭圆 2495622"/>
                <p:cNvSpPr/>
                <p:nvPr/>
              </p:nvSpPr>
              <p:spPr>
                <a:xfrm>
                  <a:off x="4259" y="2262"/>
                  <a:ext cx="9"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grpSp>
          <p:nvGrpSpPr>
            <p:cNvPr id="2495624" name="组合 2495623"/>
            <p:cNvGrpSpPr/>
            <p:nvPr/>
          </p:nvGrpSpPr>
          <p:grpSpPr>
            <a:xfrm>
              <a:off x="4127" y="3882"/>
              <a:ext cx="261" cy="173"/>
              <a:chOff x="4475" y="2178"/>
              <a:chExt cx="261" cy="173"/>
            </a:xfrm>
          </p:grpSpPr>
          <p:grpSp>
            <p:nvGrpSpPr>
              <p:cNvPr id="2495625" name="组合 2495624"/>
              <p:cNvGrpSpPr/>
              <p:nvPr/>
            </p:nvGrpSpPr>
            <p:grpSpPr>
              <a:xfrm>
                <a:off x="4485" y="2286"/>
                <a:ext cx="241" cy="54"/>
                <a:chOff x="4485" y="2286"/>
                <a:chExt cx="241" cy="54"/>
              </a:xfrm>
            </p:grpSpPr>
            <p:sp>
              <p:nvSpPr>
                <p:cNvPr id="2495626" name="矩形 2495625"/>
                <p:cNvSpPr/>
                <p:nvPr/>
              </p:nvSpPr>
              <p:spPr>
                <a:xfrm>
                  <a:off x="4485" y="2286"/>
                  <a:ext cx="241" cy="54"/>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627" name="矩形 2495626"/>
                <p:cNvSpPr/>
                <p:nvPr/>
              </p:nvSpPr>
              <p:spPr>
                <a:xfrm>
                  <a:off x="4619" y="2295"/>
                  <a:ext cx="83" cy="25"/>
                </a:xfrm>
                <a:prstGeom prst="rect">
                  <a:avLst/>
                </a:prstGeom>
                <a:solidFill>
                  <a:srgbClr val="808080"/>
                </a:solidFill>
                <a:ln w="3175" cap="flat" cmpd="sng">
                  <a:solidFill>
                    <a:srgbClr val="000000"/>
                  </a:solidFill>
                  <a:prstDash val="solid"/>
                  <a:miter/>
                  <a:headEnd type="none" w="med" len="med"/>
                  <a:tailEnd type="none" w="med" len="med"/>
                </a:ln>
              </p:spPr>
              <p:txBody>
                <a:bodyPr/>
                <a:p>
                  <a:endParaRPr lang="zh-CN" altLang="en-US"/>
                </a:p>
              </p:txBody>
            </p:sp>
          </p:grpSp>
          <p:grpSp>
            <p:nvGrpSpPr>
              <p:cNvPr id="2495628" name="组合 2495627"/>
              <p:cNvGrpSpPr/>
              <p:nvPr/>
            </p:nvGrpSpPr>
            <p:grpSpPr>
              <a:xfrm>
                <a:off x="4475" y="2316"/>
                <a:ext cx="261" cy="35"/>
                <a:chOff x="4475" y="2316"/>
                <a:chExt cx="261" cy="35"/>
              </a:xfrm>
            </p:grpSpPr>
            <p:sp>
              <p:nvSpPr>
                <p:cNvPr id="2495629" name="任意多边形 2495628"/>
                <p:cNvSpPr/>
                <p:nvPr/>
              </p:nvSpPr>
              <p:spPr>
                <a:xfrm>
                  <a:off x="4475" y="2316"/>
                  <a:ext cx="261" cy="35"/>
                </a:xfrm>
                <a:custGeom>
                  <a:avLst/>
                  <a:gdLst/>
                  <a:ahLst/>
                  <a:cxnLst/>
                  <a:pathLst>
                    <a:path w="1048" h="174">
                      <a:moveTo>
                        <a:pt x="131" y="0"/>
                      </a:moveTo>
                      <a:lnTo>
                        <a:pt x="922" y="0"/>
                      </a:lnTo>
                      <a:lnTo>
                        <a:pt x="1046" y="157"/>
                      </a:lnTo>
                      <a:lnTo>
                        <a:pt x="1048" y="165"/>
                      </a:lnTo>
                      <a:lnTo>
                        <a:pt x="1043" y="171"/>
                      </a:lnTo>
                      <a:lnTo>
                        <a:pt x="1035" y="174"/>
                      </a:lnTo>
                      <a:lnTo>
                        <a:pt x="14" y="174"/>
                      </a:lnTo>
                      <a:lnTo>
                        <a:pt x="6" y="170"/>
                      </a:lnTo>
                      <a:lnTo>
                        <a:pt x="0" y="163"/>
                      </a:lnTo>
                      <a:lnTo>
                        <a:pt x="1" y="154"/>
                      </a:lnTo>
                      <a:lnTo>
                        <a:pt x="131"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630" name="任意多边形 2495629"/>
                <p:cNvSpPr/>
                <p:nvPr/>
              </p:nvSpPr>
              <p:spPr>
                <a:xfrm>
                  <a:off x="4489" y="2323"/>
                  <a:ext cx="174" cy="22"/>
                </a:xfrm>
                <a:custGeom>
                  <a:avLst/>
                  <a:gdLst/>
                  <a:ahLst/>
                  <a:cxnLst/>
                  <a:pathLst>
                    <a:path w="697" h="111">
                      <a:moveTo>
                        <a:pt x="94" y="0"/>
                      </a:moveTo>
                      <a:lnTo>
                        <a:pt x="664" y="0"/>
                      </a:lnTo>
                      <a:lnTo>
                        <a:pt x="697" y="111"/>
                      </a:lnTo>
                      <a:lnTo>
                        <a:pt x="0" y="111"/>
                      </a:lnTo>
                      <a:lnTo>
                        <a:pt x="94"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631" name="任意多边形 2495630"/>
                <p:cNvSpPr/>
                <p:nvPr/>
              </p:nvSpPr>
              <p:spPr>
                <a:xfrm>
                  <a:off x="4669" y="2323"/>
                  <a:ext cx="53" cy="22"/>
                </a:xfrm>
                <a:custGeom>
                  <a:avLst/>
                  <a:gdLst/>
                  <a:ahLst/>
                  <a:cxnLst/>
                  <a:pathLst>
                    <a:path w="212" h="111">
                      <a:moveTo>
                        <a:pt x="0" y="0"/>
                      </a:moveTo>
                      <a:lnTo>
                        <a:pt x="125" y="0"/>
                      </a:lnTo>
                      <a:lnTo>
                        <a:pt x="212" y="111"/>
                      </a:lnTo>
                      <a:lnTo>
                        <a:pt x="39" y="111"/>
                      </a:lnTo>
                      <a:lnTo>
                        <a:pt x="0"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nvGrpSpPr>
              <p:cNvPr id="2495632" name="组合 2495631"/>
              <p:cNvGrpSpPr/>
              <p:nvPr/>
            </p:nvGrpSpPr>
            <p:grpSpPr>
              <a:xfrm>
                <a:off x="4518" y="2178"/>
                <a:ext cx="175" cy="106"/>
                <a:chOff x="4518" y="2178"/>
                <a:chExt cx="175" cy="106"/>
              </a:xfrm>
            </p:grpSpPr>
            <p:sp>
              <p:nvSpPr>
                <p:cNvPr id="2495633" name="矩形 2495632"/>
                <p:cNvSpPr/>
                <p:nvPr/>
              </p:nvSpPr>
              <p:spPr>
                <a:xfrm>
                  <a:off x="4518" y="2178"/>
                  <a:ext cx="175" cy="10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634" name="矩形 2495633"/>
                <p:cNvSpPr/>
                <p:nvPr/>
              </p:nvSpPr>
              <p:spPr>
                <a:xfrm>
                  <a:off x="4530" y="2186"/>
                  <a:ext cx="152" cy="90"/>
                </a:xfrm>
                <a:prstGeom prst="rect">
                  <a:avLst/>
                </a:prstGeom>
                <a:solidFill>
                  <a:srgbClr val="114FFB"/>
                </a:solidFill>
                <a:ln w="3175" cap="flat" cmpd="sng">
                  <a:solidFill>
                    <a:srgbClr val="000000"/>
                  </a:solidFill>
                  <a:prstDash val="solid"/>
                  <a:miter/>
                  <a:headEnd type="none" w="med" len="med"/>
                  <a:tailEnd type="none" w="med" len="med"/>
                </a:ln>
              </p:spPr>
              <p:txBody>
                <a:bodyPr/>
                <a:p>
                  <a:endParaRPr lang="zh-CN" altLang="en-US"/>
                </a:p>
              </p:txBody>
            </p:sp>
            <p:sp>
              <p:nvSpPr>
                <p:cNvPr id="2495635" name="矩形 2495634"/>
                <p:cNvSpPr/>
                <p:nvPr/>
              </p:nvSpPr>
              <p:spPr>
                <a:xfrm>
                  <a:off x="4660" y="2186"/>
                  <a:ext cx="21" cy="90"/>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636" name="矩形 2495635"/>
                <p:cNvSpPr/>
                <p:nvPr/>
              </p:nvSpPr>
              <p:spPr>
                <a:xfrm>
                  <a:off x="4665" y="2191"/>
                  <a:ext cx="11" cy="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637" name="椭圆 2495636"/>
                <p:cNvSpPr/>
                <p:nvPr/>
              </p:nvSpPr>
              <p:spPr>
                <a:xfrm>
                  <a:off x="4666" y="2230"/>
                  <a:ext cx="8"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638" name="椭圆 2495637"/>
                <p:cNvSpPr/>
                <p:nvPr/>
              </p:nvSpPr>
              <p:spPr>
                <a:xfrm>
                  <a:off x="4666" y="2247"/>
                  <a:ext cx="8" cy="5"/>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639" name="椭圆 2495638"/>
                <p:cNvSpPr/>
                <p:nvPr/>
              </p:nvSpPr>
              <p:spPr>
                <a:xfrm>
                  <a:off x="4666" y="2262"/>
                  <a:ext cx="8"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grpSp>
          <p:nvGrpSpPr>
            <p:cNvPr id="2495640" name="组合 2495639"/>
            <p:cNvGrpSpPr/>
            <p:nvPr/>
          </p:nvGrpSpPr>
          <p:grpSpPr>
            <a:xfrm>
              <a:off x="4410" y="3882"/>
              <a:ext cx="262" cy="173"/>
              <a:chOff x="4900" y="2178"/>
              <a:chExt cx="262" cy="173"/>
            </a:xfrm>
          </p:grpSpPr>
          <p:grpSp>
            <p:nvGrpSpPr>
              <p:cNvPr id="2495641" name="组合 2495640"/>
              <p:cNvGrpSpPr/>
              <p:nvPr/>
            </p:nvGrpSpPr>
            <p:grpSpPr>
              <a:xfrm>
                <a:off x="4910" y="2286"/>
                <a:ext cx="241" cy="54"/>
                <a:chOff x="4910" y="2286"/>
                <a:chExt cx="241" cy="54"/>
              </a:xfrm>
            </p:grpSpPr>
            <p:sp>
              <p:nvSpPr>
                <p:cNvPr id="2495642" name="矩形 2495641"/>
                <p:cNvSpPr/>
                <p:nvPr/>
              </p:nvSpPr>
              <p:spPr>
                <a:xfrm>
                  <a:off x="4910" y="2286"/>
                  <a:ext cx="241" cy="54"/>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643" name="矩形 2495642"/>
                <p:cNvSpPr/>
                <p:nvPr/>
              </p:nvSpPr>
              <p:spPr>
                <a:xfrm>
                  <a:off x="5044" y="2295"/>
                  <a:ext cx="84" cy="25"/>
                </a:xfrm>
                <a:prstGeom prst="rect">
                  <a:avLst/>
                </a:prstGeom>
                <a:solidFill>
                  <a:srgbClr val="808080"/>
                </a:solidFill>
                <a:ln w="3175" cap="flat" cmpd="sng">
                  <a:solidFill>
                    <a:srgbClr val="000000"/>
                  </a:solidFill>
                  <a:prstDash val="solid"/>
                  <a:miter/>
                  <a:headEnd type="none" w="med" len="med"/>
                  <a:tailEnd type="none" w="med" len="med"/>
                </a:ln>
              </p:spPr>
              <p:txBody>
                <a:bodyPr/>
                <a:p>
                  <a:endParaRPr lang="zh-CN" altLang="en-US"/>
                </a:p>
              </p:txBody>
            </p:sp>
          </p:grpSp>
          <p:grpSp>
            <p:nvGrpSpPr>
              <p:cNvPr id="2495644" name="组合 2495643"/>
              <p:cNvGrpSpPr/>
              <p:nvPr/>
            </p:nvGrpSpPr>
            <p:grpSpPr>
              <a:xfrm>
                <a:off x="4900" y="2316"/>
                <a:ext cx="262" cy="35"/>
                <a:chOff x="4900" y="2316"/>
                <a:chExt cx="262" cy="35"/>
              </a:xfrm>
            </p:grpSpPr>
            <p:sp>
              <p:nvSpPr>
                <p:cNvPr id="2495645" name="任意多边形 2495644"/>
                <p:cNvSpPr/>
                <p:nvPr/>
              </p:nvSpPr>
              <p:spPr>
                <a:xfrm>
                  <a:off x="4900" y="2316"/>
                  <a:ext cx="262" cy="35"/>
                </a:xfrm>
                <a:custGeom>
                  <a:avLst/>
                  <a:gdLst/>
                  <a:ahLst/>
                  <a:cxnLst/>
                  <a:pathLst>
                    <a:path w="1047" h="174">
                      <a:moveTo>
                        <a:pt x="131" y="0"/>
                      </a:moveTo>
                      <a:lnTo>
                        <a:pt x="921" y="0"/>
                      </a:lnTo>
                      <a:lnTo>
                        <a:pt x="1046" y="157"/>
                      </a:lnTo>
                      <a:lnTo>
                        <a:pt x="1047" y="165"/>
                      </a:lnTo>
                      <a:lnTo>
                        <a:pt x="1044" y="171"/>
                      </a:lnTo>
                      <a:lnTo>
                        <a:pt x="1036" y="174"/>
                      </a:lnTo>
                      <a:lnTo>
                        <a:pt x="14" y="174"/>
                      </a:lnTo>
                      <a:lnTo>
                        <a:pt x="5" y="170"/>
                      </a:lnTo>
                      <a:lnTo>
                        <a:pt x="0" y="163"/>
                      </a:lnTo>
                      <a:lnTo>
                        <a:pt x="2" y="154"/>
                      </a:lnTo>
                      <a:lnTo>
                        <a:pt x="131"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646" name="任意多边形 2495645"/>
                <p:cNvSpPr/>
                <p:nvPr/>
              </p:nvSpPr>
              <p:spPr>
                <a:xfrm>
                  <a:off x="4914" y="2323"/>
                  <a:ext cx="175" cy="22"/>
                </a:xfrm>
                <a:custGeom>
                  <a:avLst/>
                  <a:gdLst/>
                  <a:ahLst/>
                  <a:cxnLst/>
                  <a:pathLst>
                    <a:path w="697" h="111">
                      <a:moveTo>
                        <a:pt x="93" y="0"/>
                      </a:moveTo>
                      <a:lnTo>
                        <a:pt x="664" y="0"/>
                      </a:lnTo>
                      <a:lnTo>
                        <a:pt x="697" y="111"/>
                      </a:lnTo>
                      <a:lnTo>
                        <a:pt x="0" y="111"/>
                      </a:lnTo>
                      <a:lnTo>
                        <a:pt x="93"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647" name="任意多边形 2495646"/>
                <p:cNvSpPr/>
                <p:nvPr/>
              </p:nvSpPr>
              <p:spPr>
                <a:xfrm>
                  <a:off x="5094" y="2323"/>
                  <a:ext cx="53" cy="22"/>
                </a:xfrm>
                <a:custGeom>
                  <a:avLst/>
                  <a:gdLst/>
                  <a:ahLst/>
                  <a:cxnLst/>
                  <a:pathLst>
                    <a:path w="212" h="111">
                      <a:moveTo>
                        <a:pt x="0" y="0"/>
                      </a:moveTo>
                      <a:lnTo>
                        <a:pt x="125" y="0"/>
                      </a:lnTo>
                      <a:lnTo>
                        <a:pt x="212" y="111"/>
                      </a:lnTo>
                      <a:lnTo>
                        <a:pt x="40" y="111"/>
                      </a:lnTo>
                      <a:lnTo>
                        <a:pt x="0"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nvGrpSpPr>
              <p:cNvPr id="2495648" name="组合 2495647"/>
              <p:cNvGrpSpPr/>
              <p:nvPr/>
            </p:nvGrpSpPr>
            <p:grpSpPr>
              <a:xfrm>
                <a:off x="4944" y="2178"/>
                <a:ext cx="175" cy="106"/>
                <a:chOff x="4944" y="2178"/>
                <a:chExt cx="175" cy="106"/>
              </a:xfrm>
            </p:grpSpPr>
            <p:sp>
              <p:nvSpPr>
                <p:cNvPr id="2495649" name="矩形 2495648"/>
                <p:cNvSpPr/>
                <p:nvPr/>
              </p:nvSpPr>
              <p:spPr>
                <a:xfrm>
                  <a:off x="4944" y="2178"/>
                  <a:ext cx="175" cy="10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650" name="矩形 2495649"/>
                <p:cNvSpPr/>
                <p:nvPr/>
              </p:nvSpPr>
              <p:spPr>
                <a:xfrm>
                  <a:off x="4955" y="2186"/>
                  <a:ext cx="152" cy="90"/>
                </a:xfrm>
                <a:prstGeom prst="rect">
                  <a:avLst/>
                </a:prstGeom>
                <a:solidFill>
                  <a:srgbClr val="114FFB"/>
                </a:solidFill>
                <a:ln w="3175" cap="flat" cmpd="sng">
                  <a:solidFill>
                    <a:srgbClr val="000000"/>
                  </a:solidFill>
                  <a:prstDash val="solid"/>
                  <a:miter/>
                  <a:headEnd type="none" w="med" len="med"/>
                  <a:tailEnd type="none" w="med" len="med"/>
                </a:ln>
              </p:spPr>
              <p:txBody>
                <a:bodyPr/>
                <a:p>
                  <a:endParaRPr lang="zh-CN" altLang="en-US"/>
                </a:p>
              </p:txBody>
            </p:sp>
            <p:sp>
              <p:nvSpPr>
                <p:cNvPr id="2495651" name="矩形 2495650"/>
                <p:cNvSpPr/>
                <p:nvPr/>
              </p:nvSpPr>
              <p:spPr>
                <a:xfrm>
                  <a:off x="5085" y="2186"/>
                  <a:ext cx="22" cy="90"/>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652" name="矩形 2495651"/>
                <p:cNvSpPr/>
                <p:nvPr/>
              </p:nvSpPr>
              <p:spPr>
                <a:xfrm>
                  <a:off x="5090" y="2191"/>
                  <a:ext cx="11" cy="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5653" name="椭圆 2495652"/>
                <p:cNvSpPr/>
                <p:nvPr/>
              </p:nvSpPr>
              <p:spPr>
                <a:xfrm>
                  <a:off x="5091" y="2230"/>
                  <a:ext cx="8"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654" name="椭圆 2495653"/>
                <p:cNvSpPr/>
                <p:nvPr/>
              </p:nvSpPr>
              <p:spPr>
                <a:xfrm>
                  <a:off x="5091" y="2247"/>
                  <a:ext cx="8" cy="5"/>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5655" name="椭圆 2495654"/>
                <p:cNvSpPr/>
                <p:nvPr/>
              </p:nvSpPr>
              <p:spPr>
                <a:xfrm>
                  <a:off x="5091" y="2262"/>
                  <a:ext cx="8"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sp>
          <p:nvSpPr>
            <p:cNvPr id="2495656" name="矩形 2495655"/>
            <p:cNvSpPr/>
            <p:nvPr/>
          </p:nvSpPr>
          <p:spPr>
            <a:xfrm>
              <a:off x="4560" y="4052"/>
              <a:ext cx="11" cy="88"/>
            </a:xfrm>
            <a:prstGeom prst="rect">
              <a:avLst/>
            </a:prstGeom>
            <a:solidFill>
              <a:srgbClr val="114FFB"/>
            </a:solidFill>
            <a:ln w="9525" cap="flat" cmpd="sng">
              <a:solidFill>
                <a:srgbClr val="CC0000"/>
              </a:solidFill>
              <a:prstDash val="solid"/>
              <a:miter/>
              <a:headEnd type="none" w="med" len="med"/>
              <a:tailEnd type="none" w="med" len="med"/>
            </a:ln>
          </p:spPr>
          <p:txBody>
            <a:bodyPr/>
            <a:p>
              <a:endParaRPr lang="zh-CN" altLang="en-US"/>
            </a:p>
          </p:txBody>
        </p:sp>
        <p:sp>
          <p:nvSpPr>
            <p:cNvPr id="2495657" name="矩形 2495656"/>
            <p:cNvSpPr/>
            <p:nvPr/>
          </p:nvSpPr>
          <p:spPr>
            <a:xfrm>
              <a:off x="4272" y="4050"/>
              <a:ext cx="11" cy="88"/>
            </a:xfrm>
            <a:prstGeom prst="rect">
              <a:avLst/>
            </a:prstGeom>
            <a:solidFill>
              <a:srgbClr val="114FFB"/>
            </a:solidFill>
            <a:ln w="9525" cap="flat" cmpd="sng">
              <a:solidFill>
                <a:srgbClr val="CC0000"/>
              </a:solidFill>
              <a:prstDash val="solid"/>
              <a:miter/>
              <a:headEnd type="none" w="med" len="med"/>
              <a:tailEnd type="none" w="med" len="med"/>
            </a:ln>
          </p:spPr>
          <p:txBody>
            <a:bodyPr/>
            <a:p>
              <a:endParaRPr lang="zh-CN" altLang="en-US"/>
            </a:p>
          </p:txBody>
        </p:sp>
        <p:sp>
          <p:nvSpPr>
            <p:cNvPr id="2495658" name="矩形 2495657"/>
            <p:cNvSpPr/>
            <p:nvPr/>
          </p:nvSpPr>
          <p:spPr>
            <a:xfrm>
              <a:off x="3984" y="4050"/>
              <a:ext cx="11" cy="89"/>
            </a:xfrm>
            <a:prstGeom prst="rect">
              <a:avLst/>
            </a:prstGeom>
            <a:solidFill>
              <a:srgbClr val="114FFB"/>
            </a:solidFill>
            <a:ln w="9525" cap="flat" cmpd="sng">
              <a:solidFill>
                <a:srgbClr val="CC0000"/>
              </a:solidFill>
              <a:prstDash val="solid"/>
              <a:miter/>
              <a:headEnd type="none" w="med" len="med"/>
              <a:tailEnd type="none" w="med" len="med"/>
            </a:ln>
          </p:spPr>
          <p:txBody>
            <a:bodyPr/>
            <a:p>
              <a:endParaRPr lang="zh-CN" altLang="en-US"/>
            </a:p>
          </p:txBody>
        </p:sp>
        <p:sp>
          <p:nvSpPr>
            <p:cNvPr id="2495659" name="矩形 2495658"/>
            <p:cNvSpPr/>
            <p:nvPr/>
          </p:nvSpPr>
          <p:spPr>
            <a:xfrm>
              <a:off x="3084" y="4050"/>
              <a:ext cx="11" cy="89"/>
            </a:xfrm>
            <a:prstGeom prst="rect">
              <a:avLst/>
            </a:prstGeom>
            <a:solidFill>
              <a:srgbClr val="114FFB"/>
            </a:solidFill>
            <a:ln w="9525" cap="flat" cmpd="sng">
              <a:solidFill>
                <a:srgbClr val="CC0000"/>
              </a:solidFill>
              <a:prstDash val="solid"/>
              <a:miter/>
              <a:headEnd type="none" w="med" len="med"/>
              <a:tailEnd type="none" w="med" len="med"/>
            </a:ln>
          </p:spPr>
          <p:txBody>
            <a:bodyPr/>
            <a:p>
              <a:endParaRPr lang="zh-CN" altLang="en-US"/>
            </a:p>
          </p:txBody>
        </p:sp>
        <p:sp>
          <p:nvSpPr>
            <p:cNvPr id="2495660" name="矩形 2495659"/>
            <p:cNvSpPr/>
            <p:nvPr/>
          </p:nvSpPr>
          <p:spPr>
            <a:xfrm>
              <a:off x="2293" y="4057"/>
              <a:ext cx="11" cy="89"/>
            </a:xfrm>
            <a:prstGeom prst="rect">
              <a:avLst/>
            </a:prstGeom>
            <a:solidFill>
              <a:srgbClr val="114FFB"/>
            </a:solidFill>
            <a:ln w="9525" cap="flat" cmpd="sng">
              <a:solidFill>
                <a:srgbClr val="CC0000"/>
              </a:solidFill>
              <a:prstDash val="solid"/>
              <a:miter/>
              <a:headEnd type="none" w="med" len="med"/>
              <a:tailEnd type="none" w="med" len="med"/>
            </a:ln>
          </p:spPr>
          <p:txBody>
            <a:bodyPr/>
            <a:p>
              <a:endParaRPr lang="zh-CN" altLang="en-US"/>
            </a:p>
          </p:txBody>
        </p:sp>
        <p:graphicFrame>
          <p:nvGraphicFramePr>
            <p:cNvPr id="2495661" name="对象 2495660"/>
            <p:cNvGraphicFramePr/>
            <p:nvPr/>
          </p:nvGraphicFramePr>
          <p:xfrm flipH="1">
            <a:off x="1346" y="3704"/>
            <a:ext cx="265" cy="370"/>
          </p:xfrm>
          <a:graphic>
            <a:graphicData uri="http://schemas.openxmlformats.org/presentationml/2006/ole">
              <mc:AlternateContent xmlns:mc="http://schemas.openxmlformats.org/markup-compatibility/2006">
                <mc:Choice xmlns:v="urn:schemas-microsoft-com:vml" Requires="v">
                  <p:oleObj spid="_x0000_s3084" name="" r:id="rId14" imgW="2735580" imgH="3825875" progId="MS_ClipArt_Gallery.2">
                    <p:embed/>
                  </p:oleObj>
                </mc:Choice>
                <mc:Fallback>
                  <p:oleObj name="" r:id="rId14" imgW="2735580" imgH="3825875" progId="MS_ClipArt_Gallery.2">
                    <p:embed/>
                    <p:pic>
                      <p:nvPicPr>
                        <p:cNvPr id="0" name="图片 3083"/>
                        <p:cNvPicPr/>
                        <p:nvPr/>
                      </p:nvPicPr>
                      <p:blipFill>
                        <a:blip r:embed="rId15"/>
                        <a:stretch>
                          <a:fillRect/>
                        </a:stretch>
                      </p:blipFill>
                      <p:spPr>
                        <a:xfrm flipH="1">
                          <a:off x="1346" y="3704"/>
                          <a:ext cx="265" cy="370"/>
                        </a:xfrm>
                        <a:prstGeom prst="rect">
                          <a:avLst/>
                        </a:prstGeom>
                        <a:noFill/>
                        <a:ln w="38100">
                          <a:noFill/>
                          <a:miter/>
                        </a:ln>
                      </p:spPr>
                    </p:pic>
                  </p:oleObj>
                </mc:Fallback>
              </mc:AlternateContent>
            </a:graphicData>
          </a:graphic>
        </p:graphicFrame>
        <p:sp>
          <p:nvSpPr>
            <p:cNvPr id="2495662" name="矩形 2495661"/>
            <p:cNvSpPr/>
            <p:nvPr/>
          </p:nvSpPr>
          <p:spPr>
            <a:xfrm>
              <a:off x="1501" y="4063"/>
              <a:ext cx="11" cy="89"/>
            </a:xfrm>
            <a:prstGeom prst="rect">
              <a:avLst/>
            </a:prstGeom>
            <a:solidFill>
              <a:srgbClr val="114FFB"/>
            </a:solidFill>
            <a:ln w="9525" cap="flat" cmpd="sng">
              <a:solidFill>
                <a:srgbClr val="CC0000"/>
              </a:solidFill>
              <a:prstDash val="solid"/>
              <a:miter/>
              <a:headEnd type="none" w="med" len="med"/>
              <a:tailEnd type="none" w="med" len="med"/>
            </a:ln>
          </p:spPr>
          <p:txBody>
            <a:bodyPr/>
            <a:p>
              <a:endParaRPr lang="zh-CN" altLang="en-US"/>
            </a:p>
          </p:txBody>
        </p:sp>
      </p:grpSp>
      <p:sp>
        <p:nvSpPr>
          <p:cNvPr id="2495663" name="Text Box 16"/>
          <p:cNvSpPr txBox="1"/>
          <p:nvPr/>
        </p:nvSpPr>
        <p:spPr>
          <a:xfrm>
            <a:off x="522923" y="302260"/>
            <a:ext cx="4450080" cy="534035"/>
          </a:xfrm>
          <a:prstGeom prst="rect">
            <a:avLst/>
          </a:prstGeom>
          <a:noFill/>
          <a:ln w="9525">
            <a:noFill/>
          </a:ln>
        </p:spPr>
        <p:txBody>
          <a:bodyPr wrap="none">
            <a:spAutoFit/>
          </a:bodyPr>
          <a:p>
            <a:pPr>
              <a:lnSpc>
                <a:spcPct val="120000"/>
              </a:lnSpc>
            </a:pPr>
            <a:r>
              <a:rPr lang="en-US" altLang="zh-CN" sz="2400">
                <a:solidFill>
                  <a:schemeClr val="tx1"/>
                </a:solidFill>
                <a:latin typeface="楷体" panose="02010609060101010101" charset="-122"/>
                <a:ea typeface="楷体" panose="02010609060101010101" charset="-122"/>
                <a:cs typeface="楷体" panose="02010609060101010101" charset="-122"/>
              </a:rPr>
              <a:t>(2)</a:t>
            </a:r>
            <a:r>
              <a:rPr lang="zh-CN" altLang="en-US" sz="2400" dirty="0">
                <a:solidFill>
                  <a:schemeClr val="tx1"/>
                </a:solidFill>
                <a:latin typeface="楷体" panose="02010609060101010101" charset="-122"/>
                <a:ea typeface="楷体" panose="02010609060101010101" charset="-122"/>
                <a:cs typeface="楷体" panose="02010609060101010101" charset="-122"/>
              </a:rPr>
              <a:t>数据库系统的几个构成部分</a:t>
            </a:r>
            <a:r>
              <a:rPr lang="en-US" altLang="zh-CN" sz="2400">
                <a:solidFill>
                  <a:schemeClr val="tx1"/>
                </a:solidFill>
                <a:latin typeface="楷体" panose="02010609060101010101" charset="-122"/>
                <a:ea typeface="楷体" panose="02010609060101010101" charset="-122"/>
                <a:cs typeface="楷体" panose="02010609060101010101" charset="-122"/>
              </a:rPr>
              <a:t>?</a:t>
            </a:r>
            <a:endParaRPr lang="en-US" altLang="zh-CN" sz="2400">
              <a:solidFill>
                <a:schemeClr val="tx1"/>
              </a:solidFill>
              <a:latin typeface="楷体" panose="02010609060101010101" charset="-122"/>
              <a:ea typeface="楷体" panose="02010609060101010101" charset="-122"/>
              <a:cs typeface="楷体" panose="02010609060101010101" charset="-122"/>
            </a:endParaRPr>
          </a:p>
        </p:txBody>
      </p:sp>
      <p:sp>
        <p:nvSpPr>
          <p:cNvPr id="2495664" name="圆柱形 2495663"/>
          <p:cNvSpPr/>
          <p:nvPr/>
        </p:nvSpPr>
        <p:spPr>
          <a:xfrm>
            <a:off x="1871028" y="4073525"/>
            <a:ext cx="2362200" cy="1871663"/>
          </a:xfrm>
          <a:prstGeom prst="can">
            <a:avLst>
              <a:gd name="adj" fmla="val 25000"/>
            </a:avLst>
          </a:prstGeom>
          <a:solidFill>
            <a:srgbClr val="C0C0C0"/>
          </a:solidFill>
          <a:ln w="9525" cap="flat" cmpd="sng">
            <a:solidFill>
              <a:schemeClr val="tx1"/>
            </a:solidFill>
            <a:prstDash val="solid"/>
            <a:headEnd type="none" w="med" len="med"/>
            <a:tailEnd type="none" w="med" len="med"/>
          </a:ln>
        </p:spPr>
        <p:txBody>
          <a:bodyPr/>
          <a:p>
            <a:endParaRPr lang="zh-CN" altLang="en-US"/>
          </a:p>
        </p:txBody>
      </p:sp>
      <p:sp>
        <p:nvSpPr>
          <p:cNvPr id="2495665" name="矩形 2495664"/>
          <p:cNvSpPr/>
          <p:nvPr/>
        </p:nvSpPr>
        <p:spPr>
          <a:xfrm>
            <a:off x="2034540" y="4868863"/>
            <a:ext cx="2063750" cy="701675"/>
          </a:xfrm>
          <a:prstGeom prst="rect">
            <a:avLst/>
          </a:prstGeom>
          <a:noFill/>
          <a:ln w="9525">
            <a:noFill/>
          </a:ln>
        </p:spPr>
        <p:txBody>
          <a:bodyPr>
            <a:spAutoFit/>
          </a:bodyPr>
          <a:p>
            <a:pPr algn="ctr"/>
            <a:r>
              <a:rPr lang="zh-CN" altLang="en-US" sz="2000" dirty="0">
                <a:solidFill>
                  <a:schemeClr val="tx1"/>
                </a:solidFill>
                <a:latin typeface="Arial" panose="020B0604020202020204" pitchFamily="34" charset="0"/>
                <a:ea typeface="楷体_GB2312" pitchFamily="49" charset="-122"/>
              </a:rPr>
              <a:t>相互有关联关系的数据的集合</a:t>
            </a:r>
            <a:endParaRPr lang="zh-CN" altLang="en-US" sz="2000" dirty="0">
              <a:solidFill>
                <a:schemeClr val="tx1"/>
              </a:solidFill>
              <a:latin typeface="Arial" panose="020B0604020202020204" pitchFamily="34" charset="0"/>
              <a:ea typeface="楷体_GB2312" pitchFamily="49" charset="-122"/>
            </a:endParaRPr>
          </a:p>
        </p:txBody>
      </p:sp>
      <p:sp>
        <p:nvSpPr>
          <p:cNvPr id="2495666" name="文本框 2495665"/>
          <p:cNvSpPr txBox="1"/>
          <p:nvPr/>
        </p:nvSpPr>
        <p:spPr>
          <a:xfrm>
            <a:off x="1963103" y="4087813"/>
            <a:ext cx="2216150" cy="396875"/>
          </a:xfrm>
          <a:prstGeom prst="rect">
            <a:avLst/>
          </a:prstGeom>
          <a:noFill/>
          <a:ln w="9525">
            <a:noFill/>
          </a:ln>
        </p:spPr>
        <p:txBody>
          <a:bodyPr wrap="none" anchor="t" anchorCtr="0">
            <a:spAutoFit/>
          </a:bodyPr>
          <a:p>
            <a:r>
              <a:rPr lang="zh-CN" altLang="en-US" sz="2000" dirty="0">
                <a:solidFill>
                  <a:srgbClr val="CC0000"/>
                </a:solidFill>
                <a:latin typeface="Arial" panose="020B0604020202020204" pitchFamily="34" charset="0"/>
                <a:ea typeface="楷体_GB2312" pitchFamily="49" charset="-122"/>
              </a:rPr>
              <a:t>数据库</a:t>
            </a:r>
            <a:r>
              <a:rPr lang="en-US" altLang="zh-CN" sz="2000">
                <a:solidFill>
                  <a:srgbClr val="CC0000"/>
                </a:solidFill>
                <a:latin typeface="Arial" panose="020B0604020202020204" pitchFamily="34" charset="0"/>
                <a:ea typeface="楷体_GB2312" pitchFamily="49" charset="-122"/>
              </a:rPr>
              <a:t>//Database</a:t>
            </a:r>
            <a:endParaRPr lang="en-US" altLang="zh-CN" sz="2000">
              <a:solidFill>
                <a:srgbClr val="CC0000"/>
              </a:solidFill>
              <a:latin typeface="Arial" panose="020B0604020202020204" pitchFamily="34"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95512">
                                            <p:txEl>
                                              <p:charRg st="0" end="18"/>
                                            </p:txEl>
                                          </p:spTgt>
                                        </p:tgtEl>
                                        <p:attrNameLst>
                                          <p:attrName>style.visibility</p:attrName>
                                        </p:attrNameLst>
                                      </p:cBhvr>
                                      <p:to>
                                        <p:strVal val="visible"/>
                                      </p:to>
                                    </p:set>
                                    <p:anim calcmode="lin" valueType="num">
                                      <p:cBhvr additive="base">
                                        <p:cTn id="7" dur="500" fill="hold"/>
                                        <p:tgtEl>
                                          <p:spTgt spid="2495512">
                                            <p:txEl>
                                              <p:charRg st="0" end="1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95512">
                                            <p:txEl>
                                              <p:charRg st="0" end="18"/>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95512">
                                            <p:txEl>
                                              <p:charRg st="18" end="60"/>
                                            </p:txEl>
                                          </p:spTgt>
                                        </p:tgtEl>
                                        <p:attrNameLst>
                                          <p:attrName>style.visibility</p:attrName>
                                        </p:attrNameLst>
                                      </p:cBhvr>
                                      <p:to>
                                        <p:strVal val="visible"/>
                                      </p:to>
                                    </p:set>
                                    <p:anim calcmode="lin" valueType="num">
                                      <p:cBhvr additive="base">
                                        <p:cTn id="13" dur="500" fill="hold"/>
                                        <p:tgtEl>
                                          <p:spTgt spid="2495512">
                                            <p:txEl>
                                              <p:charRg st="18" end="6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95512">
                                            <p:txEl>
                                              <p:charRg st="18" end="6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95512">
                                            <p:txEl>
                                              <p:charRg st="60" end="94"/>
                                            </p:txEl>
                                          </p:spTgt>
                                        </p:tgtEl>
                                        <p:attrNameLst>
                                          <p:attrName>style.visibility</p:attrName>
                                        </p:attrNameLst>
                                      </p:cBhvr>
                                      <p:to>
                                        <p:strVal val="visible"/>
                                      </p:to>
                                    </p:set>
                                    <p:anim calcmode="lin" valueType="num">
                                      <p:cBhvr additive="base">
                                        <p:cTn id="19" dur="500" fill="hold"/>
                                        <p:tgtEl>
                                          <p:spTgt spid="2495512">
                                            <p:txEl>
                                              <p:charRg st="60" end="9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95512">
                                            <p:txEl>
                                              <p:charRg st="60" end="9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95512">
                                            <p:txEl>
                                              <p:charRg st="94" end="130"/>
                                            </p:txEl>
                                          </p:spTgt>
                                        </p:tgtEl>
                                        <p:attrNameLst>
                                          <p:attrName>style.visibility</p:attrName>
                                        </p:attrNameLst>
                                      </p:cBhvr>
                                      <p:to>
                                        <p:strVal val="visible"/>
                                      </p:to>
                                    </p:set>
                                    <p:anim calcmode="lin" valueType="num">
                                      <p:cBhvr additive="base">
                                        <p:cTn id="25" dur="500" fill="hold"/>
                                        <p:tgtEl>
                                          <p:spTgt spid="2495512">
                                            <p:txEl>
                                              <p:charRg st="94" end="13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495512">
                                            <p:txEl>
                                              <p:charRg st="94" end="13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495512">
                                            <p:txEl>
                                              <p:charRg st="130" end="138"/>
                                            </p:txEl>
                                          </p:spTgt>
                                        </p:tgtEl>
                                        <p:attrNameLst>
                                          <p:attrName>style.visibility</p:attrName>
                                        </p:attrNameLst>
                                      </p:cBhvr>
                                      <p:to>
                                        <p:strVal val="visible"/>
                                      </p:to>
                                    </p:set>
                                    <p:anim calcmode="lin" valueType="num">
                                      <p:cBhvr additive="base">
                                        <p:cTn id="31" dur="500" fill="hold"/>
                                        <p:tgtEl>
                                          <p:spTgt spid="2495512">
                                            <p:txEl>
                                              <p:charRg st="130" end="13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495512">
                                            <p:txEl>
                                              <p:charRg st="130" end="13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97538" name="左右箭头标注 2497537"/>
          <p:cNvSpPr/>
          <p:nvPr/>
        </p:nvSpPr>
        <p:spPr>
          <a:xfrm>
            <a:off x="4018280" y="3308350"/>
            <a:ext cx="3062288" cy="1395413"/>
          </a:xfrm>
          <a:prstGeom prst="leftRightArrowCallout">
            <a:avLst>
              <a:gd name="adj1" fmla="val 25000"/>
              <a:gd name="adj2" fmla="val 25000"/>
              <a:gd name="adj3" fmla="val 27431"/>
              <a:gd name="adj4" fmla="val 50000"/>
            </a:avLst>
          </a:prstGeom>
          <a:solidFill>
            <a:srgbClr val="FFFF66"/>
          </a:solidFill>
          <a:ln w="9525" cap="flat" cmpd="sng">
            <a:solidFill>
              <a:schemeClr val="tx1"/>
            </a:solidFill>
            <a:prstDash val="solid"/>
            <a:miter/>
            <a:headEnd type="none" w="med" len="med"/>
            <a:tailEnd type="none" w="med" len="med"/>
          </a:ln>
        </p:spPr>
        <p:txBody>
          <a:bodyPr/>
          <a:p>
            <a:endParaRPr lang="zh-CN" altLang="en-US"/>
          </a:p>
        </p:txBody>
      </p:sp>
      <p:sp>
        <p:nvSpPr>
          <p:cNvPr id="2497539" name="文本框 2497538"/>
          <p:cNvSpPr txBox="1"/>
          <p:nvPr/>
        </p:nvSpPr>
        <p:spPr>
          <a:xfrm>
            <a:off x="5081905" y="2897188"/>
            <a:ext cx="933450" cy="396875"/>
          </a:xfrm>
          <a:prstGeom prst="rect">
            <a:avLst/>
          </a:prstGeom>
          <a:noFill/>
          <a:ln w="9525">
            <a:noFill/>
          </a:ln>
        </p:spPr>
        <p:txBody>
          <a:bodyPr wrap="none" anchor="t" anchorCtr="0">
            <a:spAutoFit/>
          </a:bodyPr>
          <a:p>
            <a:r>
              <a:rPr lang="en-US" altLang="zh-CN" sz="2000">
                <a:solidFill>
                  <a:srgbClr val="CC0000"/>
                </a:solidFill>
                <a:latin typeface="Arial" panose="020B0604020202020204" pitchFamily="34" charset="0"/>
                <a:ea typeface="隶书" panose="02010509060101010101" pitchFamily="49" charset="-122"/>
              </a:rPr>
              <a:t>DBMS</a:t>
            </a:r>
            <a:endParaRPr lang="en-US" altLang="zh-CN" sz="2000">
              <a:solidFill>
                <a:srgbClr val="CC0000"/>
              </a:solidFill>
              <a:latin typeface="Arial" panose="020B0604020202020204" pitchFamily="34" charset="0"/>
              <a:ea typeface="隶书" panose="02010509060101010101" pitchFamily="49" charset="-122"/>
            </a:endParaRPr>
          </a:p>
        </p:txBody>
      </p:sp>
      <p:sp>
        <p:nvSpPr>
          <p:cNvPr id="2497540" name="矩形 2497539"/>
          <p:cNvSpPr/>
          <p:nvPr/>
        </p:nvSpPr>
        <p:spPr>
          <a:xfrm>
            <a:off x="4629468" y="3373438"/>
            <a:ext cx="1822450" cy="1314450"/>
          </a:xfrm>
          <a:prstGeom prst="rect">
            <a:avLst/>
          </a:prstGeom>
          <a:noFill/>
          <a:ln w="9525">
            <a:noFill/>
          </a:ln>
        </p:spPr>
        <p:txBody>
          <a:bodyPr wrap="none" anchor="t" anchorCtr="0">
            <a:spAutoFit/>
          </a:bodyPr>
          <a:p>
            <a:pPr algn="ctr">
              <a:lnSpc>
                <a:spcPct val="80000"/>
              </a:lnSpc>
            </a:pPr>
            <a:r>
              <a:rPr lang="en-US" altLang="zh-CN" sz="2000">
                <a:solidFill>
                  <a:schemeClr val="tx1"/>
                </a:solidFill>
                <a:latin typeface="Arial" panose="020B0604020202020204" pitchFamily="34" charset="0"/>
                <a:ea typeface="楷体_GB2312" pitchFamily="49" charset="-122"/>
              </a:rPr>
              <a:t>Oracle</a:t>
            </a:r>
            <a:endParaRPr lang="en-US" altLang="zh-CN" sz="2000">
              <a:solidFill>
                <a:schemeClr val="tx1"/>
              </a:solidFill>
              <a:latin typeface="Arial" panose="020B0604020202020204" pitchFamily="34" charset="0"/>
              <a:ea typeface="楷体_GB2312" pitchFamily="49" charset="-122"/>
            </a:endParaRPr>
          </a:p>
          <a:p>
            <a:pPr algn="ctr">
              <a:lnSpc>
                <a:spcPct val="80000"/>
              </a:lnSpc>
            </a:pPr>
            <a:r>
              <a:rPr lang="zh-CN" altLang="en-US" sz="2000" dirty="0">
                <a:solidFill>
                  <a:schemeClr val="tx1"/>
                </a:solidFill>
                <a:latin typeface="Arial" panose="020B0604020202020204" pitchFamily="34" charset="0"/>
                <a:ea typeface="楷体_GB2312" pitchFamily="49" charset="-122"/>
              </a:rPr>
              <a:t>或</a:t>
            </a:r>
            <a:r>
              <a:rPr lang="en-US" altLang="zh-CN" sz="2000">
                <a:solidFill>
                  <a:schemeClr val="tx1"/>
                </a:solidFill>
                <a:latin typeface="Arial" panose="020B0604020202020204" pitchFamily="34" charset="0"/>
                <a:ea typeface="楷体_GB2312" pitchFamily="49" charset="-122"/>
              </a:rPr>
              <a:t>Sybase</a:t>
            </a:r>
            <a:endParaRPr lang="en-US" altLang="zh-CN" sz="2000">
              <a:solidFill>
                <a:schemeClr val="tx1"/>
              </a:solidFill>
              <a:latin typeface="Arial" panose="020B0604020202020204" pitchFamily="34" charset="0"/>
              <a:ea typeface="楷体_GB2312" pitchFamily="49" charset="-122"/>
            </a:endParaRPr>
          </a:p>
          <a:p>
            <a:pPr algn="ctr">
              <a:lnSpc>
                <a:spcPct val="80000"/>
              </a:lnSpc>
            </a:pPr>
            <a:r>
              <a:rPr lang="zh-CN" altLang="en-US" sz="2000" dirty="0">
                <a:solidFill>
                  <a:schemeClr val="tx1"/>
                </a:solidFill>
                <a:latin typeface="Arial" panose="020B0604020202020204" pitchFamily="34" charset="0"/>
                <a:ea typeface="楷体_GB2312" pitchFamily="49" charset="-122"/>
              </a:rPr>
              <a:t>或</a:t>
            </a:r>
            <a:r>
              <a:rPr lang="en-US" altLang="zh-CN" sz="2000">
                <a:solidFill>
                  <a:schemeClr val="tx1"/>
                </a:solidFill>
                <a:latin typeface="Arial" panose="020B0604020202020204" pitchFamily="34" charset="0"/>
                <a:ea typeface="楷体_GB2312" pitchFamily="49" charset="-122"/>
              </a:rPr>
              <a:t>SQL Server</a:t>
            </a:r>
            <a:endParaRPr lang="en-US" altLang="zh-CN" sz="2000">
              <a:solidFill>
                <a:schemeClr val="tx1"/>
              </a:solidFill>
              <a:latin typeface="Arial" panose="020B0604020202020204" pitchFamily="34" charset="0"/>
              <a:ea typeface="楷体_GB2312" pitchFamily="49" charset="-122"/>
            </a:endParaRPr>
          </a:p>
          <a:p>
            <a:pPr algn="ctr">
              <a:lnSpc>
                <a:spcPct val="80000"/>
              </a:lnSpc>
            </a:pPr>
            <a:r>
              <a:rPr lang="zh-CN" altLang="en-US" sz="2000" dirty="0">
                <a:solidFill>
                  <a:schemeClr val="tx1"/>
                </a:solidFill>
                <a:latin typeface="Arial" panose="020B0604020202020204" pitchFamily="34" charset="0"/>
                <a:ea typeface="楷体_GB2312" pitchFamily="49" charset="-122"/>
              </a:rPr>
              <a:t>或</a:t>
            </a:r>
            <a:r>
              <a:rPr lang="en-US" altLang="zh-CN" sz="2000">
                <a:solidFill>
                  <a:schemeClr val="tx1"/>
                </a:solidFill>
                <a:latin typeface="Arial" panose="020B0604020202020204" pitchFamily="34" charset="0"/>
                <a:ea typeface="楷体_GB2312" pitchFamily="49" charset="-122"/>
              </a:rPr>
              <a:t>DB 2</a:t>
            </a:r>
            <a:endParaRPr lang="en-US" altLang="zh-CN" sz="2000">
              <a:solidFill>
                <a:schemeClr val="tx1"/>
              </a:solidFill>
              <a:latin typeface="Arial" panose="020B0604020202020204" pitchFamily="34" charset="0"/>
              <a:ea typeface="楷体_GB2312" pitchFamily="49" charset="-122"/>
            </a:endParaRPr>
          </a:p>
          <a:p>
            <a:pPr algn="ctr">
              <a:lnSpc>
                <a:spcPct val="80000"/>
              </a:lnSpc>
            </a:pPr>
            <a:r>
              <a:rPr lang="zh-CN" altLang="en-US" sz="2000" dirty="0">
                <a:solidFill>
                  <a:schemeClr val="tx1"/>
                </a:solidFill>
                <a:latin typeface="Arial" panose="020B0604020202020204" pitchFamily="34" charset="0"/>
                <a:ea typeface="楷体_GB2312" pitchFamily="49" charset="-122"/>
              </a:rPr>
              <a:t>或</a:t>
            </a:r>
            <a:r>
              <a:rPr lang="en-US" altLang="zh-CN" sz="2000">
                <a:solidFill>
                  <a:schemeClr val="tx1"/>
                </a:solidFill>
                <a:latin typeface="Arial" panose="020B0604020202020204" pitchFamily="34" charset="0"/>
                <a:ea typeface="楷体_GB2312" pitchFamily="49" charset="-122"/>
              </a:rPr>
              <a:t>MS Access</a:t>
            </a:r>
            <a:endParaRPr lang="en-US" altLang="zh-CN" sz="2000">
              <a:solidFill>
                <a:schemeClr val="tx1"/>
              </a:solidFill>
              <a:latin typeface="Arial" panose="020B0604020202020204" pitchFamily="34" charset="0"/>
              <a:ea typeface="楷体_GB2312" pitchFamily="49" charset="-122"/>
            </a:endParaRPr>
          </a:p>
        </p:txBody>
      </p:sp>
      <p:grpSp>
        <p:nvGrpSpPr>
          <p:cNvPr id="2497541" name="组合 2497540"/>
          <p:cNvGrpSpPr/>
          <p:nvPr/>
        </p:nvGrpSpPr>
        <p:grpSpPr>
          <a:xfrm>
            <a:off x="3918268" y="1966913"/>
            <a:ext cx="3076575" cy="673100"/>
            <a:chOff x="1791" y="2009"/>
            <a:chExt cx="1938" cy="424"/>
          </a:xfrm>
        </p:grpSpPr>
        <p:sp>
          <p:nvSpPr>
            <p:cNvPr id="2497542" name="左大括号 2497541"/>
            <p:cNvSpPr/>
            <p:nvPr/>
          </p:nvSpPr>
          <p:spPr>
            <a:xfrm rot="5400000" flipV="1">
              <a:off x="2652" y="1356"/>
              <a:ext cx="216" cy="1938"/>
            </a:xfrm>
            <a:prstGeom prst="leftBrace">
              <a:avLst>
                <a:gd name="adj1" fmla="val 74768"/>
                <a:gd name="adj2" fmla="val 51569"/>
              </a:avLst>
            </a:prstGeom>
            <a:noFill/>
            <a:ln w="19050" cap="flat" cmpd="sng">
              <a:solidFill>
                <a:schemeClr val="tx1"/>
              </a:solidFill>
              <a:prstDash val="solid"/>
              <a:headEnd type="none" w="med" len="med"/>
              <a:tailEnd type="none" w="med" len="med"/>
            </a:ln>
          </p:spPr>
          <p:txBody>
            <a:bodyPr/>
            <a:p>
              <a:endParaRPr lang="zh-CN" altLang="en-US"/>
            </a:p>
          </p:txBody>
        </p:sp>
        <p:graphicFrame>
          <p:nvGraphicFramePr>
            <p:cNvPr id="2497543" name="对象 2497542"/>
            <p:cNvGraphicFramePr/>
            <p:nvPr/>
          </p:nvGraphicFramePr>
          <p:xfrm flipH="1">
            <a:off x="2633" y="2009"/>
            <a:ext cx="158" cy="357"/>
          </p:xfrm>
          <a:graphic>
            <a:graphicData uri="http://schemas.openxmlformats.org/presentationml/2006/ole">
              <mc:AlternateContent xmlns:mc="http://schemas.openxmlformats.org/markup-compatibility/2006">
                <mc:Choice xmlns:v="urn:schemas-microsoft-com:vml" Requires="v">
                  <p:oleObj spid="_x0000_s3085" name="" r:id="rId1" imgW="1485900" imgH="4215130" progId="MS_ClipArt_Gallery.2">
                    <p:embed/>
                  </p:oleObj>
                </mc:Choice>
                <mc:Fallback>
                  <p:oleObj name="" r:id="rId1" imgW="1485900" imgH="4215130" progId="MS_ClipArt_Gallery.2">
                    <p:embed/>
                    <p:pic>
                      <p:nvPicPr>
                        <p:cNvPr id="0" name="图片 3084"/>
                        <p:cNvPicPr/>
                        <p:nvPr/>
                      </p:nvPicPr>
                      <p:blipFill>
                        <a:blip r:embed="rId2"/>
                        <a:stretch>
                          <a:fillRect/>
                        </a:stretch>
                      </p:blipFill>
                      <p:spPr>
                        <a:xfrm flipH="1">
                          <a:off x="2633" y="2009"/>
                          <a:ext cx="158" cy="357"/>
                        </a:xfrm>
                        <a:prstGeom prst="rect">
                          <a:avLst/>
                        </a:prstGeom>
                        <a:noFill/>
                        <a:ln w="38100">
                          <a:noFill/>
                          <a:miter/>
                        </a:ln>
                      </p:spPr>
                    </p:pic>
                  </p:oleObj>
                </mc:Fallback>
              </mc:AlternateContent>
            </a:graphicData>
          </a:graphic>
        </p:graphicFrame>
        <p:sp>
          <p:nvSpPr>
            <p:cNvPr id="2497544" name="文本框 2497543"/>
            <p:cNvSpPr txBox="1"/>
            <p:nvPr/>
          </p:nvSpPr>
          <p:spPr>
            <a:xfrm>
              <a:off x="2784" y="2023"/>
              <a:ext cx="464" cy="250"/>
            </a:xfrm>
            <a:prstGeom prst="rect">
              <a:avLst/>
            </a:prstGeom>
            <a:noFill/>
            <a:ln w="9525">
              <a:noFill/>
            </a:ln>
          </p:spPr>
          <p:txBody>
            <a:bodyPr wrap="none" anchor="t" anchorCtr="0">
              <a:spAutoFit/>
            </a:bodyPr>
            <a:p>
              <a:r>
                <a:rPr lang="en-US" altLang="zh-CN" sz="2000">
                  <a:solidFill>
                    <a:srgbClr val="CC0000"/>
                  </a:solidFill>
                  <a:latin typeface="Arial" panose="020B0604020202020204" pitchFamily="34" charset="0"/>
                  <a:ea typeface="隶书" panose="02010509060101010101" pitchFamily="49" charset="-122"/>
                </a:rPr>
                <a:t>DBA</a:t>
              </a:r>
              <a:endParaRPr lang="en-US" altLang="zh-CN" sz="2000">
                <a:solidFill>
                  <a:srgbClr val="CC0000"/>
                </a:solidFill>
                <a:latin typeface="Arial" panose="020B0604020202020204" pitchFamily="34" charset="0"/>
                <a:ea typeface="隶书" panose="02010509060101010101" pitchFamily="49" charset="-122"/>
              </a:endParaRPr>
            </a:p>
          </p:txBody>
        </p:sp>
      </p:grpSp>
      <p:graphicFrame>
        <p:nvGraphicFramePr>
          <p:cNvPr id="2497545" name="对象 2497544"/>
          <p:cNvGraphicFramePr/>
          <p:nvPr/>
        </p:nvGraphicFramePr>
        <p:xfrm>
          <a:off x="7363143" y="2900363"/>
          <a:ext cx="717550" cy="449262"/>
        </p:xfrm>
        <a:graphic>
          <a:graphicData uri="http://schemas.openxmlformats.org/presentationml/2006/ole">
            <mc:AlternateContent xmlns:mc="http://schemas.openxmlformats.org/markup-compatibility/2006">
              <mc:Choice xmlns:v="urn:schemas-microsoft-com:vml" Requires="v">
                <p:oleObj spid="_x0000_s3087" name="" r:id="rId3" imgW="386715" imgH="501650" progId="MS_ClipArt_Gallery.2">
                  <p:embed/>
                </p:oleObj>
              </mc:Choice>
              <mc:Fallback>
                <p:oleObj name="" r:id="rId3" imgW="386715" imgH="501650" progId="MS_ClipArt_Gallery.2">
                  <p:embed/>
                  <p:pic>
                    <p:nvPicPr>
                      <p:cNvPr id="0" name="图片 3086"/>
                      <p:cNvPicPr/>
                      <p:nvPr/>
                    </p:nvPicPr>
                    <p:blipFill>
                      <a:blip r:embed="rId4"/>
                      <a:stretch>
                        <a:fillRect/>
                      </a:stretch>
                    </p:blipFill>
                    <p:spPr>
                      <a:xfrm>
                        <a:off x="7363143" y="2900363"/>
                        <a:ext cx="717550" cy="449262"/>
                      </a:xfrm>
                      <a:prstGeom prst="rect">
                        <a:avLst/>
                      </a:prstGeom>
                      <a:noFill/>
                      <a:ln w="38100">
                        <a:noFill/>
                        <a:miter/>
                      </a:ln>
                    </p:spPr>
                  </p:pic>
                </p:oleObj>
              </mc:Fallback>
            </mc:AlternateContent>
          </a:graphicData>
        </a:graphic>
      </p:graphicFrame>
      <p:sp>
        <p:nvSpPr>
          <p:cNvPr id="2497546" name="矩形 2497545"/>
          <p:cNvSpPr/>
          <p:nvPr/>
        </p:nvSpPr>
        <p:spPr>
          <a:xfrm>
            <a:off x="6966268" y="2641600"/>
            <a:ext cx="1809750" cy="287338"/>
          </a:xfrm>
          <a:prstGeom prst="rect">
            <a:avLst/>
          </a:prstGeom>
          <a:noFill/>
          <a:ln w="9525">
            <a:noFill/>
          </a:ln>
        </p:spPr>
        <p:txBody>
          <a:bodyPr wrap="none" anchor="t" anchorCtr="0">
            <a:spAutoFit/>
          </a:bodyPr>
          <a:p>
            <a:pPr>
              <a:lnSpc>
                <a:spcPct val="80000"/>
              </a:lnSpc>
            </a:pPr>
            <a:r>
              <a:rPr lang="zh-CN" altLang="en-US" sz="1600" dirty="0">
                <a:solidFill>
                  <a:schemeClr val="tx1"/>
                </a:solidFill>
                <a:latin typeface="楷体_GB2312" pitchFamily="49" charset="-122"/>
                <a:ea typeface="楷体_GB2312" pitchFamily="49" charset="-122"/>
              </a:rPr>
              <a:t>图书采买管理程序</a:t>
            </a:r>
            <a:endParaRPr lang="zh-CN" altLang="en-US" sz="1600" dirty="0">
              <a:solidFill>
                <a:schemeClr val="tx1"/>
              </a:solidFill>
              <a:latin typeface="楷体_GB2312" pitchFamily="49" charset="-122"/>
              <a:ea typeface="楷体_GB2312" pitchFamily="49" charset="-122"/>
            </a:endParaRPr>
          </a:p>
        </p:txBody>
      </p:sp>
      <p:graphicFrame>
        <p:nvGraphicFramePr>
          <p:cNvPr id="2497547" name="对象 2497546"/>
          <p:cNvGraphicFramePr/>
          <p:nvPr/>
        </p:nvGraphicFramePr>
        <p:xfrm>
          <a:off x="7363143" y="4449763"/>
          <a:ext cx="717550" cy="449262"/>
        </p:xfrm>
        <a:graphic>
          <a:graphicData uri="http://schemas.openxmlformats.org/presentationml/2006/ole">
            <mc:AlternateContent xmlns:mc="http://schemas.openxmlformats.org/markup-compatibility/2006">
              <mc:Choice xmlns:v="urn:schemas-microsoft-com:vml" Requires="v">
                <p:oleObj spid="_x0000_s3089" name="" r:id="rId5" imgW="386715" imgH="501650" progId="MS_ClipArt_Gallery.2">
                  <p:embed/>
                </p:oleObj>
              </mc:Choice>
              <mc:Fallback>
                <p:oleObj name="" r:id="rId5" imgW="386715" imgH="501650" progId="MS_ClipArt_Gallery.2">
                  <p:embed/>
                  <p:pic>
                    <p:nvPicPr>
                      <p:cNvPr id="0" name="图片 3088"/>
                      <p:cNvPicPr/>
                      <p:nvPr/>
                    </p:nvPicPr>
                    <p:blipFill>
                      <a:blip r:embed="rId4"/>
                      <a:stretch>
                        <a:fillRect/>
                      </a:stretch>
                    </p:blipFill>
                    <p:spPr>
                      <a:xfrm>
                        <a:off x="7363143" y="4449763"/>
                        <a:ext cx="717550" cy="449262"/>
                      </a:xfrm>
                      <a:prstGeom prst="rect">
                        <a:avLst/>
                      </a:prstGeom>
                      <a:noFill/>
                      <a:ln w="38100">
                        <a:noFill/>
                        <a:miter/>
                      </a:ln>
                    </p:spPr>
                  </p:pic>
                </p:oleObj>
              </mc:Fallback>
            </mc:AlternateContent>
          </a:graphicData>
        </a:graphic>
      </p:graphicFrame>
      <p:graphicFrame>
        <p:nvGraphicFramePr>
          <p:cNvPr id="2497548" name="对象 2497547"/>
          <p:cNvGraphicFramePr/>
          <p:nvPr/>
        </p:nvGraphicFramePr>
        <p:xfrm flipH="1">
          <a:off x="7386955" y="5275263"/>
          <a:ext cx="674688" cy="382587"/>
        </p:xfrm>
        <a:graphic>
          <a:graphicData uri="http://schemas.openxmlformats.org/presentationml/2006/ole">
            <mc:AlternateContent xmlns:mc="http://schemas.openxmlformats.org/markup-compatibility/2006">
              <mc:Choice xmlns:v="urn:schemas-microsoft-com:vml" Requires="v">
                <p:oleObj spid="_x0000_s3090" name="" r:id="rId6" imgW="1868805" imgH="2190115" progId="MS_ClipArt_Gallery.2">
                  <p:embed/>
                </p:oleObj>
              </mc:Choice>
              <mc:Fallback>
                <p:oleObj name="" r:id="rId6" imgW="1868805" imgH="2190115" progId="MS_ClipArt_Gallery.2">
                  <p:embed/>
                  <p:pic>
                    <p:nvPicPr>
                      <p:cNvPr id="0" name="图片 3089"/>
                      <p:cNvPicPr/>
                      <p:nvPr/>
                    </p:nvPicPr>
                    <p:blipFill>
                      <a:blip r:embed="rId7"/>
                      <a:stretch>
                        <a:fillRect/>
                      </a:stretch>
                    </p:blipFill>
                    <p:spPr>
                      <a:xfrm flipH="1">
                        <a:off x="7386955" y="5275263"/>
                        <a:ext cx="674688" cy="382587"/>
                      </a:xfrm>
                      <a:prstGeom prst="rect">
                        <a:avLst/>
                      </a:prstGeom>
                      <a:noFill/>
                      <a:ln w="38100">
                        <a:noFill/>
                        <a:miter/>
                      </a:ln>
                    </p:spPr>
                  </p:pic>
                </p:oleObj>
              </mc:Fallback>
            </mc:AlternateContent>
          </a:graphicData>
        </a:graphic>
      </p:graphicFrame>
      <p:sp>
        <p:nvSpPr>
          <p:cNvPr id="2497549" name="矩形 2497548"/>
          <p:cNvSpPr/>
          <p:nvPr/>
        </p:nvSpPr>
        <p:spPr>
          <a:xfrm>
            <a:off x="6966268" y="4238625"/>
            <a:ext cx="1809750" cy="287338"/>
          </a:xfrm>
          <a:prstGeom prst="rect">
            <a:avLst/>
          </a:prstGeom>
          <a:noFill/>
          <a:ln w="9525">
            <a:noFill/>
          </a:ln>
        </p:spPr>
        <p:txBody>
          <a:bodyPr wrap="none" anchor="t" anchorCtr="0">
            <a:spAutoFit/>
          </a:bodyPr>
          <a:p>
            <a:pPr>
              <a:lnSpc>
                <a:spcPct val="80000"/>
              </a:lnSpc>
            </a:pPr>
            <a:r>
              <a:rPr lang="zh-CN" altLang="en-US" sz="1600" dirty="0">
                <a:solidFill>
                  <a:schemeClr val="tx1"/>
                </a:solidFill>
                <a:latin typeface="楷体_GB2312" pitchFamily="49" charset="-122"/>
                <a:ea typeface="楷体_GB2312" pitchFamily="49" charset="-122"/>
              </a:rPr>
              <a:t>图书借阅管理程序</a:t>
            </a:r>
            <a:endParaRPr lang="zh-CN" altLang="en-US" sz="1600" dirty="0">
              <a:solidFill>
                <a:schemeClr val="tx1"/>
              </a:solidFill>
              <a:latin typeface="Arial" panose="020B0604020202020204" pitchFamily="34" charset="0"/>
              <a:ea typeface="楷体_GB2312" pitchFamily="49" charset="-122"/>
            </a:endParaRPr>
          </a:p>
        </p:txBody>
      </p:sp>
      <p:sp>
        <p:nvSpPr>
          <p:cNvPr id="2497550" name="矩形 2497549"/>
          <p:cNvSpPr/>
          <p:nvPr/>
        </p:nvSpPr>
        <p:spPr>
          <a:xfrm>
            <a:off x="6972618" y="5048250"/>
            <a:ext cx="1403350" cy="287338"/>
          </a:xfrm>
          <a:prstGeom prst="rect">
            <a:avLst/>
          </a:prstGeom>
          <a:noFill/>
          <a:ln w="9525">
            <a:noFill/>
          </a:ln>
        </p:spPr>
        <p:txBody>
          <a:bodyPr wrap="none" anchor="t" anchorCtr="0">
            <a:spAutoFit/>
          </a:bodyPr>
          <a:p>
            <a:pPr>
              <a:lnSpc>
                <a:spcPct val="80000"/>
              </a:lnSpc>
            </a:pPr>
            <a:r>
              <a:rPr lang="zh-CN" altLang="en-US" sz="1600" dirty="0">
                <a:solidFill>
                  <a:schemeClr val="tx1"/>
                </a:solidFill>
                <a:latin typeface="Arial" panose="020B0604020202020204" pitchFamily="34" charset="0"/>
                <a:ea typeface="楷体_GB2312" pitchFamily="49" charset="-122"/>
              </a:rPr>
              <a:t>读者管理程序</a:t>
            </a:r>
            <a:endParaRPr lang="zh-CN" altLang="en-US" sz="1600" dirty="0">
              <a:solidFill>
                <a:schemeClr val="tx1"/>
              </a:solidFill>
              <a:latin typeface="Arial" panose="020B0604020202020204" pitchFamily="34" charset="0"/>
              <a:ea typeface="楷体_GB2312" pitchFamily="49" charset="-122"/>
            </a:endParaRPr>
          </a:p>
        </p:txBody>
      </p:sp>
      <p:sp>
        <p:nvSpPr>
          <p:cNvPr id="2497551" name="文本框 2497550"/>
          <p:cNvSpPr txBox="1"/>
          <p:nvPr/>
        </p:nvSpPr>
        <p:spPr>
          <a:xfrm>
            <a:off x="8014018" y="2914650"/>
            <a:ext cx="1117600" cy="396875"/>
          </a:xfrm>
          <a:prstGeom prst="rect">
            <a:avLst/>
          </a:prstGeom>
          <a:noFill/>
          <a:ln w="9525">
            <a:noFill/>
          </a:ln>
        </p:spPr>
        <p:txBody>
          <a:bodyPr wrap="none" anchor="t" anchorCtr="0">
            <a:spAutoFit/>
          </a:bodyPr>
          <a:p>
            <a:r>
              <a:rPr lang="en-US" altLang="zh-CN" sz="2000">
                <a:solidFill>
                  <a:srgbClr val="CC0000"/>
                </a:solidFill>
                <a:latin typeface="Arial" panose="020B0604020202020204" pitchFamily="34" charset="0"/>
                <a:ea typeface="隶书" panose="02010509060101010101" pitchFamily="49" charset="-122"/>
              </a:rPr>
              <a:t>DBAP 1</a:t>
            </a:r>
            <a:endParaRPr lang="en-US" altLang="zh-CN" sz="2000">
              <a:solidFill>
                <a:srgbClr val="CC0000"/>
              </a:solidFill>
              <a:latin typeface="Arial" panose="020B0604020202020204" pitchFamily="34" charset="0"/>
              <a:ea typeface="隶书" panose="02010509060101010101" pitchFamily="49" charset="-122"/>
            </a:endParaRPr>
          </a:p>
        </p:txBody>
      </p:sp>
      <p:sp>
        <p:nvSpPr>
          <p:cNvPr id="2497552" name="文本框 2497551"/>
          <p:cNvSpPr txBox="1"/>
          <p:nvPr/>
        </p:nvSpPr>
        <p:spPr>
          <a:xfrm>
            <a:off x="8014018" y="4483100"/>
            <a:ext cx="1117600" cy="396875"/>
          </a:xfrm>
          <a:prstGeom prst="rect">
            <a:avLst/>
          </a:prstGeom>
          <a:noFill/>
          <a:ln w="9525">
            <a:noFill/>
          </a:ln>
        </p:spPr>
        <p:txBody>
          <a:bodyPr wrap="none" anchor="t" anchorCtr="0">
            <a:spAutoFit/>
          </a:bodyPr>
          <a:p>
            <a:r>
              <a:rPr lang="en-US" altLang="zh-CN" sz="2000">
                <a:solidFill>
                  <a:srgbClr val="CC0000"/>
                </a:solidFill>
                <a:latin typeface="Arial" panose="020B0604020202020204" pitchFamily="34" charset="0"/>
                <a:ea typeface="隶书" panose="02010509060101010101" pitchFamily="49" charset="-122"/>
              </a:rPr>
              <a:t>DBAP 3</a:t>
            </a:r>
            <a:endParaRPr lang="en-US" altLang="zh-CN" sz="2000">
              <a:solidFill>
                <a:srgbClr val="CC0000"/>
              </a:solidFill>
              <a:latin typeface="Arial" panose="020B0604020202020204" pitchFamily="34" charset="0"/>
              <a:ea typeface="隶书" panose="02010509060101010101" pitchFamily="49" charset="-122"/>
            </a:endParaRPr>
          </a:p>
        </p:txBody>
      </p:sp>
      <p:sp>
        <p:nvSpPr>
          <p:cNvPr id="2497553" name="文本框 2497552"/>
          <p:cNvSpPr txBox="1"/>
          <p:nvPr/>
        </p:nvSpPr>
        <p:spPr>
          <a:xfrm>
            <a:off x="8014018" y="5264150"/>
            <a:ext cx="1131887" cy="396875"/>
          </a:xfrm>
          <a:prstGeom prst="rect">
            <a:avLst/>
          </a:prstGeom>
          <a:noFill/>
          <a:ln w="9525">
            <a:noFill/>
          </a:ln>
        </p:spPr>
        <p:txBody>
          <a:bodyPr wrap="none" anchor="t" anchorCtr="0">
            <a:spAutoFit/>
          </a:bodyPr>
          <a:p>
            <a:r>
              <a:rPr lang="en-US" altLang="zh-CN" sz="2000">
                <a:solidFill>
                  <a:srgbClr val="CC0000"/>
                </a:solidFill>
                <a:latin typeface="Arial" panose="020B0604020202020204" pitchFamily="34" charset="0"/>
                <a:ea typeface="隶书" panose="02010509060101010101" pitchFamily="49" charset="-122"/>
              </a:rPr>
              <a:t>DBAP n</a:t>
            </a:r>
            <a:endParaRPr lang="en-US" altLang="zh-CN" sz="2000">
              <a:solidFill>
                <a:srgbClr val="CC0000"/>
              </a:solidFill>
              <a:latin typeface="Arial" panose="020B0604020202020204" pitchFamily="34" charset="0"/>
              <a:ea typeface="隶书" panose="02010509060101010101" pitchFamily="49" charset="-122"/>
            </a:endParaRPr>
          </a:p>
        </p:txBody>
      </p:sp>
      <p:graphicFrame>
        <p:nvGraphicFramePr>
          <p:cNvPr id="2497554" name="对象 2497553"/>
          <p:cNvGraphicFramePr/>
          <p:nvPr/>
        </p:nvGraphicFramePr>
        <p:xfrm flipH="1">
          <a:off x="9103043" y="2701925"/>
          <a:ext cx="639762" cy="727075"/>
        </p:xfrm>
        <a:graphic>
          <a:graphicData uri="http://schemas.openxmlformats.org/presentationml/2006/ole">
            <mc:AlternateContent xmlns:mc="http://schemas.openxmlformats.org/markup-compatibility/2006">
              <mc:Choice xmlns:v="urn:schemas-microsoft-com:vml" Requires="v">
                <p:oleObj spid="_x0000_s3088" name="" r:id="rId8" imgW="2376805" imgH="2343785" progId="MS_ClipArt_Gallery.2">
                  <p:embed/>
                </p:oleObj>
              </mc:Choice>
              <mc:Fallback>
                <p:oleObj name="" r:id="rId8" imgW="2376805" imgH="2343785" progId="MS_ClipArt_Gallery.2">
                  <p:embed/>
                  <p:pic>
                    <p:nvPicPr>
                      <p:cNvPr id="0" name="图片 3087"/>
                      <p:cNvPicPr/>
                      <p:nvPr/>
                    </p:nvPicPr>
                    <p:blipFill>
                      <a:blip r:embed="rId9"/>
                      <a:stretch>
                        <a:fillRect/>
                      </a:stretch>
                    </p:blipFill>
                    <p:spPr>
                      <a:xfrm flipH="1">
                        <a:off x="9103043" y="2701925"/>
                        <a:ext cx="639762" cy="727075"/>
                      </a:xfrm>
                      <a:prstGeom prst="rect">
                        <a:avLst/>
                      </a:prstGeom>
                      <a:noFill/>
                      <a:ln w="38100">
                        <a:noFill/>
                        <a:miter/>
                      </a:ln>
                    </p:spPr>
                  </p:pic>
                </p:oleObj>
              </mc:Fallback>
            </mc:AlternateContent>
          </a:graphicData>
        </a:graphic>
      </p:graphicFrame>
      <p:graphicFrame>
        <p:nvGraphicFramePr>
          <p:cNvPr id="2497555" name="对象 2497554"/>
          <p:cNvGraphicFramePr/>
          <p:nvPr/>
        </p:nvGraphicFramePr>
        <p:xfrm flipH="1">
          <a:off x="9139555" y="4375150"/>
          <a:ext cx="490538" cy="544513"/>
        </p:xfrm>
        <a:graphic>
          <a:graphicData uri="http://schemas.openxmlformats.org/presentationml/2006/ole">
            <mc:AlternateContent xmlns:mc="http://schemas.openxmlformats.org/markup-compatibility/2006">
              <mc:Choice xmlns:v="urn:schemas-microsoft-com:vml" Requires="v">
                <p:oleObj spid="_x0000_s3086" name="" r:id="rId10" imgW="1112520" imgH="1075055" progId="MS_ClipArt_Gallery.2">
                  <p:embed/>
                </p:oleObj>
              </mc:Choice>
              <mc:Fallback>
                <p:oleObj name="" r:id="rId10" imgW="1112520" imgH="1075055" progId="MS_ClipArt_Gallery.2">
                  <p:embed/>
                  <p:pic>
                    <p:nvPicPr>
                      <p:cNvPr id="0" name="图片 3085"/>
                      <p:cNvPicPr/>
                      <p:nvPr/>
                    </p:nvPicPr>
                    <p:blipFill>
                      <a:blip r:embed="rId11"/>
                      <a:stretch>
                        <a:fillRect/>
                      </a:stretch>
                    </p:blipFill>
                    <p:spPr>
                      <a:xfrm flipH="1">
                        <a:off x="9139555" y="4375150"/>
                        <a:ext cx="490538" cy="544513"/>
                      </a:xfrm>
                      <a:prstGeom prst="rect">
                        <a:avLst/>
                      </a:prstGeom>
                      <a:noFill/>
                      <a:ln w="38100">
                        <a:noFill/>
                        <a:miter/>
                      </a:ln>
                    </p:spPr>
                  </p:pic>
                </p:oleObj>
              </mc:Fallback>
            </mc:AlternateContent>
          </a:graphicData>
        </a:graphic>
      </p:graphicFrame>
      <p:graphicFrame>
        <p:nvGraphicFramePr>
          <p:cNvPr id="2497556" name="对象 2497555"/>
          <p:cNvGraphicFramePr/>
          <p:nvPr/>
        </p:nvGraphicFramePr>
        <p:xfrm flipH="1">
          <a:off x="8961755" y="5014913"/>
          <a:ext cx="827088" cy="847725"/>
        </p:xfrm>
        <a:graphic>
          <a:graphicData uri="http://schemas.openxmlformats.org/presentationml/2006/ole">
            <mc:AlternateContent xmlns:mc="http://schemas.openxmlformats.org/markup-compatibility/2006">
              <mc:Choice xmlns:v="urn:schemas-microsoft-com:vml" Requires="v">
                <p:oleObj spid="_x0000_s3081" name="" r:id="rId12" imgW="1878965" imgH="1674495" progId="MS_ClipArt_Gallery.2">
                  <p:embed/>
                </p:oleObj>
              </mc:Choice>
              <mc:Fallback>
                <p:oleObj name="" r:id="rId12" imgW="1878965" imgH="1674495" progId="MS_ClipArt_Gallery.2">
                  <p:embed/>
                  <p:pic>
                    <p:nvPicPr>
                      <p:cNvPr id="0" name="图片 3080"/>
                      <p:cNvPicPr/>
                      <p:nvPr/>
                    </p:nvPicPr>
                    <p:blipFill>
                      <a:blip r:embed="rId13"/>
                      <a:stretch>
                        <a:fillRect/>
                      </a:stretch>
                    </p:blipFill>
                    <p:spPr>
                      <a:xfrm flipH="1">
                        <a:off x="8961755" y="5014913"/>
                        <a:ext cx="827088" cy="847725"/>
                      </a:xfrm>
                      <a:prstGeom prst="rect">
                        <a:avLst/>
                      </a:prstGeom>
                      <a:noFill/>
                      <a:ln w="38100">
                        <a:noFill/>
                        <a:miter/>
                      </a:ln>
                    </p:spPr>
                  </p:pic>
                </p:oleObj>
              </mc:Fallback>
            </mc:AlternateContent>
          </a:graphicData>
        </a:graphic>
      </p:graphicFrame>
      <p:sp>
        <p:nvSpPr>
          <p:cNvPr id="2497560" name="圆柱形 2497559"/>
          <p:cNvSpPr/>
          <p:nvPr/>
        </p:nvSpPr>
        <p:spPr>
          <a:xfrm>
            <a:off x="1543368" y="3065463"/>
            <a:ext cx="2362200" cy="2209800"/>
          </a:xfrm>
          <a:prstGeom prst="can">
            <a:avLst>
              <a:gd name="adj" fmla="val 21981"/>
            </a:avLst>
          </a:prstGeom>
          <a:solidFill>
            <a:srgbClr val="C0C0C0"/>
          </a:solidFill>
          <a:ln w="9525" cap="flat" cmpd="sng">
            <a:solidFill>
              <a:schemeClr val="tx1"/>
            </a:solidFill>
            <a:prstDash val="solid"/>
            <a:headEnd type="none" w="med" len="med"/>
            <a:tailEnd type="none" w="med" len="med"/>
          </a:ln>
        </p:spPr>
        <p:txBody>
          <a:bodyPr/>
          <a:p>
            <a:endParaRPr lang="zh-CN" altLang="en-US"/>
          </a:p>
        </p:txBody>
      </p:sp>
      <p:sp>
        <p:nvSpPr>
          <p:cNvPr id="2497561" name="矩形 2497560"/>
          <p:cNvSpPr/>
          <p:nvPr/>
        </p:nvSpPr>
        <p:spPr>
          <a:xfrm>
            <a:off x="1683068" y="3590925"/>
            <a:ext cx="2062162" cy="1558925"/>
          </a:xfrm>
          <a:prstGeom prst="rect">
            <a:avLst/>
          </a:prstGeom>
          <a:noFill/>
          <a:ln w="9525">
            <a:noFill/>
          </a:ln>
        </p:spPr>
        <p:txBody>
          <a:bodyPr>
            <a:spAutoFit/>
          </a:bodyPr>
          <a:p>
            <a:pPr algn="ctr"/>
            <a:r>
              <a:rPr lang="en-US" altLang="zh-CN" sz="1600">
                <a:solidFill>
                  <a:schemeClr val="tx1"/>
                </a:solidFill>
                <a:latin typeface="Arial" panose="020B0604020202020204" pitchFamily="34" charset="0"/>
                <a:ea typeface="楷体_GB2312" pitchFamily="49" charset="-122"/>
              </a:rPr>
              <a:t>Table1: </a:t>
            </a:r>
            <a:r>
              <a:rPr lang="zh-CN" altLang="en-US" sz="1600" dirty="0">
                <a:solidFill>
                  <a:schemeClr val="tx1"/>
                </a:solidFill>
                <a:latin typeface="Arial" panose="020B0604020202020204" pitchFamily="34" charset="0"/>
                <a:ea typeface="楷体_GB2312" pitchFamily="49" charset="-122"/>
              </a:rPr>
              <a:t>出版社</a:t>
            </a:r>
            <a:endParaRPr lang="zh-CN" altLang="en-US" sz="1600" dirty="0">
              <a:solidFill>
                <a:schemeClr val="tx1"/>
              </a:solidFill>
              <a:latin typeface="Arial" panose="020B0604020202020204" pitchFamily="34" charset="0"/>
              <a:ea typeface="楷体_GB2312" pitchFamily="49" charset="-122"/>
            </a:endParaRPr>
          </a:p>
          <a:p>
            <a:pPr algn="ctr"/>
            <a:r>
              <a:rPr lang="en-US" altLang="zh-CN" sz="1600">
                <a:solidFill>
                  <a:schemeClr val="tx1"/>
                </a:solidFill>
                <a:latin typeface="Arial" panose="020B0604020202020204" pitchFamily="34" charset="0"/>
                <a:ea typeface="楷体_GB2312" pitchFamily="49" charset="-122"/>
              </a:rPr>
              <a:t>T2: </a:t>
            </a:r>
            <a:r>
              <a:rPr lang="zh-CN" altLang="en-US" sz="1600" dirty="0">
                <a:solidFill>
                  <a:schemeClr val="tx1"/>
                </a:solidFill>
                <a:latin typeface="Arial" panose="020B0604020202020204" pitchFamily="34" charset="0"/>
                <a:ea typeface="楷体_GB2312" pitchFamily="49" charset="-122"/>
              </a:rPr>
              <a:t>出版社图书目录</a:t>
            </a:r>
            <a:endParaRPr lang="zh-CN" altLang="en-US" sz="1600" dirty="0">
              <a:solidFill>
                <a:schemeClr val="tx1"/>
              </a:solidFill>
              <a:latin typeface="Arial" panose="020B0604020202020204" pitchFamily="34" charset="0"/>
              <a:ea typeface="楷体_GB2312" pitchFamily="49" charset="-122"/>
            </a:endParaRPr>
          </a:p>
          <a:p>
            <a:pPr algn="ctr"/>
            <a:r>
              <a:rPr lang="en-US" altLang="zh-CN" sz="1600">
                <a:solidFill>
                  <a:schemeClr val="tx1"/>
                </a:solidFill>
                <a:latin typeface="Arial" panose="020B0604020202020204" pitchFamily="34" charset="0"/>
                <a:ea typeface="楷体_GB2312" pitchFamily="49" charset="-122"/>
              </a:rPr>
              <a:t>T3:</a:t>
            </a:r>
            <a:r>
              <a:rPr lang="zh-CN" altLang="en-US" sz="1600" dirty="0">
                <a:solidFill>
                  <a:schemeClr val="tx1"/>
                </a:solidFill>
                <a:latin typeface="Arial" panose="020B0604020202020204" pitchFamily="34" charset="0"/>
                <a:ea typeface="楷体_GB2312" pitchFamily="49" charset="-122"/>
              </a:rPr>
              <a:t>采买记录</a:t>
            </a:r>
            <a:endParaRPr lang="zh-CN" altLang="en-US" sz="1600" dirty="0">
              <a:solidFill>
                <a:schemeClr val="tx1"/>
              </a:solidFill>
              <a:latin typeface="Arial" panose="020B0604020202020204" pitchFamily="34" charset="0"/>
              <a:ea typeface="楷体_GB2312" pitchFamily="49" charset="-122"/>
            </a:endParaRPr>
          </a:p>
          <a:p>
            <a:pPr algn="ctr"/>
            <a:r>
              <a:rPr lang="en-US" altLang="zh-CN" sz="1600">
                <a:solidFill>
                  <a:schemeClr val="tx1"/>
                </a:solidFill>
                <a:latin typeface="Arial" panose="020B0604020202020204" pitchFamily="34" charset="0"/>
                <a:ea typeface="楷体_GB2312" pitchFamily="49" charset="-122"/>
              </a:rPr>
              <a:t>T4:</a:t>
            </a:r>
            <a:r>
              <a:rPr lang="zh-CN" altLang="en-US" sz="1600" dirty="0">
                <a:solidFill>
                  <a:schemeClr val="tx1"/>
                </a:solidFill>
                <a:latin typeface="Arial" panose="020B0604020202020204" pitchFamily="34" charset="0"/>
                <a:ea typeface="楷体_GB2312" pitchFamily="49" charset="-122"/>
              </a:rPr>
              <a:t>图书；</a:t>
            </a:r>
            <a:r>
              <a:rPr lang="en-US" altLang="zh-CN" sz="1600">
                <a:solidFill>
                  <a:schemeClr val="tx1"/>
                </a:solidFill>
                <a:latin typeface="Arial" panose="020B0604020202020204" pitchFamily="34" charset="0"/>
                <a:ea typeface="楷体_GB2312" pitchFamily="49" charset="-122"/>
              </a:rPr>
              <a:t>T5:</a:t>
            </a:r>
            <a:r>
              <a:rPr lang="zh-CN" altLang="en-US" sz="1600" dirty="0">
                <a:solidFill>
                  <a:schemeClr val="tx1"/>
                </a:solidFill>
                <a:latin typeface="Arial" panose="020B0604020202020204" pitchFamily="34" charset="0"/>
                <a:ea typeface="楷体_GB2312" pitchFamily="49" charset="-122"/>
              </a:rPr>
              <a:t>读者</a:t>
            </a:r>
            <a:endParaRPr lang="zh-CN" altLang="en-US" sz="1600" dirty="0">
              <a:solidFill>
                <a:schemeClr val="tx1"/>
              </a:solidFill>
              <a:latin typeface="Arial" panose="020B0604020202020204" pitchFamily="34" charset="0"/>
              <a:ea typeface="楷体_GB2312" pitchFamily="49" charset="-122"/>
            </a:endParaRPr>
          </a:p>
          <a:p>
            <a:pPr algn="ctr"/>
            <a:r>
              <a:rPr lang="en-US" altLang="zh-CN" sz="1600">
                <a:solidFill>
                  <a:schemeClr val="tx1"/>
                </a:solidFill>
                <a:latin typeface="Arial" panose="020B0604020202020204" pitchFamily="34" charset="0"/>
                <a:ea typeface="楷体_GB2312" pitchFamily="49" charset="-122"/>
              </a:rPr>
              <a:t>T6:</a:t>
            </a:r>
            <a:r>
              <a:rPr lang="zh-CN" altLang="en-US" sz="1600" dirty="0">
                <a:solidFill>
                  <a:schemeClr val="tx1"/>
                </a:solidFill>
                <a:latin typeface="Arial" panose="020B0604020202020204" pitchFamily="34" charset="0"/>
                <a:ea typeface="楷体_GB2312" pitchFamily="49" charset="-122"/>
              </a:rPr>
              <a:t>借阅登记</a:t>
            </a:r>
            <a:endParaRPr lang="zh-CN" altLang="en-US" sz="1600" dirty="0">
              <a:solidFill>
                <a:schemeClr val="tx1"/>
              </a:solidFill>
              <a:latin typeface="Arial" panose="020B0604020202020204" pitchFamily="34" charset="0"/>
              <a:ea typeface="楷体_GB2312" pitchFamily="49" charset="-122"/>
            </a:endParaRPr>
          </a:p>
          <a:p>
            <a:pPr algn="ctr"/>
            <a:r>
              <a:rPr lang="en-US" altLang="zh-CN" sz="1600">
                <a:solidFill>
                  <a:schemeClr val="tx1"/>
                </a:solidFill>
                <a:latin typeface="Arial" panose="020B0604020202020204" pitchFamily="34" charset="0"/>
                <a:ea typeface="楷体_GB2312" pitchFamily="49" charset="-122"/>
              </a:rPr>
              <a:t>T7:</a:t>
            </a:r>
            <a:r>
              <a:rPr lang="zh-CN" altLang="en-US" sz="1600" dirty="0">
                <a:solidFill>
                  <a:schemeClr val="tx1"/>
                </a:solidFill>
                <a:latin typeface="Arial" panose="020B0604020202020204" pitchFamily="34" charset="0"/>
                <a:ea typeface="楷体_GB2312" pitchFamily="49" charset="-122"/>
              </a:rPr>
              <a:t>工作人员</a:t>
            </a:r>
            <a:endParaRPr lang="zh-CN" altLang="en-US" sz="1600" dirty="0">
              <a:solidFill>
                <a:schemeClr val="tx1"/>
              </a:solidFill>
              <a:latin typeface="Arial" panose="020B0604020202020204" pitchFamily="34" charset="0"/>
              <a:ea typeface="楷体_GB2312" pitchFamily="49" charset="-122"/>
            </a:endParaRPr>
          </a:p>
        </p:txBody>
      </p:sp>
      <p:sp>
        <p:nvSpPr>
          <p:cNvPr id="2497562" name="文本框 2497561"/>
          <p:cNvSpPr txBox="1"/>
          <p:nvPr/>
        </p:nvSpPr>
        <p:spPr>
          <a:xfrm>
            <a:off x="1619568" y="3094038"/>
            <a:ext cx="2216150" cy="396875"/>
          </a:xfrm>
          <a:prstGeom prst="rect">
            <a:avLst/>
          </a:prstGeom>
          <a:noFill/>
          <a:ln w="9525">
            <a:noFill/>
          </a:ln>
        </p:spPr>
        <p:txBody>
          <a:bodyPr wrap="none" anchor="t" anchorCtr="0">
            <a:spAutoFit/>
          </a:bodyPr>
          <a:p>
            <a:r>
              <a:rPr lang="zh-CN" altLang="en-US" sz="2000" dirty="0">
                <a:solidFill>
                  <a:srgbClr val="CC0000"/>
                </a:solidFill>
                <a:latin typeface="Arial" panose="020B0604020202020204" pitchFamily="34" charset="0"/>
                <a:ea typeface="楷体_GB2312" pitchFamily="49" charset="-122"/>
              </a:rPr>
              <a:t>数据库</a:t>
            </a:r>
            <a:r>
              <a:rPr lang="en-US" altLang="zh-CN" sz="2000">
                <a:solidFill>
                  <a:srgbClr val="CC0000"/>
                </a:solidFill>
                <a:latin typeface="Arial" panose="020B0604020202020204" pitchFamily="34" charset="0"/>
                <a:ea typeface="楷体_GB2312" pitchFamily="49" charset="-122"/>
              </a:rPr>
              <a:t>//Database</a:t>
            </a:r>
            <a:endParaRPr lang="en-US" altLang="zh-CN" sz="2000">
              <a:solidFill>
                <a:srgbClr val="CC0000"/>
              </a:solidFill>
              <a:latin typeface="Arial" panose="020B0604020202020204" pitchFamily="34" charset="0"/>
              <a:ea typeface="楷体_GB2312" pitchFamily="49" charset="-122"/>
            </a:endParaRPr>
          </a:p>
        </p:txBody>
      </p:sp>
      <p:grpSp>
        <p:nvGrpSpPr>
          <p:cNvPr id="2497563" name="组合 2497562"/>
          <p:cNvGrpSpPr/>
          <p:nvPr/>
        </p:nvGrpSpPr>
        <p:grpSpPr>
          <a:xfrm>
            <a:off x="3054668" y="5502275"/>
            <a:ext cx="6626225" cy="849313"/>
            <a:chOff x="1346" y="3659"/>
            <a:chExt cx="4174" cy="535"/>
          </a:xfrm>
        </p:grpSpPr>
        <p:sp>
          <p:nvSpPr>
            <p:cNvPr id="2497564" name="矩形 2497563"/>
            <p:cNvSpPr/>
            <p:nvPr/>
          </p:nvSpPr>
          <p:spPr>
            <a:xfrm rot="-5400000">
              <a:off x="2101" y="3913"/>
              <a:ext cx="16" cy="215"/>
            </a:xfrm>
            <a:prstGeom prst="rect">
              <a:avLst/>
            </a:prstGeom>
            <a:solidFill>
              <a:srgbClr val="114FFB"/>
            </a:solidFill>
            <a:ln w="9525" cap="flat" cmpd="sng">
              <a:solidFill>
                <a:srgbClr val="CC0000"/>
              </a:solidFill>
              <a:prstDash val="solid"/>
              <a:miter/>
              <a:headEnd type="none" w="med" len="med"/>
              <a:tailEnd type="none" w="med" len="med"/>
            </a:ln>
          </p:spPr>
          <p:txBody>
            <a:bodyPr/>
            <a:p>
              <a:endParaRPr lang="zh-CN" altLang="en-US"/>
            </a:p>
          </p:txBody>
        </p:sp>
        <p:grpSp>
          <p:nvGrpSpPr>
            <p:cNvPr id="2497565" name="组合 2497564"/>
            <p:cNvGrpSpPr/>
            <p:nvPr/>
          </p:nvGrpSpPr>
          <p:grpSpPr>
            <a:xfrm>
              <a:off x="2190" y="4001"/>
              <a:ext cx="210" cy="56"/>
              <a:chOff x="4469" y="1992"/>
              <a:chExt cx="210" cy="56"/>
            </a:xfrm>
          </p:grpSpPr>
          <p:sp>
            <p:nvSpPr>
              <p:cNvPr id="2497566" name="矩形 2497565"/>
              <p:cNvSpPr/>
              <p:nvPr/>
            </p:nvSpPr>
            <p:spPr>
              <a:xfrm>
                <a:off x="4469" y="1994"/>
                <a:ext cx="210" cy="54"/>
              </a:xfrm>
              <a:prstGeom prst="rect">
                <a:avLst/>
              </a:prstGeom>
              <a:solidFill>
                <a:srgbClr val="C0C0C0"/>
              </a:solidFill>
              <a:ln w="3175" cap="flat" cmpd="sng">
                <a:solidFill>
                  <a:srgbClr val="000000"/>
                </a:solidFill>
                <a:prstDash val="solid"/>
                <a:miter/>
                <a:headEnd type="none" w="med" len="med"/>
                <a:tailEnd type="none" w="med" len="med"/>
              </a:ln>
            </p:spPr>
            <p:txBody>
              <a:bodyPr/>
              <a:p>
                <a:endParaRPr lang="zh-CN" altLang="en-US"/>
              </a:p>
            </p:txBody>
          </p:sp>
          <p:sp>
            <p:nvSpPr>
              <p:cNvPr id="2497567" name="矩形 2497566"/>
              <p:cNvSpPr/>
              <p:nvPr/>
            </p:nvSpPr>
            <p:spPr>
              <a:xfrm>
                <a:off x="4470" y="2031"/>
                <a:ext cx="208" cy="5"/>
              </a:xfrm>
              <a:prstGeom prst="rect">
                <a:avLst/>
              </a:prstGeom>
              <a:solidFill>
                <a:srgbClr val="000000"/>
              </a:solidFill>
              <a:ln w="9525">
                <a:noFill/>
              </a:ln>
            </p:spPr>
            <p:txBody>
              <a:bodyPr/>
              <a:p>
                <a:endParaRPr lang="zh-CN" altLang="en-US"/>
              </a:p>
            </p:txBody>
          </p:sp>
          <p:grpSp>
            <p:nvGrpSpPr>
              <p:cNvPr id="2497568" name="组合 2497567"/>
              <p:cNvGrpSpPr/>
              <p:nvPr/>
            </p:nvGrpSpPr>
            <p:grpSpPr>
              <a:xfrm>
                <a:off x="4593" y="2035"/>
                <a:ext cx="53" cy="13"/>
                <a:chOff x="4593" y="2035"/>
                <a:chExt cx="53" cy="13"/>
              </a:xfrm>
            </p:grpSpPr>
            <p:sp>
              <p:nvSpPr>
                <p:cNvPr id="2497569" name="矩形 2497568"/>
                <p:cNvSpPr/>
                <p:nvPr/>
              </p:nvSpPr>
              <p:spPr>
                <a:xfrm>
                  <a:off x="4593" y="2035"/>
                  <a:ext cx="6" cy="13"/>
                </a:xfrm>
                <a:prstGeom prst="rect">
                  <a:avLst/>
                </a:prstGeom>
                <a:solidFill>
                  <a:srgbClr val="000000"/>
                </a:solidFill>
                <a:ln w="9525">
                  <a:noFill/>
                </a:ln>
              </p:spPr>
              <p:txBody>
                <a:bodyPr/>
                <a:p>
                  <a:endParaRPr lang="zh-CN" altLang="en-US"/>
                </a:p>
              </p:txBody>
            </p:sp>
            <p:sp>
              <p:nvSpPr>
                <p:cNvPr id="2497570" name="矩形 2497569"/>
                <p:cNvSpPr/>
                <p:nvPr/>
              </p:nvSpPr>
              <p:spPr>
                <a:xfrm>
                  <a:off x="4610" y="2035"/>
                  <a:ext cx="5" cy="13"/>
                </a:xfrm>
                <a:prstGeom prst="rect">
                  <a:avLst/>
                </a:prstGeom>
                <a:solidFill>
                  <a:srgbClr val="000000"/>
                </a:solidFill>
                <a:ln w="9525">
                  <a:noFill/>
                </a:ln>
              </p:spPr>
              <p:txBody>
                <a:bodyPr/>
                <a:p>
                  <a:endParaRPr lang="zh-CN" altLang="en-US"/>
                </a:p>
              </p:txBody>
            </p:sp>
            <p:sp>
              <p:nvSpPr>
                <p:cNvPr id="2497571" name="矩形 2497570"/>
                <p:cNvSpPr/>
                <p:nvPr/>
              </p:nvSpPr>
              <p:spPr>
                <a:xfrm>
                  <a:off x="4625" y="2035"/>
                  <a:ext cx="6" cy="13"/>
                </a:xfrm>
                <a:prstGeom prst="rect">
                  <a:avLst/>
                </a:prstGeom>
                <a:solidFill>
                  <a:srgbClr val="000000"/>
                </a:solidFill>
                <a:ln w="9525">
                  <a:noFill/>
                </a:ln>
              </p:spPr>
              <p:txBody>
                <a:bodyPr/>
                <a:p>
                  <a:endParaRPr lang="zh-CN" altLang="en-US"/>
                </a:p>
              </p:txBody>
            </p:sp>
            <p:sp>
              <p:nvSpPr>
                <p:cNvPr id="2497572" name="矩形 2497571"/>
                <p:cNvSpPr/>
                <p:nvPr/>
              </p:nvSpPr>
              <p:spPr>
                <a:xfrm>
                  <a:off x="4640" y="2035"/>
                  <a:ext cx="6" cy="13"/>
                </a:xfrm>
                <a:prstGeom prst="rect">
                  <a:avLst/>
                </a:prstGeom>
                <a:solidFill>
                  <a:srgbClr val="000000"/>
                </a:solidFill>
                <a:ln w="9525">
                  <a:noFill/>
                </a:ln>
              </p:spPr>
              <p:txBody>
                <a:bodyPr/>
                <a:p>
                  <a:endParaRPr lang="zh-CN" altLang="en-US"/>
                </a:p>
              </p:txBody>
            </p:sp>
          </p:grpSp>
          <p:sp>
            <p:nvSpPr>
              <p:cNvPr id="2497573" name="矩形 2497572"/>
              <p:cNvSpPr/>
              <p:nvPr/>
            </p:nvSpPr>
            <p:spPr>
              <a:xfrm>
                <a:off x="4496" y="1992"/>
                <a:ext cx="5" cy="14"/>
              </a:xfrm>
              <a:prstGeom prst="rect">
                <a:avLst/>
              </a:prstGeom>
              <a:solidFill>
                <a:srgbClr val="000000"/>
              </a:solidFill>
              <a:ln w="9525">
                <a:noFill/>
              </a:ln>
            </p:spPr>
            <p:txBody>
              <a:bodyPr/>
              <a:p>
                <a:endParaRPr lang="zh-CN" altLang="en-US"/>
              </a:p>
            </p:txBody>
          </p:sp>
        </p:grpSp>
        <p:grpSp>
          <p:nvGrpSpPr>
            <p:cNvPr id="2497574" name="组合 2497573"/>
            <p:cNvGrpSpPr/>
            <p:nvPr/>
          </p:nvGrpSpPr>
          <p:grpSpPr>
            <a:xfrm>
              <a:off x="1778" y="3923"/>
              <a:ext cx="306" cy="116"/>
              <a:chOff x="4883" y="1932"/>
              <a:chExt cx="306" cy="116"/>
            </a:xfrm>
          </p:grpSpPr>
          <p:grpSp>
            <p:nvGrpSpPr>
              <p:cNvPr id="2497575" name="组合 2497574"/>
              <p:cNvGrpSpPr/>
              <p:nvPr/>
            </p:nvGrpSpPr>
            <p:grpSpPr>
              <a:xfrm>
                <a:off x="4883" y="1932"/>
                <a:ext cx="306" cy="116"/>
                <a:chOff x="4883" y="1932"/>
                <a:chExt cx="306" cy="116"/>
              </a:xfrm>
            </p:grpSpPr>
            <p:sp>
              <p:nvSpPr>
                <p:cNvPr id="2497576" name="矩形 2497575"/>
                <p:cNvSpPr/>
                <p:nvPr/>
              </p:nvSpPr>
              <p:spPr>
                <a:xfrm>
                  <a:off x="4898" y="1993"/>
                  <a:ext cx="241" cy="55"/>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577" name="矩形 2497576"/>
                <p:cNvSpPr/>
                <p:nvPr/>
              </p:nvSpPr>
              <p:spPr>
                <a:xfrm>
                  <a:off x="4921" y="2028"/>
                  <a:ext cx="194" cy="20"/>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578" name="任意多边形 2497577"/>
                <p:cNvSpPr/>
                <p:nvPr/>
              </p:nvSpPr>
              <p:spPr>
                <a:xfrm>
                  <a:off x="4888" y="1937"/>
                  <a:ext cx="265" cy="56"/>
                </a:xfrm>
                <a:custGeom>
                  <a:avLst/>
                  <a:gdLst/>
                  <a:ahLst/>
                  <a:cxnLst/>
                  <a:pathLst>
                    <a:path w="1060" h="280">
                      <a:moveTo>
                        <a:pt x="0" y="226"/>
                      </a:moveTo>
                      <a:lnTo>
                        <a:pt x="44" y="280"/>
                      </a:lnTo>
                      <a:lnTo>
                        <a:pt x="997" y="280"/>
                      </a:lnTo>
                      <a:lnTo>
                        <a:pt x="1060" y="226"/>
                      </a:lnTo>
                      <a:lnTo>
                        <a:pt x="1060" y="0"/>
                      </a:lnTo>
                      <a:lnTo>
                        <a:pt x="0" y="0"/>
                      </a:lnTo>
                      <a:lnTo>
                        <a:pt x="0" y="226"/>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579" name="矩形 2497578"/>
                <p:cNvSpPr/>
                <p:nvPr/>
              </p:nvSpPr>
              <p:spPr>
                <a:xfrm>
                  <a:off x="4883" y="2022"/>
                  <a:ext cx="16" cy="10"/>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580" name="直接连接符 2497579"/>
                <p:cNvSpPr/>
                <p:nvPr/>
              </p:nvSpPr>
              <p:spPr>
                <a:xfrm>
                  <a:off x="4888" y="1946"/>
                  <a:ext cx="267" cy="1"/>
                </a:xfrm>
                <a:prstGeom prst="line">
                  <a:avLst/>
                </a:prstGeom>
                <a:ln w="3175" cap="flat" cmpd="sng">
                  <a:solidFill>
                    <a:srgbClr val="000000"/>
                  </a:solidFill>
                  <a:prstDash val="solid"/>
                  <a:headEnd type="none" w="med" len="med"/>
                  <a:tailEnd type="none" w="med" len="med"/>
                </a:ln>
              </p:spPr>
            </p:sp>
            <p:sp>
              <p:nvSpPr>
                <p:cNvPr id="2497581" name="矩形 2497580"/>
                <p:cNvSpPr/>
                <p:nvPr/>
              </p:nvSpPr>
              <p:spPr>
                <a:xfrm>
                  <a:off x="4955" y="1932"/>
                  <a:ext cx="192" cy="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582" name="任意多边形 2497581"/>
                <p:cNvSpPr/>
                <p:nvPr/>
              </p:nvSpPr>
              <p:spPr>
                <a:xfrm>
                  <a:off x="5137" y="2002"/>
                  <a:ext cx="52" cy="18"/>
                </a:xfrm>
                <a:custGeom>
                  <a:avLst/>
                  <a:gdLst/>
                  <a:ahLst/>
                  <a:cxnLst/>
                  <a:pathLst>
                    <a:path w="206" h="90">
                      <a:moveTo>
                        <a:pt x="0" y="54"/>
                      </a:moveTo>
                      <a:lnTo>
                        <a:pt x="206" y="0"/>
                      </a:lnTo>
                      <a:lnTo>
                        <a:pt x="206" y="33"/>
                      </a:lnTo>
                      <a:lnTo>
                        <a:pt x="0" y="90"/>
                      </a:lnTo>
                      <a:lnTo>
                        <a:pt x="0" y="54"/>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nvGrpSpPr>
              <p:cNvPr id="2497583" name="组合 2497582"/>
              <p:cNvGrpSpPr/>
              <p:nvPr/>
            </p:nvGrpSpPr>
            <p:grpSpPr>
              <a:xfrm>
                <a:off x="4911" y="1954"/>
                <a:ext cx="16" cy="12"/>
                <a:chOff x="4911" y="1954"/>
                <a:chExt cx="16" cy="12"/>
              </a:xfrm>
            </p:grpSpPr>
            <p:sp>
              <p:nvSpPr>
                <p:cNvPr id="2497584" name="矩形 2497583"/>
                <p:cNvSpPr/>
                <p:nvPr/>
              </p:nvSpPr>
              <p:spPr>
                <a:xfrm>
                  <a:off x="4912" y="1954"/>
                  <a:ext cx="15" cy="12"/>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585" name="任意多边形 2497584"/>
                <p:cNvSpPr/>
                <p:nvPr/>
              </p:nvSpPr>
              <p:spPr>
                <a:xfrm>
                  <a:off x="4911" y="1954"/>
                  <a:ext cx="16" cy="12"/>
                </a:xfrm>
                <a:custGeom>
                  <a:avLst/>
                  <a:gdLst/>
                  <a:ahLst/>
                  <a:cxnLst/>
                  <a:pathLst>
                    <a:path w="62" h="64">
                      <a:moveTo>
                        <a:pt x="61" y="12"/>
                      </a:moveTo>
                      <a:lnTo>
                        <a:pt x="9" y="12"/>
                      </a:lnTo>
                      <a:lnTo>
                        <a:pt x="9" y="64"/>
                      </a:lnTo>
                      <a:lnTo>
                        <a:pt x="0" y="64"/>
                      </a:lnTo>
                      <a:lnTo>
                        <a:pt x="0" y="0"/>
                      </a:lnTo>
                      <a:lnTo>
                        <a:pt x="62" y="0"/>
                      </a:lnTo>
                      <a:lnTo>
                        <a:pt x="61" y="12"/>
                      </a:lnTo>
                      <a:close/>
                    </a:path>
                  </a:pathLst>
                </a:custGeom>
                <a:solidFill>
                  <a:srgbClr val="000000"/>
                </a:solidFill>
                <a:ln w="9525">
                  <a:noFill/>
                </a:ln>
              </p:spPr>
              <p:txBody>
                <a:bodyPr/>
                <a:p>
                  <a:endParaRPr lang="zh-CN" altLang="en-US"/>
                </a:p>
              </p:txBody>
            </p:sp>
          </p:grpSp>
        </p:grpSp>
        <p:grpSp>
          <p:nvGrpSpPr>
            <p:cNvPr id="2497586" name="组合 2497585"/>
            <p:cNvGrpSpPr/>
            <p:nvPr/>
          </p:nvGrpSpPr>
          <p:grpSpPr>
            <a:xfrm>
              <a:off x="2495" y="3659"/>
              <a:ext cx="673" cy="415"/>
              <a:chOff x="3987" y="1873"/>
              <a:chExt cx="337" cy="175"/>
            </a:xfrm>
          </p:grpSpPr>
          <p:sp>
            <p:nvSpPr>
              <p:cNvPr id="2497587" name="任意多边形 2497586"/>
              <p:cNvSpPr/>
              <p:nvPr/>
            </p:nvSpPr>
            <p:spPr>
              <a:xfrm>
                <a:off x="4185" y="1985"/>
                <a:ext cx="72" cy="25"/>
              </a:xfrm>
              <a:custGeom>
                <a:avLst/>
                <a:gdLst/>
                <a:ahLst/>
                <a:cxnLst/>
                <a:pathLst>
                  <a:path w="288" h="126">
                    <a:moveTo>
                      <a:pt x="0" y="13"/>
                    </a:moveTo>
                    <a:lnTo>
                      <a:pt x="107" y="0"/>
                    </a:lnTo>
                    <a:lnTo>
                      <a:pt x="131" y="4"/>
                    </a:lnTo>
                    <a:lnTo>
                      <a:pt x="150" y="16"/>
                    </a:lnTo>
                    <a:lnTo>
                      <a:pt x="175" y="77"/>
                    </a:lnTo>
                    <a:lnTo>
                      <a:pt x="191" y="101"/>
                    </a:lnTo>
                    <a:lnTo>
                      <a:pt x="205" y="113"/>
                    </a:lnTo>
                    <a:lnTo>
                      <a:pt x="220" y="118"/>
                    </a:lnTo>
                    <a:lnTo>
                      <a:pt x="242" y="122"/>
                    </a:lnTo>
                    <a:lnTo>
                      <a:pt x="288" y="126"/>
                    </a:lnTo>
                  </a:path>
                </a:pathLst>
              </a:custGeom>
              <a:noFill/>
              <a:ln w="7938" cap="flat" cmpd="sng">
                <a:solidFill>
                  <a:srgbClr val="000000"/>
                </a:solidFill>
                <a:prstDash val="solid"/>
                <a:headEnd type="none" w="med" len="med"/>
                <a:tailEnd type="none" w="med" len="med"/>
              </a:ln>
            </p:spPr>
            <p:txBody>
              <a:bodyPr/>
              <a:p>
                <a:endParaRPr lang="zh-CN" altLang="en-US"/>
              </a:p>
            </p:txBody>
          </p:sp>
          <p:grpSp>
            <p:nvGrpSpPr>
              <p:cNvPr id="2497588" name="组合 2497587"/>
              <p:cNvGrpSpPr/>
              <p:nvPr/>
            </p:nvGrpSpPr>
            <p:grpSpPr>
              <a:xfrm>
                <a:off x="3987" y="1928"/>
                <a:ext cx="262" cy="120"/>
                <a:chOff x="3987" y="1928"/>
                <a:chExt cx="262" cy="120"/>
              </a:xfrm>
            </p:grpSpPr>
            <p:grpSp>
              <p:nvGrpSpPr>
                <p:cNvPr id="2497589" name="组合 2497588"/>
                <p:cNvGrpSpPr/>
                <p:nvPr/>
              </p:nvGrpSpPr>
              <p:grpSpPr>
                <a:xfrm>
                  <a:off x="3987" y="2013"/>
                  <a:ext cx="262" cy="35"/>
                  <a:chOff x="3987" y="2013"/>
                  <a:chExt cx="262" cy="35"/>
                </a:xfrm>
              </p:grpSpPr>
              <p:sp>
                <p:nvSpPr>
                  <p:cNvPr id="2497590" name="任意多边形 2497589"/>
                  <p:cNvSpPr/>
                  <p:nvPr/>
                </p:nvSpPr>
                <p:spPr>
                  <a:xfrm>
                    <a:off x="3987" y="2013"/>
                    <a:ext cx="262" cy="35"/>
                  </a:xfrm>
                  <a:custGeom>
                    <a:avLst/>
                    <a:gdLst/>
                    <a:ahLst/>
                    <a:cxnLst/>
                    <a:pathLst>
                      <a:path w="1047" h="174">
                        <a:moveTo>
                          <a:pt x="130" y="0"/>
                        </a:moveTo>
                        <a:lnTo>
                          <a:pt x="921" y="0"/>
                        </a:lnTo>
                        <a:lnTo>
                          <a:pt x="1046" y="158"/>
                        </a:lnTo>
                        <a:lnTo>
                          <a:pt x="1047" y="166"/>
                        </a:lnTo>
                        <a:lnTo>
                          <a:pt x="1043" y="172"/>
                        </a:lnTo>
                        <a:lnTo>
                          <a:pt x="1035" y="174"/>
                        </a:lnTo>
                        <a:lnTo>
                          <a:pt x="15" y="174"/>
                        </a:lnTo>
                        <a:lnTo>
                          <a:pt x="4" y="171"/>
                        </a:lnTo>
                        <a:lnTo>
                          <a:pt x="0" y="164"/>
                        </a:lnTo>
                        <a:lnTo>
                          <a:pt x="2" y="155"/>
                        </a:lnTo>
                        <a:lnTo>
                          <a:pt x="130"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591" name="任意多边形 2497590"/>
                  <p:cNvSpPr/>
                  <p:nvPr/>
                </p:nvSpPr>
                <p:spPr>
                  <a:xfrm>
                    <a:off x="4002" y="2021"/>
                    <a:ext cx="174" cy="22"/>
                  </a:xfrm>
                  <a:custGeom>
                    <a:avLst/>
                    <a:gdLst/>
                    <a:ahLst/>
                    <a:cxnLst/>
                    <a:pathLst>
                      <a:path w="696" h="112">
                        <a:moveTo>
                          <a:pt x="94" y="0"/>
                        </a:moveTo>
                        <a:lnTo>
                          <a:pt x="664" y="0"/>
                        </a:lnTo>
                        <a:lnTo>
                          <a:pt x="696" y="112"/>
                        </a:lnTo>
                        <a:lnTo>
                          <a:pt x="0" y="112"/>
                        </a:lnTo>
                        <a:lnTo>
                          <a:pt x="94"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592" name="任意多边形 2497591"/>
                  <p:cNvSpPr/>
                  <p:nvPr/>
                </p:nvSpPr>
                <p:spPr>
                  <a:xfrm>
                    <a:off x="4181" y="2021"/>
                    <a:ext cx="53" cy="22"/>
                  </a:xfrm>
                  <a:custGeom>
                    <a:avLst/>
                    <a:gdLst/>
                    <a:ahLst/>
                    <a:cxnLst/>
                    <a:pathLst>
                      <a:path w="211" h="112">
                        <a:moveTo>
                          <a:pt x="0" y="0"/>
                        </a:moveTo>
                        <a:lnTo>
                          <a:pt x="125" y="0"/>
                        </a:lnTo>
                        <a:lnTo>
                          <a:pt x="211" y="112"/>
                        </a:lnTo>
                        <a:lnTo>
                          <a:pt x="40" y="112"/>
                        </a:lnTo>
                        <a:lnTo>
                          <a:pt x="0"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grpSp>
            <p:sp>
              <p:nvSpPr>
                <p:cNvPr id="2497593" name="矩形 2497592"/>
                <p:cNvSpPr/>
                <p:nvPr/>
              </p:nvSpPr>
              <p:spPr>
                <a:xfrm>
                  <a:off x="4047" y="1928"/>
                  <a:ext cx="142" cy="84"/>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594" name="矩形 2497593"/>
                <p:cNvSpPr/>
                <p:nvPr/>
              </p:nvSpPr>
              <p:spPr>
                <a:xfrm>
                  <a:off x="4066" y="1940"/>
                  <a:ext cx="104" cy="57"/>
                </a:xfrm>
                <a:prstGeom prst="rect">
                  <a:avLst/>
                </a:prstGeom>
                <a:solidFill>
                  <a:srgbClr val="114FFB"/>
                </a:solidFill>
                <a:ln w="3175" cap="flat" cmpd="sng">
                  <a:solidFill>
                    <a:srgbClr val="000000"/>
                  </a:solidFill>
                  <a:prstDash val="solid"/>
                  <a:miter/>
                  <a:headEnd type="none" w="med" len="med"/>
                  <a:tailEnd type="none" w="med" len="med"/>
                </a:ln>
              </p:spPr>
              <p:txBody>
                <a:bodyPr/>
                <a:p>
                  <a:endParaRPr lang="zh-CN" altLang="en-US"/>
                </a:p>
              </p:txBody>
            </p:sp>
            <p:sp>
              <p:nvSpPr>
                <p:cNvPr id="2497595" name="矩形 2497594"/>
                <p:cNvSpPr/>
                <p:nvPr/>
              </p:nvSpPr>
              <p:spPr>
                <a:xfrm>
                  <a:off x="4157" y="2003"/>
                  <a:ext cx="13" cy="5"/>
                </a:xfrm>
                <a:prstGeom prst="rect">
                  <a:avLst/>
                </a:prstGeom>
                <a:solidFill>
                  <a:srgbClr val="000000"/>
                </a:solidFill>
                <a:ln w="9525">
                  <a:noFill/>
                </a:ln>
              </p:spPr>
              <p:txBody>
                <a:bodyPr/>
                <a:p>
                  <a:endParaRPr lang="zh-CN" altLang="en-US"/>
                </a:p>
              </p:txBody>
            </p:sp>
          </p:grpSp>
          <p:sp>
            <p:nvSpPr>
              <p:cNvPr id="2497596" name="矩形 2497595"/>
              <p:cNvSpPr/>
              <p:nvPr/>
            </p:nvSpPr>
            <p:spPr>
              <a:xfrm>
                <a:off x="4251" y="1873"/>
                <a:ext cx="73" cy="167"/>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597" name="矩形 2497596"/>
              <p:cNvSpPr/>
              <p:nvPr/>
            </p:nvSpPr>
            <p:spPr>
              <a:xfrm>
                <a:off x="4270" y="1888"/>
                <a:ext cx="44" cy="47"/>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598" name="矩形 2497597"/>
              <p:cNvSpPr/>
              <p:nvPr/>
            </p:nvSpPr>
            <p:spPr>
              <a:xfrm>
                <a:off x="4313" y="1935"/>
                <a:ext cx="2" cy="105"/>
              </a:xfrm>
              <a:prstGeom prst="rect">
                <a:avLst/>
              </a:prstGeom>
              <a:solidFill>
                <a:srgbClr val="000000"/>
              </a:solidFill>
              <a:ln w="9525">
                <a:noFill/>
              </a:ln>
            </p:spPr>
            <p:txBody>
              <a:bodyPr/>
              <a:p>
                <a:endParaRPr lang="zh-CN" altLang="en-US"/>
              </a:p>
            </p:txBody>
          </p:sp>
          <p:sp>
            <p:nvSpPr>
              <p:cNvPr id="2497599" name="矩形 2497598"/>
              <p:cNvSpPr/>
              <p:nvPr/>
            </p:nvSpPr>
            <p:spPr>
              <a:xfrm>
                <a:off x="4275" y="1901"/>
                <a:ext cx="13" cy="22"/>
              </a:xfrm>
              <a:prstGeom prst="rect">
                <a:avLst/>
              </a:prstGeom>
              <a:solidFill>
                <a:srgbClr val="C0C0C0"/>
              </a:solidFill>
              <a:ln w="9525">
                <a:noFill/>
              </a:ln>
            </p:spPr>
            <p:txBody>
              <a:bodyPr/>
              <a:p>
                <a:endParaRPr lang="zh-CN" altLang="en-US"/>
              </a:p>
            </p:txBody>
          </p:sp>
          <p:sp>
            <p:nvSpPr>
              <p:cNvPr id="2497600" name="矩形 2497599"/>
              <p:cNvSpPr/>
              <p:nvPr/>
            </p:nvSpPr>
            <p:spPr>
              <a:xfrm>
                <a:off x="4280" y="1888"/>
                <a:ext cx="3" cy="48"/>
              </a:xfrm>
              <a:prstGeom prst="rect">
                <a:avLst/>
              </a:prstGeom>
              <a:solidFill>
                <a:srgbClr val="000000"/>
              </a:solidFill>
              <a:ln w="9525">
                <a:noFill/>
              </a:ln>
            </p:spPr>
            <p:txBody>
              <a:bodyPr/>
              <a:p>
                <a:endParaRPr lang="zh-CN" altLang="en-US"/>
              </a:p>
            </p:txBody>
          </p:sp>
          <p:sp>
            <p:nvSpPr>
              <p:cNvPr id="2497601" name="矩形 2497600"/>
              <p:cNvSpPr/>
              <p:nvPr/>
            </p:nvSpPr>
            <p:spPr>
              <a:xfrm>
                <a:off x="4305" y="1897"/>
                <a:ext cx="8" cy="11"/>
              </a:xfrm>
              <a:prstGeom prst="rect">
                <a:avLst/>
              </a:prstGeom>
              <a:solidFill>
                <a:srgbClr val="C0C0C0"/>
              </a:solidFill>
              <a:ln w="9525">
                <a:noFill/>
              </a:ln>
            </p:spPr>
            <p:txBody>
              <a:bodyPr/>
              <a:p>
                <a:endParaRPr lang="zh-CN" altLang="en-US"/>
              </a:p>
            </p:txBody>
          </p:sp>
          <p:sp>
            <p:nvSpPr>
              <p:cNvPr id="2497602" name="矩形 2497601"/>
              <p:cNvSpPr/>
              <p:nvPr/>
            </p:nvSpPr>
            <p:spPr>
              <a:xfrm>
                <a:off x="4305" y="1916"/>
                <a:ext cx="8" cy="11"/>
              </a:xfrm>
              <a:prstGeom prst="rect">
                <a:avLst/>
              </a:prstGeom>
              <a:solidFill>
                <a:srgbClr val="C0C0C0"/>
              </a:solidFill>
              <a:ln w="9525">
                <a:noFill/>
              </a:ln>
            </p:spPr>
            <p:txBody>
              <a:bodyPr/>
              <a:p>
                <a:endParaRPr lang="zh-CN" altLang="en-US"/>
              </a:p>
            </p:txBody>
          </p:sp>
        </p:grpSp>
        <p:sp>
          <p:nvSpPr>
            <p:cNvPr id="2497603" name="矩形 2497602"/>
            <p:cNvSpPr/>
            <p:nvPr/>
          </p:nvSpPr>
          <p:spPr>
            <a:xfrm>
              <a:off x="5413" y="4058"/>
              <a:ext cx="11" cy="88"/>
            </a:xfrm>
            <a:prstGeom prst="rect">
              <a:avLst/>
            </a:prstGeom>
            <a:solidFill>
              <a:srgbClr val="114FFB"/>
            </a:solidFill>
            <a:ln w="9525" cap="flat" cmpd="sng">
              <a:solidFill>
                <a:srgbClr val="CC0000"/>
              </a:solidFill>
              <a:prstDash val="solid"/>
              <a:miter/>
              <a:headEnd type="none" w="med" len="med"/>
              <a:tailEnd type="none" w="med" len="med"/>
            </a:ln>
          </p:spPr>
          <p:txBody>
            <a:bodyPr/>
            <a:p>
              <a:endParaRPr lang="zh-CN" altLang="en-US"/>
            </a:p>
          </p:txBody>
        </p:sp>
        <p:sp>
          <p:nvSpPr>
            <p:cNvPr id="2497604" name="矩形 2497603"/>
            <p:cNvSpPr/>
            <p:nvPr/>
          </p:nvSpPr>
          <p:spPr>
            <a:xfrm>
              <a:off x="5125" y="4056"/>
              <a:ext cx="11" cy="88"/>
            </a:xfrm>
            <a:prstGeom prst="rect">
              <a:avLst/>
            </a:prstGeom>
            <a:solidFill>
              <a:srgbClr val="114FFB"/>
            </a:solidFill>
            <a:ln w="9525" cap="flat" cmpd="sng">
              <a:solidFill>
                <a:srgbClr val="CC0000"/>
              </a:solidFill>
              <a:prstDash val="solid"/>
              <a:miter/>
              <a:headEnd type="none" w="med" len="med"/>
              <a:tailEnd type="none" w="med" len="med"/>
            </a:ln>
          </p:spPr>
          <p:txBody>
            <a:bodyPr/>
            <a:p>
              <a:endParaRPr lang="zh-CN" altLang="en-US"/>
            </a:p>
          </p:txBody>
        </p:sp>
        <p:sp>
          <p:nvSpPr>
            <p:cNvPr id="2497605" name="矩形 2497604"/>
            <p:cNvSpPr/>
            <p:nvPr/>
          </p:nvSpPr>
          <p:spPr>
            <a:xfrm>
              <a:off x="4837" y="4056"/>
              <a:ext cx="11" cy="89"/>
            </a:xfrm>
            <a:prstGeom prst="rect">
              <a:avLst/>
            </a:prstGeom>
            <a:solidFill>
              <a:srgbClr val="114FFB"/>
            </a:solidFill>
            <a:ln w="9525" cap="flat" cmpd="sng">
              <a:solidFill>
                <a:srgbClr val="CC0000"/>
              </a:solidFill>
              <a:prstDash val="solid"/>
              <a:miter/>
              <a:headEnd type="none" w="med" len="med"/>
              <a:tailEnd type="none" w="med" len="med"/>
            </a:ln>
          </p:spPr>
          <p:txBody>
            <a:bodyPr/>
            <a:p>
              <a:endParaRPr lang="zh-CN" altLang="en-US"/>
            </a:p>
          </p:txBody>
        </p:sp>
        <p:sp>
          <p:nvSpPr>
            <p:cNvPr id="2497606" name="矩形 2497605"/>
            <p:cNvSpPr/>
            <p:nvPr/>
          </p:nvSpPr>
          <p:spPr>
            <a:xfrm flipV="1">
              <a:off x="1380" y="4147"/>
              <a:ext cx="4128" cy="47"/>
            </a:xfrm>
            <a:prstGeom prst="rect">
              <a:avLst/>
            </a:prstGeom>
            <a:solidFill>
              <a:srgbClr val="114FFB"/>
            </a:solidFill>
            <a:ln w="9525" cap="flat" cmpd="sng">
              <a:solidFill>
                <a:srgbClr val="CC0000"/>
              </a:solidFill>
              <a:prstDash val="solid"/>
              <a:miter/>
              <a:headEnd type="none" w="med" len="med"/>
              <a:tailEnd type="none" w="med" len="med"/>
            </a:ln>
          </p:spPr>
          <p:txBody>
            <a:bodyPr/>
            <a:p>
              <a:endParaRPr lang="zh-CN" altLang="en-US"/>
            </a:p>
          </p:txBody>
        </p:sp>
        <p:grpSp>
          <p:nvGrpSpPr>
            <p:cNvPr id="2497607" name="组合 2497606"/>
            <p:cNvGrpSpPr/>
            <p:nvPr/>
          </p:nvGrpSpPr>
          <p:grpSpPr>
            <a:xfrm>
              <a:off x="4692" y="3882"/>
              <a:ext cx="262" cy="173"/>
              <a:chOff x="4068" y="2178"/>
              <a:chExt cx="262" cy="173"/>
            </a:xfrm>
          </p:grpSpPr>
          <p:grpSp>
            <p:nvGrpSpPr>
              <p:cNvPr id="2497608" name="组合 2497607"/>
              <p:cNvGrpSpPr/>
              <p:nvPr/>
            </p:nvGrpSpPr>
            <p:grpSpPr>
              <a:xfrm>
                <a:off x="4079" y="2286"/>
                <a:ext cx="240" cy="54"/>
                <a:chOff x="4079" y="2286"/>
                <a:chExt cx="240" cy="54"/>
              </a:xfrm>
            </p:grpSpPr>
            <p:sp>
              <p:nvSpPr>
                <p:cNvPr id="2497609" name="矩形 2497608"/>
                <p:cNvSpPr/>
                <p:nvPr/>
              </p:nvSpPr>
              <p:spPr>
                <a:xfrm>
                  <a:off x="4079" y="2286"/>
                  <a:ext cx="240" cy="54"/>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10" name="矩形 2497609"/>
                <p:cNvSpPr/>
                <p:nvPr/>
              </p:nvSpPr>
              <p:spPr>
                <a:xfrm>
                  <a:off x="4212" y="2295"/>
                  <a:ext cx="84" cy="25"/>
                </a:xfrm>
                <a:prstGeom prst="rect">
                  <a:avLst/>
                </a:prstGeom>
                <a:solidFill>
                  <a:srgbClr val="808080"/>
                </a:solidFill>
                <a:ln w="3175" cap="flat" cmpd="sng">
                  <a:solidFill>
                    <a:srgbClr val="000000"/>
                  </a:solidFill>
                  <a:prstDash val="solid"/>
                  <a:miter/>
                  <a:headEnd type="none" w="med" len="med"/>
                  <a:tailEnd type="none" w="med" len="med"/>
                </a:ln>
              </p:spPr>
              <p:txBody>
                <a:bodyPr/>
                <a:p>
                  <a:endParaRPr lang="zh-CN" altLang="en-US"/>
                </a:p>
              </p:txBody>
            </p:sp>
          </p:grpSp>
          <p:grpSp>
            <p:nvGrpSpPr>
              <p:cNvPr id="2497611" name="组合 2497610"/>
              <p:cNvGrpSpPr/>
              <p:nvPr/>
            </p:nvGrpSpPr>
            <p:grpSpPr>
              <a:xfrm>
                <a:off x="4068" y="2316"/>
                <a:ext cx="262" cy="35"/>
                <a:chOff x="4068" y="2316"/>
                <a:chExt cx="262" cy="35"/>
              </a:xfrm>
            </p:grpSpPr>
            <p:sp>
              <p:nvSpPr>
                <p:cNvPr id="2497612" name="任意多边形 2497611"/>
                <p:cNvSpPr/>
                <p:nvPr/>
              </p:nvSpPr>
              <p:spPr>
                <a:xfrm>
                  <a:off x="4068" y="2316"/>
                  <a:ext cx="262" cy="35"/>
                </a:xfrm>
                <a:custGeom>
                  <a:avLst/>
                  <a:gdLst/>
                  <a:ahLst/>
                  <a:cxnLst/>
                  <a:pathLst>
                    <a:path w="1049" h="174">
                      <a:moveTo>
                        <a:pt x="131" y="0"/>
                      </a:moveTo>
                      <a:lnTo>
                        <a:pt x="922" y="0"/>
                      </a:lnTo>
                      <a:lnTo>
                        <a:pt x="1047" y="157"/>
                      </a:lnTo>
                      <a:lnTo>
                        <a:pt x="1049" y="165"/>
                      </a:lnTo>
                      <a:lnTo>
                        <a:pt x="1044" y="171"/>
                      </a:lnTo>
                      <a:lnTo>
                        <a:pt x="1036" y="174"/>
                      </a:lnTo>
                      <a:lnTo>
                        <a:pt x="15" y="174"/>
                      </a:lnTo>
                      <a:lnTo>
                        <a:pt x="6" y="170"/>
                      </a:lnTo>
                      <a:lnTo>
                        <a:pt x="0" y="163"/>
                      </a:lnTo>
                      <a:lnTo>
                        <a:pt x="2" y="154"/>
                      </a:lnTo>
                      <a:lnTo>
                        <a:pt x="131"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613" name="任意多边形 2497612"/>
                <p:cNvSpPr/>
                <p:nvPr/>
              </p:nvSpPr>
              <p:spPr>
                <a:xfrm>
                  <a:off x="4083" y="2323"/>
                  <a:ext cx="174" cy="22"/>
                </a:xfrm>
                <a:custGeom>
                  <a:avLst/>
                  <a:gdLst/>
                  <a:ahLst/>
                  <a:cxnLst/>
                  <a:pathLst>
                    <a:path w="697" h="111">
                      <a:moveTo>
                        <a:pt x="94" y="0"/>
                      </a:moveTo>
                      <a:lnTo>
                        <a:pt x="664" y="0"/>
                      </a:lnTo>
                      <a:lnTo>
                        <a:pt x="697" y="111"/>
                      </a:lnTo>
                      <a:lnTo>
                        <a:pt x="0" y="111"/>
                      </a:lnTo>
                      <a:lnTo>
                        <a:pt x="94"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614" name="任意多边形 2497613"/>
                <p:cNvSpPr/>
                <p:nvPr/>
              </p:nvSpPr>
              <p:spPr>
                <a:xfrm>
                  <a:off x="4262" y="2323"/>
                  <a:ext cx="53" cy="22"/>
                </a:xfrm>
                <a:custGeom>
                  <a:avLst/>
                  <a:gdLst/>
                  <a:ahLst/>
                  <a:cxnLst/>
                  <a:pathLst>
                    <a:path w="211" h="111">
                      <a:moveTo>
                        <a:pt x="0" y="0"/>
                      </a:moveTo>
                      <a:lnTo>
                        <a:pt x="124" y="0"/>
                      </a:lnTo>
                      <a:lnTo>
                        <a:pt x="211" y="111"/>
                      </a:lnTo>
                      <a:lnTo>
                        <a:pt x="39" y="111"/>
                      </a:lnTo>
                      <a:lnTo>
                        <a:pt x="0"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nvGrpSpPr>
              <p:cNvPr id="2497615" name="组合 2497614"/>
              <p:cNvGrpSpPr/>
              <p:nvPr/>
            </p:nvGrpSpPr>
            <p:grpSpPr>
              <a:xfrm>
                <a:off x="4112" y="2178"/>
                <a:ext cx="175" cy="106"/>
                <a:chOff x="4112" y="2178"/>
                <a:chExt cx="175" cy="106"/>
              </a:xfrm>
            </p:grpSpPr>
            <p:sp>
              <p:nvSpPr>
                <p:cNvPr id="2497616" name="矩形 2497615"/>
                <p:cNvSpPr/>
                <p:nvPr/>
              </p:nvSpPr>
              <p:spPr>
                <a:xfrm>
                  <a:off x="4112" y="2178"/>
                  <a:ext cx="175" cy="10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17" name="矩形 2497616"/>
                <p:cNvSpPr/>
                <p:nvPr/>
              </p:nvSpPr>
              <p:spPr>
                <a:xfrm>
                  <a:off x="4123" y="2186"/>
                  <a:ext cx="152" cy="90"/>
                </a:xfrm>
                <a:prstGeom prst="rect">
                  <a:avLst/>
                </a:prstGeom>
                <a:solidFill>
                  <a:srgbClr val="114FFB"/>
                </a:solidFill>
                <a:ln w="3175" cap="flat" cmpd="sng">
                  <a:solidFill>
                    <a:srgbClr val="000000"/>
                  </a:solidFill>
                  <a:prstDash val="solid"/>
                  <a:miter/>
                  <a:headEnd type="none" w="med" len="med"/>
                  <a:tailEnd type="none" w="med" len="med"/>
                </a:ln>
              </p:spPr>
              <p:txBody>
                <a:bodyPr/>
                <a:p>
                  <a:endParaRPr lang="zh-CN" altLang="en-US"/>
                </a:p>
              </p:txBody>
            </p:sp>
            <p:sp>
              <p:nvSpPr>
                <p:cNvPr id="2497618" name="矩形 2497617"/>
                <p:cNvSpPr/>
                <p:nvPr/>
              </p:nvSpPr>
              <p:spPr>
                <a:xfrm>
                  <a:off x="4253" y="2186"/>
                  <a:ext cx="22" cy="90"/>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19" name="矩形 2497618"/>
                <p:cNvSpPr/>
                <p:nvPr/>
              </p:nvSpPr>
              <p:spPr>
                <a:xfrm>
                  <a:off x="4259" y="2191"/>
                  <a:ext cx="10" cy="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20" name="椭圆 2497619"/>
                <p:cNvSpPr/>
                <p:nvPr/>
              </p:nvSpPr>
              <p:spPr>
                <a:xfrm>
                  <a:off x="4259" y="2230"/>
                  <a:ext cx="9"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621" name="椭圆 2497620"/>
                <p:cNvSpPr/>
                <p:nvPr/>
              </p:nvSpPr>
              <p:spPr>
                <a:xfrm>
                  <a:off x="4259" y="2247"/>
                  <a:ext cx="9" cy="5"/>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622" name="椭圆 2497621"/>
                <p:cNvSpPr/>
                <p:nvPr/>
              </p:nvSpPr>
              <p:spPr>
                <a:xfrm>
                  <a:off x="4259" y="2262"/>
                  <a:ext cx="9"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grpSp>
          <p:nvGrpSpPr>
            <p:cNvPr id="2497623" name="组合 2497622"/>
            <p:cNvGrpSpPr/>
            <p:nvPr/>
          </p:nvGrpSpPr>
          <p:grpSpPr>
            <a:xfrm>
              <a:off x="4970" y="3882"/>
              <a:ext cx="261" cy="173"/>
              <a:chOff x="4475" y="2178"/>
              <a:chExt cx="261" cy="173"/>
            </a:xfrm>
          </p:grpSpPr>
          <p:grpSp>
            <p:nvGrpSpPr>
              <p:cNvPr id="2497624" name="组合 2497623"/>
              <p:cNvGrpSpPr/>
              <p:nvPr/>
            </p:nvGrpSpPr>
            <p:grpSpPr>
              <a:xfrm>
                <a:off x="4485" y="2286"/>
                <a:ext cx="241" cy="54"/>
                <a:chOff x="4485" y="2286"/>
                <a:chExt cx="241" cy="54"/>
              </a:xfrm>
            </p:grpSpPr>
            <p:sp>
              <p:nvSpPr>
                <p:cNvPr id="2497625" name="矩形 2497624"/>
                <p:cNvSpPr/>
                <p:nvPr/>
              </p:nvSpPr>
              <p:spPr>
                <a:xfrm>
                  <a:off x="4485" y="2286"/>
                  <a:ext cx="241" cy="54"/>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26" name="矩形 2497625"/>
                <p:cNvSpPr/>
                <p:nvPr/>
              </p:nvSpPr>
              <p:spPr>
                <a:xfrm>
                  <a:off x="4619" y="2295"/>
                  <a:ext cx="83" cy="25"/>
                </a:xfrm>
                <a:prstGeom prst="rect">
                  <a:avLst/>
                </a:prstGeom>
                <a:solidFill>
                  <a:srgbClr val="808080"/>
                </a:solidFill>
                <a:ln w="3175" cap="flat" cmpd="sng">
                  <a:solidFill>
                    <a:srgbClr val="000000"/>
                  </a:solidFill>
                  <a:prstDash val="solid"/>
                  <a:miter/>
                  <a:headEnd type="none" w="med" len="med"/>
                  <a:tailEnd type="none" w="med" len="med"/>
                </a:ln>
              </p:spPr>
              <p:txBody>
                <a:bodyPr/>
                <a:p>
                  <a:endParaRPr lang="zh-CN" altLang="en-US"/>
                </a:p>
              </p:txBody>
            </p:sp>
          </p:grpSp>
          <p:grpSp>
            <p:nvGrpSpPr>
              <p:cNvPr id="2497627" name="组合 2497626"/>
              <p:cNvGrpSpPr/>
              <p:nvPr/>
            </p:nvGrpSpPr>
            <p:grpSpPr>
              <a:xfrm>
                <a:off x="4475" y="2316"/>
                <a:ext cx="261" cy="35"/>
                <a:chOff x="4475" y="2316"/>
                <a:chExt cx="261" cy="35"/>
              </a:xfrm>
            </p:grpSpPr>
            <p:sp>
              <p:nvSpPr>
                <p:cNvPr id="2497628" name="任意多边形 2497627"/>
                <p:cNvSpPr/>
                <p:nvPr/>
              </p:nvSpPr>
              <p:spPr>
                <a:xfrm>
                  <a:off x="4475" y="2316"/>
                  <a:ext cx="261" cy="35"/>
                </a:xfrm>
                <a:custGeom>
                  <a:avLst/>
                  <a:gdLst/>
                  <a:ahLst/>
                  <a:cxnLst/>
                  <a:pathLst>
                    <a:path w="1048" h="174">
                      <a:moveTo>
                        <a:pt x="131" y="0"/>
                      </a:moveTo>
                      <a:lnTo>
                        <a:pt x="922" y="0"/>
                      </a:lnTo>
                      <a:lnTo>
                        <a:pt x="1046" y="157"/>
                      </a:lnTo>
                      <a:lnTo>
                        <a:pt x="1048" y="165"/>
                      </a:lnTo>
                      <a:lnTo>
                        <a:pt x="1043" y="171"/>
                      </a:lnTo>
                      <a:lnTo>
                        <a:pt x="1035" y="174"/>
                      </a:lnTo>
                      <a:lnTo>
                        <a:pt x="14" y="174"/>
                      </a:lnTo>
                      <a:lnTo>
                        <a:pt x="6" y="170"/>
                      </a:lnTo>
                      <a:lnTo>
                        <a:pt x="0" y="163"/>
                      </a:lnTo>
                      <a:lnTo>
                        <a:pt x="1" y="154"/>
                      </a:lnTo>
                      <a:lnTo>
                        <a:pt x="131"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629" name="任意多边形 2497628"/>
                <p:cNvSpPr/>
                <p:nvPr/>
              </p:nvSpPr>
              <p:spPr>
                <a:xfrm>
                  <a:off x="4489" y="2323"/>
                  <a:ext cx="174" cy="22"/>
                </a:xfrm>
                <a:custGeom>
                  <a:avLst/>
                  <a:gdLst/>
                  <a:ahLst/>
                  <a:cxnLst/>
                  <a:pathLst>
                    <a:path w="697" h="111">
                      <a:moveTo>
                        <a:pt x="94" y="0"/>
                      </a:moveTo>
                      <a:lnTo>
                        <a:pt x="664" y="0"/>
                      </a:lnTo>
                      <a:lnTo>
                        <a:pt x="697" y="111"/>
                      </a:lnTo>
                      <a:lnTo>
                        <a:pt x="0" y="111"/>
                      </a:lnTo>
                      <a:lnTo>
                        <a:pt x="94"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630" name="任意多边形 2497629"/>
                <p:cNvSpPr/>
                <p:nvPr/>
              </p:nvSpPr>
              <p:spPr>
                <a:xfrm>
                  <a:off x="4669" y="2323"/>
                  <a:ext cx="53" cy="22"/>
                </a:xfrm>
                <a:custGeom>
                  <a:avLst/>
                  <a:gdLst/>
                  <a:ahLst/>
                  <a:cxnLst/>
                  <a:pathLst>
                    <a:path w="212" h="111">
                      <a:moveTo>
                        <a:pt x="0" y="0"/>
                      </a:moveTo>
                      <a:lnTo>
                        <a:pt x="125" y="0"/>
                      </a:lnTo>
                      <a:lnTo>
                        <a:pt x="212" y="111"/>
                      </a:lnTo>
                      <a:lnTo>
                        <a:pt x="39" y="111"/>
                      </a:lnTo>
                      <a:lnTo>
                        <a:pt x="0"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nvGrpSpPr>
              <p:cNvPr id="2497631" name="组合 2497630"/>
              <p:cNvGrpSpPr/>
              <p:nvPr/>
            </p:nvGrpSpPr>
            <p:grpSpPr>
              <a:xfrm>
                <a:off x="4518" y="2178"/>
                <a:ext cx="175" cy="106"/>
                <a:chOff x="4518" y="2178"/>
                <a:chExt cx="175" cy="106"/>
              </a:xfrm>
            </p:grpSpPr>
            <p:sp>
              <p:nvSpPr>
                <p:cNvPr id="2497632" name="矩形 2497631"/>
                <p:cNvSpPr/>
                <p:nvPr/>
              </p:nvSpPr>
              <p:spPr>
                <a:xfrm>
                  <a:off x="4518" y="2178"/>
                  <a:ext cx="175" cy="10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33" name="矩形 2497632"/>
                <p:cNvSpPr/>
                <p:nvPr/>
              </p:nvSpPr>
              <p:spPr>
                <a:xfrm>
                  <a:off x="4530" y="2186"/>
                  <a:ext cx="152" cy="90"/>
                </a:xfrm>
                <a:prstGeom prst="rect">
                  <a:avLst/>
                </a:prstGeom>
                <a:solidFill>
                  <a:srgbClr val="114FFB"/>
                </a:solidFill>
                <a:ln w="3175" cap="flat" cmpd="sng">
                  <a:solidFill>
                    <a:srgbClr val="000000"/>
                  </a:solidFill>
                  <a:prstDash val="solid"/>
                  <a:miter/>
                  <a:headEnd type="none" w="med" len="med"/>
                  <a:tailEnd type="none" w="med" len="med"/>
                </a:ln>
              </p:spPr>
              <p:txBody>
                <a:bodyPr/>
                <a:p>
                  <a:endParaRPr lang="zh-CN" altLang="en-US"/>
                </a:p>
              </p:txBody>
            </p:sp>
            <p:sp>
              <p:nvSpPr>
                <p:cNvPr id="2497634" name="矩形 2497633"/>
                <p:cNvSpPr/>
                <p:nvPr/>
              </p:nvSpPr>
              <p:spPr>
                <a:xfrm>
                  <a:off x="4660" y="2186"/>
                  <a:ext cx="21" cy="90"/>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35" name="矩形 2497634"/>
                <p:cNvSpPr/>
                <p:nvPr/>
              </p:nvSpPr>
              <p:spPr>
                <a:xfrm>
                  <a:off x="4665" y="2191"/>
                  <a:ext cx="11" cy="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36" name="椭圆 2497635"/>
                <p:cNvSpPr/>
                <p:nvPr/>
              </p:nvSpPr>
              <p:spPr>
                <a:xfrm>
                  <a:off x="4666" y="2230"/>
                  <a:ext cx="8"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637" name="椭圆 2497636"/>
                <p:cNvSpPr/>
                <p:nvPr/>
              </p:nvSpPr>
              <p:spPr>
                <a:xfrm>
                  <a:off x="4666" y="2247"/>
                  <a:ext cx="8" cy="5"/>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638" name="椭圆 2497637"/>
                <p:cNvSpPr/>
                <p:nvPr/>
              </p:nvSpPr>
              <p:spPr>
                <a:xfrm>
                  <a:off x="4666" y="2262"/>
                  <a:ext cx="8"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grpSp>
          <p:nvGrpSpPr>
            <p:cNvPr id="2497639" name="组合 2497638"/>
            <p:cNvGrpSpPr/>
            <p:nvPr/>
          </p:nvGrpSpPr>
          <p:grpSpPr>
            <a:xfrm>
              <a:off x="5258" y="3882"/>
              <a:ext cx="262" cy="173"/>
              <a:chOff x="4900" y="2178"/>
              <a:chExt cx="262" cy="173"/>
            </a:xfrm>
          </p:grpSpPr>
          <p:grpSp>
            <p:nvGrpSpPr>
              <p:cNvPr id="2497640" name="组合 2497639"/>
              <p:cNvGrpSpPr/>
              <p:nvPr/>
            </p:nvGrpSpPr>
            <p:grpSpPr>
              <a:xfrm>
                <a:off x="4910" y="2286"/>
                <a:ext cx="241" cy="54"/>
                <a:chOff x="4910" y="2286"/>
                <a:chExt cx="241" cy="54"/>
              </a:xfrm>
            </p:grpSpPr>
            <p:sp>
              <p:nvSpPr>
                <p:cNvPr id="2497641" name="矩形 2497640"/>
                <p:cNvSpPr/>
                <p:nvPr/>
              </p:nvSpPr>
              <p:spPr>
                <a:xfrm>
                  <a:off x="4910" y="2286"/>
                  <a:ext cx="241" cy="54"/>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42" name="矩形 2497641"/>
                <p:cNvSpPr/>
                <p:nvPr/>
              </p:nvSpPr>
              <p:spPr>
                <a:xfrm>
                  <a:off x="5044" y="2295"/>
                  <a:ext cx="84" cy="25"/>
                </a:xfrm>
                <a:prstGeom prst="rect">
                  <a:avLst/>
                </a:prstGeom>
                <a:solidFill>
                  <a:srgbClr val="808080"/>
                </a:solidFill>
                <a:ln w="3175" cap="flat" cmpd="sng">
                  <a:solidFill>
                    <a:srgbClr val="000000"/>
                  </a:solidFill>
                  <a:prstDash val="solid"/>
                  <a:miter/>
                  <a:headEnd type="none" w="med" len="med"/>
                  <a:tailEnd type="none" w="med" len="med"/>
                </a:ln>
              </p:spPr>
              <p:txBody>
                <a:bodyPr/>
                <a:p>
                  <a:endParaRPr lang="zh-CN" altLang="en-US"/>
                </a:p>
              </p:txBody>
            </p:sp>
          </p:grpSp>
          <p:grpSp>
            <p:nvGrpSpPr>
              <p:cNvPr id="2497643" name="组合 2497642"/>
              <p:cNvGrpSpPr/>
              <p:nvPr/>
            </p:nvGrpSpPr>
            <p:grpSpPr>
              <a:xfrm>
                <a:off x="4900" y="2316"/>
                <a:ext cx="262" cy="35"/>
                <a:chOff x="4900" y="2316"/>
                <a:chExt cx="262" cy="35"/>
              </a:xfrm>
            </p:grpSpPr>
            <p:sp>
              <p:nvSpPr>
                <p:cNvPr id="2497644" name="任意多边形 2497643"/>
                <p:cNvSpPr/>
                <p:nvPr/>
              </p:nvSpPr>
              <p:spPr>
                <a:xfrm>
                  <a:off x="4900" y="2316"/>
                  <a:ext cx="262" cy="35"/>
                </a:xfrm>
                <a:custGeom>
                  <a:avLst/>
                  <a:gdLst/>
                  <a:ahLst/>
                  <a:cxnLst/>
                  <a:pathLst>
                    <a:path w="1047" h="174">
                      <a:moveTo>
                        <a:pt x="131" y="0"/>
                      </a:moveTo>
                      <a:lnTo>
                        <a:pt x="921" y="0"/>
                      </a:lnTo>
                      <a:lnTo>
                        <a:pt x="1046" y="157"/>
                      </a:lnTo>
                      <a:lnTo>
                        <a:pt x="1047" y="165"/>
                      </a:lnTo>
                      <a:lnTo>
                        <a:pt x="1044" y="171"/>
                      </a:lnTo>
                      <a:lnTo>
                        <a:pt x="1036" y="174"/>
                      </a:lnTo>
                      <a:lnTo>
                        <a:pt x="14" y="174"/>
                      </a:lnTo>
                      <a:lnTo>
                        <a:pt x="5" y="170"/>
                      </a:lnTo>
                      <a:lnTo>
                        <a:pt x="0" y="163"/>
                      </a:lnTo>
                      <a:lnTo>
                        <a:pt x="2" y="154"/>
                      </a:lnTo>
                      <a:lnTo>
                        <a:pt x="131"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645" name="任意多边形 2497644"/>
                <p:cNvSpPr/>
                <p:nvPr/>
              </p:nvSpPr>
              <p:spPr>
                <a:xfrm>
                  <a:off x="4914" y="2323"/>
                  <a:ext cx="175" cy="22"/>
                </a:xfrm>
                <a:custGeom>
                  <a:avLst/>
                  <a:gdLst/>
                  <a:ahLst/>
                  <a:cxnLst/>
                  <a:pathLst>
                    <a:path w="697" h="111">
                      <a:moveTo>
                        <a:pt x="93" y="0"/>
                      </a:moveTo>
                      <a:lnTo>
                        <a:pt x="664" y="0"/>
                      </a:lnTo>
                      <a:lnTo>
                        <a:pt x="697" y="111"/>
                      </a:lnTo>
                      <a:lnTo>
                        <a:pt x="0" y="111"/>
                      </a:lnTo>
                      <a:lnTo>
                        <a:pt x="93"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646" name="任意多边形 2497645"/>
                <p:cNvSpPr/>
                <p:nvPr/>
              </p:nvSpPr>
              <p:spPr>
                <a:xfrm>
                  <a:off x="5094" y="2323"/>
                  <a:ext cx="53" cy="22"/>
                </a:xfrm>
                <a:custGeom>
                  <a:avLst/>
                  <a:gdLst/>
                  <a:ahLst/>
                  <a:cxnLst/>
                  <a:pathLst>
                    <a:path w="212" h="111">
                      <a:moveTo>
                        <a:pt x="0" y="0"/>
                      </a:moveTo>
                      <a:lnTo>
                        <a:pt x="125" y="0"/>
                      </a:lnTo>
                      <a:lnTo>
                        <a:pt x="212" y="111"/>
                      </a:lnTo>
                      <a:lnTo>
                        <a:pt x="40" y="111"/>
                      </a:lnTo>
                      <a:lnTo>
                        <a:pt x="0"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nvGrpSpPr>
              <p:cNvPr id="2497647" name="组合 2497646"/>
              <p:cNvGrpSpPr/>
              <p:nvPr/>
            </p:nvGrpSpPr>
            <p:grpSpPr>
              <a:xfrm>
                <a:off x="4944" y="2178"/>
                <a:ext cx="175" cy="106"/>
                <a:chOff x="4944" y="2178"/>
                <a:chExt cx="175" cy="106"/>
              </a:xfrm>
            </p:grpSpPr>
            <p:sp>
              <p:nvSpPr>
                <p:cNvPr id="2497648" name="矩形 2497647"/>
                <p:cNvSpPr/>
                <p:nvPr/>
              </p:nvSpPr>
              <p:spPr>
                <a:xfrm>
                  <a:off x="4944" y="2178"/>
                  <a:ext cx="175" cy="10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49" name="矩形 2497648"/>
                <p:cNvSpPr/>
                <p:nvPr/>
              </p:nvSpPr>
              <p:spPr>
                <a:xfrm>
                  <a:off x="4955" y="2186"/>
                  <a:ext cx="152" cy="90"/>
                </a:xfrm>
                <a:prstGeom prst="rect">
                  <a:avLst/>
                </a:prstGeom>
                <a:solidFill>
                  <a:srgbClr val="114FFB"/>
                </a:solidFill>
                <a:ln w="3175" cap="flat" cmpd="sng">
                  <a:solidFill>
                    <a:srgbClr val="000000"/>
                  </a:solidFill>
                  <a:prstDash val="solid"/>
                  <a:miter/>
                  <a:headEnd type="none" w="med" len="med"/>
                  <a:tailEnd type="none" w="med" len="med"/>
                </a:ln>
              </p:spPr>
              <p:txBody>
                <a:bodyPr/>
                <a:p>
                  <a:endParaRPr lang="zh-CN" altLang="en-US"/>
                </a:p>
              </p:txBody>
            </p:sp>
            <p:sp>
              <p:nvSpPr>
                <p:cNvPr id="2497650" name="矩形 2497649"/>
                <p:cNvSpPr/>
                <p:nvPr/>
              </p:nvSpPr>
              <p:spPr>
                <a:xfrm>
                  <a:off x="5085" y="2186"/>
                  <a:ext cx="22" cy="90"/>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51" name="矩形 2497650"/>
                <p:cNvSpPr/>
                <p:nvPr/>
              </p:nvSpPr>
              <p:spPr>
                <a:xfrm>
                  <a:off x="5090" y="2191"/>
                  <a:ext cx="11" cy="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52" name="椭圆 2497651"/>
                <p:cNvSpPr/>
                <p:nvPr/>
              </p:nvSpPr>
              <p:spPr>
                <a:xfrm>
                  <a:off x="5091" y="2230"/>
                  <a:ext cx="8"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653" name="椭圆 2497652"/>
                <p:cNvSpPr/>
                <p:nvPr/>
              </p:nvSpPr>
              <p:spPr>
                <a:xfrm>
                  <a:off x="5091" y="2247"/>
                  <a:ext cx="8" cy="5"/>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654" name="椭圆 2497653"/>
                <p:cNvSpPr/>
                <p:nvPr/>
              </p:nvSpPr>
              <p:spPr>
                <a:xfrm>
                  <a:off x="5091" y="2262"/>
                  <a:ext cx="8"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grpSp>
          <p:nvGrpSpPr>
            <p:cNvPr id="2497655" name="组合 2497654"/>
            <p:cNvGrpSpPr/>
            <p:nvPr/>
          </p:nvGrpSpPr>
          <p:grpSpPr>
            <a:xfrm>
              <a:off x="3844" y="3882"/>
              <a:ext cx="262" cy="173"/>
              <a:chOff x="4068" y="2178"/>
              <a:chExt cx="262" cy="173"/>
            </a:xfrm>
          </p:grpSpPr>
          <p:grpSp>
            <p:nvGrpSpPr>
              <p:cNvPr id="2497656" name="组合 2497655"/>
              <p:cNvGrpSpPr/>
              <p:nvPr/>
            </p:nvGrpSpPr>
            <p:grpSpPr>
              <a:xfrm>
                <a:off x="4079" y="2286"/>
                <a:ext cx="240" cy="54"/>
                <a:chOff x="4079" y="2286"/>
                <a:chExt cx="240" cy="54"/>
              </a:xfrm>
            </p:grpSpPr>
            <p:sp>
              <p:nvSpPr>
                <p:cNvPr id="2497657" name="矩形 2497656"/>
                <p:cNvSpPr/>
                <p:nvPr/>
              </p:nvSpPr>
              <p:spPr>
                <a:xfrm>
                  <a:off x="4079" y="2286"/>
                  <a:ext cx="240" cy="54"/>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58" name="矩形 2497657"/>
                <p:cNvSpPr/>
                <p:nvPr/>
              </p:nvSpPr>
              <p:spPr>
                <a:xfrm>
                  <a:off x="4212" y="2295"/>
                  <a:ext cx="84" cy="25"/>
                </a:xfrm>
                <a:prstGeom prst="rect">
                  <a:avLst/>
                </a:prstGeom>
                <a:solidFill>
                  <a:srgbClr val="808080"/>
                </a:solidFill>
                <a:ln w="3175" cap="flat" cmpd="sng">
                  <a:solidFill>
                    <a:srgbClr val="000000"/>
                  </a:solidFill>
                  <a:prstDash val="solid"/>
                  <a:miter/>
                  <a:headEnd type="none" w="med" len="med"/>
                  <a:tailEnd type="none" w="med" len="med"/>
                </a:ln>
              </p:spPr>
              <p:txBody>
                <a:bodyPr/>
                <a:p>
                  <a:endParaRPr lang="zh-CN" altLang="en-US"/>
                </a:p>
              </p:txBody>
            </p:sp>
          </p:grpSp>
          <p:grpSp>
            <p:nvGrpSpPr>
              <p:cNvPr id="2497659" name="组合 2497658"/>
              <p:cNvGrpSpPr/>
              <p:nvPr/>
            </p:nvGrpSpPr>
            <p:grpSpPr>
              <a:xfrm>
                <a:off x="4068" y="2316"/>
                <a:ext cx="262" cy="35"/>
                <a:chOff x="4068" y="2316"/>
                <a:chExt cx="262" cy="35"/>
              </a:xfrm>
            </p:grpSpPr>
            <p:sp>
              <p:nvSpPr>
                <p:cNvPr id="2497660" name="任意多边形 2497659"/>
                <p:cNvSpPr/>
                <p:nvPr/>
              </p:nvSpPr>
              <p:spPr>
                <a:xfrm>
                  <a:off x="4068" y="2316"/>
                  <a:ext cx="262" cy="35"/>
                </a:xfrm>
                <a:custGeom>
                  <a:avLst/>
                  <a:gdLst/>
                  <a:ahLst/>
                  <a:cxnLst/>
                  <a:pathLst>
                    <a:path w="1049" h="174">
                      <a:moveTo>
                        <a:pt x="131" y="0"/>
                      </a:moveTo>
                      <a:lnTo>
                        <a:pt x="922" y="0"/>
                      </a:lnTo>
                      <a:lnTo>
                        <a:pt x="1047" y="157"/>
                      </a:lnTo>
                      <a:lnTo>
                        <a:pt x="1049" y="165"/>
                      </a:lnTo>
                      <a:lnTo>
                        <a:pt x="1044" y="171"/>
                      </a:lnTo>
                      <a:lnTo>
                        <a:pt x="1036" y="174"/>
                      </a:lnTo>
                      <a:lnTo>
                        <a:pt x="15" y="174"/>
                      </a:lnTo>
                      <a:lnTo>
                        <a:pt x="6" y="170"/>
                      </a:lnTo>
                      <a:lnTo>
                        <a:pt x="0" y="163"/>
                      </a:lnTo>
                      <a:lnTo>
                        <a:pt x="2" y="154"/>
                      </a:lnTo>
                      <a:lnTo>
                        <a:pt x="131"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661" name="任意多边形 2497660"/>
                <p:cNvSpPr/>
                <p:nvPr/>
              </p:nvSpPr>
              <p:spPr>
                <a:xfrm>
                  <a:off x="4083" y="2323"/>
                  <a:ext cx="174" cy="22"/>
                </a:xfrm>
                <a:custGeom>
                  <a:avLst/>
                  <a:gdLst/>
                  <a:ahLst/>
                  <a:cxnLst/>
                  <a:pathLst>
                    <a:path w="697" h="111">
                      <a:moveTo>
                        <a:pt x="94" y="0"/>
                      </a:moveTo>
                      <a:lnTo>
                        <a:pt x="664" y="0"/>
                      </a:lnTo>
                      <a:lnTo>
                        <a:pt x="697" y="111"/>
                      </a:lnTo>
                      <a:lnTo>
                        <a:pt x="0" y="111"/>
                      </a:lnTo>
                      <a:lnTo>
                        <a:pt x="94"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662" name="任意多边形 2497661"/>
                <p:cNvSpPr/>
                <p:nvPr/>
              </p:nvSpPr>
              <p:spPr>
                <a:xfrm>
                  <a:off x="4262" y="2323"/>
                  <a:ext cx="53" cy="22"/>
                </a:xfrm>
                <a:custGeom>
                  <a:avLst/>
                  <a:gdLst/>
                  <a:ahLst/>
                  <a:cxnLst/>
                  <a:pathLst>
                    <a:path w="211" h="111">
                      <a:moveTo>
                        <a:pt x="0" y="0"/>
                      </a:moveTo>
                      <a:lnTo>
                        <a:pt x="124" y="0"/>
                      </a:lnTo>
                      <a:lnTo>
                        <a:pt x="211" y="111"/>
                      </a:lnTo>
                      <a:lnTo>
                        <a:pt x="39" y="111"/>
                      </a:lnTo>
                      <a:lnTo>
                        <a:pt x="0"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nvGrpSpPr>
              <p:cNvPr id="2497663" name="组合 2497662"/>
              <p:cNvGrpSpPr/>
              <p:nvPr/>
            </p:nvGrpSpPr>
            <p:grpSpPr>
              <a:xfrm>
                <a:off x="4112" y="2178"/>
                <a:ext cx="175" cy="106"/>
                <a:chOff x="4112" y="2178"/>
                <a:chExt cx="175" cy="106"/>
              </a:xfrm>
            </p:grpSpPr>
            <p:sp>
              <p:nvSpPr>
                <p:cNvPr id="2497664" name="矩形 2497663"/>
                <p:cNvSpPr/>
                <p:nvPr/>
              </p:nvSpPr>
              <p:spPr>
                <a:xfrm>
                  <a:off x="4112" y="2178"/>
                  <a:ext cx="175" cy="10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65" name="矩形 2497664"/>
                <p:cNvSpPr/>
                <p:nvPr/>
              </p:nvSpPr>
              <p:spPr>
                <a:xfrm>
                  <a:off x="4123" y="2186"/>
                  <a:ext cx="152" cy="90"/>
                </a:xfrm>
                <a:prstGeom prst="rect">
                  <a:avLst/>
                </a:prstGeom>
                <a:solidFill>
                  <a:srgbClr val="114FFB"/>
                </a:solidFill>
                <a:ln w="3175" cap="flat" cmpd="sng">
                  <a:solidFill>
                    <a:srgbClr val="000000"/>
                  </a:solidFill>
                  <a:prstDash val="solid"/>
                  <a:miter/>
                  <a:headEnd type="none" w="med" len="med"/>
                  <a:tailEnd type="none" w="med" len="med"/>
                </a:ln>
              </p:spPr>
              <p:txBody>
                <a:bodyPr/>
                <a:p>
                  <a:endParaRPr lang="zh-CN" altLang="en-US"/>
                </a:p>
              </p:txBody>
            </p:sp>
            <p:sp>
              <p:nvSpPr>
                <p:cNvPr id="2497666" name="矩形 2497665"/>
                <p:cNvSpPr/>
                <p:nvPr/>
              </p:nvSpPr>
              <p:spPr>
                <a:xfrm>
                  <a:off x="4253" y="2186"/>
                  <a:ext cx="22" cy="90"/>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67" name="矩形 2497666"/>
                <p:cNvSpPr/>
                <p:nvPr/>
              </p:nvSpPr>
              <p:spPr>
                <a:xfrm>
                  <a:off x="4259" y="2191"/>
                  <a:ext cx="10" cy="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68" name="椭圆 2497667"/>
                <p:cNvSpPr/>
                <p:nvPr/>
              </p:nvSpPr>
              <p:spPr>
                <a:xfrm>
                  <a:off x="4259" y="2230"/>
                  <a:ext cx="9"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669" name="椭圆 2497668"/>
                <p:cNvSpPr/>
                <p:nvPr/>
              </p:nvSpPr>
              <p:spPr>
                <a:xfrm>
                  <a:off x="4259" y="2247"/>
                  <a:ext cx="9" cy="5"/>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670" name="椭圆 2497669"/>
                <p:cNvSpPr/>
                <p:nvPr/>
              </p:nvSpPr>
              <p:spPr>
                <a:xfrm>
                  <a:off x="4259" y="2262"/>
                  <a:ext cx="9"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grpSp>
          <p:nvGrpSpPr>
            <p:cNvPr id="2497671" name="组合 2497670"/>
            <p:cNvGrpSpPr/>
            <p:nvPr/>
          </p:nvGrpSpPr>
          <p:grpSpPr>
            <a:xfrm>
              <a:off x="4127" y="3882"/>
              <a:ext cx="261" cy="173"/>
              <a:chOff x="4475" y="2178"/>
              <a:chExt cx="261" cy="173"/>
            </a:xfrm>
          </p:grpSpPr>
          <p:grpSp>
            <p:nvGrpSpPr>
              <p:cNvPr id="2497672" name="组合 2497671"/>
              <p:cNvGrpSpPr/>
              <p:nvPr/>
            </p:nvGrpSpPr>
            <p:grpSpPr>
              <a:xfrm>
                <a:off x="4485" y="2286"/>
                <a:ext cx="241" cy="54"/>
                <a:chOff x="4485" y="2286"/>
                <a:chExt cx="241" cy="54"/>
              </a:xfrm>
            </p:grpSpPr>
            <p:sp>
              <p:nvSpPr>
                <p:cNvPr id="2497673" name="矩形 2497672"/>
                <p:cNvSpPr/>
                <p:nvPr/>
              </p:nvSpPr>
              <p:spPr>
                <a:xfrm>
                  <a:off x="4485" y="2286"/>
                  <a:ext cx="241" cy="54"/>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74" name="矩形 2497673"/>
                <p:cNvSpPr/>
                <p:nvPr/>
              </p:nvSpPr>
              <p:spPr>
                <a:xfrm>
                  <a:off x="4619" y="2295"/>
                  <a:ext cx="83" cy="25"/>
                </a:xfrm>
                <a:prstGeom prst="rect">
                  <a:avLst/>
                </a:prstGeom>
                <a:solidFill>
                  <a:srgbClr val="808080"/>
                </a:solidFill>
                <a:ln w="3175" cap="flat" cmpd="sng">
                  <a:solidFill>
                    <a:srgbClr val="000000"/>
                  </a:solidFill>
                  <a:prstDash val="solid"/>
                  <a:miter/>
                  <a:headEnd type="none" w="med" len="med"/>
                  <a:tailEnd type="none" w="med" len="med"/>
                </a:ln>
              </p:spPr>
              <p:txBody>
                <a:bodyPr/>
                <a:p>
                  <a:endParaRPr lang="zh-CN" altLang="en-US"/>
                </a:p>
              </p:txBody>
            </p:sp>
          </p:grpSp>
          <p:grpSp>
            <p:nvGrpSpPr>
              <p:cNvPr id="2497675" name="组合 2497674"/>
              <p:cNvGrpSpPr/>
              <p:nvPr/>
            </p:nvGrpSpPr>
            <p:grpSpPr>
              <a:xfrm>
                <a:off x="4475" y="2316"/>
                <a:ext cx="261" cy="35"/>
                <a:chOff x="4475" y="2316"/>
                <a:chExt cx="261" cy="35"/>
              </a:xfrm>
            </p:grpSpPr>
            <p:sp>
              <p:nvSpPr>
                <p:cNvPr id="2497676" name="任意多边形 2497675"/>
                <p:cNvSpPr/>
                <p:nvPr/>
              </p:nvSpPr>
              <p:spPr>
                <a:xfrm>
                  <a:off x="4475" y="2316"/>
                  <a:ext cx="261" cy="35"/>
                </a:xfrm>
                <a:custGeom>
                  <a:avLst/>
                  <a:gdLst/>
                  <a:ahLst/>
                  <a:cxnLst/>
                  <a:pathLst>
                    <a:path w="1048" h="174">
                      <a:moveTo>
                        <a:pt x="131" y="0"/>
                      </a:moveTo>
                      <a:lnTo>
                        <a:pt x="922" y="0"/>
                      </a:lnTo>
                      <a:lnTo>
                        <a:pt x="1046" y="157"/>
                      </a:lnTo>
                      <a:lnTo>
                        <a:pt x="1048" y="165"/>
                      </a:lnTo>
                      <a:lnTo>
                        <a:pt x="1043" y="171"/>
                      </a:lnTo>
                      <a:lnTo>
                        <a:pt x="1035" y="174"/>
                      </a:lnTo>
                      <a:lnTo>
                        <a:pt x="14" y="174"/>
                      </a:lnTo>
                      <a:lnTo>
                        <a:pt x="6" y="170"/>
                      </a:lnTo>
                      <a:lnTo>
                        <a:pt x="0" y="163"/>
                      </a:lnTo>
                      <a:lnTo>
                        <a:pt x="1" y="154"/>
                      </a:lnTo>
                      <a:lnTo>
                        <a:pt x="131"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677" name="任意多边形 2497676"/>
                <p:cNvSpPr/>
                <p:nvPr/>
              </p:nvSpPr>
              <p:spPr>
                <a:xfrm>
                  <a:off x="4489" y="2323"/>
                  <a:ext cx="174" cy="22"/>
                </a:xfrm>
                <a:custGeom>
                  <a:avLst/>
                  <a:gdLst/>
                  <a:ahLst/>
                  <a:cxnLst/>
                  <a:pathLst>
                    <a:path w="697" h="111">
                      <a:moveTo>
                        <a:pt x="94" y="0"/>
                      </a:moveTo>
                      <a:lnTo>
                        <a:pt x="664" y="0"/>
                      </a:lnTo>
                      <a:lnTo>
                        <a:pt x="697" y="111"/>
                      </a:lnTo>
                      <a:lnTo>
                        <a:pt x="0" y="111"/>
                      </a:lnTo>
                      <a:lnTo>
                        <a:pt x="94"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678" name="任意多边形 2497677"/>
                <p:cNvSpPr/>
                <p:nvPr/>
              </p:nvSpPr>
              <p:spPr>
                <a:xfrm>
                  <a:off x="4669" y="2323"/>
                  <a:ext cx="53" cy="22"/>
                </a:xfrm>
                <a:custGeom>
                  <a:avLst/>
                  <a:gdLst/>
                  <a:ahLst/>
                  <a:cxnLst/>
                  <a:pathLst>
                    <a:path w="212" h="111">
                      <a:moveTo>
                        <a:pt x="0" y="0"/>
                      </a:moveTo>
                      <a:lnTo>
                        <a:pt x="125" y="0"/>
                      </a:lnTo>
                      <a:lnTo>
                        <a:pt x="212" y="111"/>
                      </a:lnTo>
                      <a:lnTo>
                        <a:pt x="39" y="111"/>
                      </a:lnTo>
                      <a:lnTo>
                        <a:pt x="0"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nvGrpSpPr>
              <p:cNvPr id="2497679" name="组合 2497678"/>
              <p:cNvGrpSpPr/>
              <p:nvPr/>
            </p:nvGrpSpPr>
            <p:grpSpPr>
              <a:xfrm>
                <a:off x="4518" y="2178"/>
                <a:ext cx="175" cy="106"/>
                <a:chOff x="4518" y="2178"/>
                <a:chExt cx="175" cy="106"/>
              </a:xfrm>
            </p:grpSpPr>
            <p:sp>
              <p:nvSpPr>
                <p:cNvPr id="2497680" name="矩形 2497679"/>
                <p:cNvSpPr/>
                <p:nvPr/>
              </p:nvSpPr>
              <p:spPr>
                <a:xfrm>
                  <a:off x="4518" y="2178"/>
                  <a:ext cx="175" cy="10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81" name="矩形 2497680"/>
                <p:cNvSpPr/>
                <p:nvPr/>
              </p:nvSpPr>
              <p:spPr>
                <a:xfrm>
                  <a:off x="4530" y="2186"/>
                  <a:ext cx="152" cy="90"/>
                </a:xfrm>
                <a:prstGeom prst="rect">
                  <a:avLst/>
                </a:prstGeom>
                <a:solidFill>
                  <a:srgbClr val="114FFB"/>
                </a:solidFill>
                <a:ln w="3175" cap="flat" cmpd="sng">
                  <a:solidFill>
                    <a:srgbClr val="000000"/>
                  </a:solidFill>
                  <a:prstDash val="solid"/>
                  <a:miter/>
                  <a:headEnd type="none" w="med" len="med"/>
                  <a:tailEnd type="none" w="med" len="med"/>
                </a:ln>
              </p:spPr>
              <p:txBody>
                <a:bodyPr/>
                <a:p>
                  <a:endParaRPr lang="zh-CN" altLang="en-US"/>
                </a:p>
              </p:txBody>
            </p:sp>
            <p:sp>
              <p:nvSpPr>
                <p:cNvPr id="2497682" name="矩形 2497681"/>
                <p:cNvSpPr/>
                <p:nvPr/>
              </p:nvSpPr>
              <p:spPr>
                <a:xfrm>
                  <a:off x="4660" y="2186"/>
                  <a:ext cx="21" cy="90"/>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83" name="矩形 2497682"/>
                <p:cNvSpPr/>
                <p:nvPr/>
              </p:nvSpPr>
              <p:spPr>
                <a:xfrm>
                  <a:off x="4665" y="2191"/>
                  <a:ext cx="11" cy="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84" name="椭圆 2497683"/>
                <p:cNvSpPr/>
                <p:nvPr/>
              </p:nvSpPr>
              <p:spPr>
                <a:xfrm>
                  <a:off x="4666" y="2230"/>
                  <a:ext cx="8"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685" name="椭圆 2497684"/>
                <p:cNvSpPr/>
                <p:nvPr/>
              </p:nvSpPr>
              <p:spPr>
                <a:xfrm>
                  <a:off x="4666" y="2247"/>
                  <a:ext cx="8" cy="5"/>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686" name="椭圆 2497685"/>
                <p:cNvSpPr/>
                <p:nvPr/>
              </p:nvSpPr>
              <p:spPr>
                <a:xfrm>
                  <a:off x="4666" y="2262"/>
                  <a:ext cx="8"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grpSp>
          <p:nvGrpSpPr>
            <p:cNvPr id="2497687" name="组合 2497686"/>
            <p:cNvGrpSpPr/>
            <p:nvPr/>
          </p:nvGrpSpPr>
          <p:grpSpPr>
            <a:xfrm>
              <a:off x="4410" y="3882"/>
              <a:ext cx="262" cy="173"/>
              <a:chOff x="4900" y="2178"/>
              <a:chExt cx="262" cy="173"/>
            </a:xfrm>
          </p:grpSpPr>
          <p:grpSp>
            <p:nvGrpSpPr>
              <p:cNvPr id="2497688" name="组合 2497687"/>
              <p:cNvGrpSpPr/>
              <p:nvPr/>
            </p:nvGrpSpPr>
            <p:grpSpPr>
              <a:xfrm>
                <a:off x="4910" y="2286"/>
                <a:ext cx="241" cy="54"/>
                <a:chOff x="4910" y="2286"/>
                <a:chExt cx="241" cy="54"/>
              </a:xfrm>
            </p:grpSpPr>
            <p:sp>
              <p:nvSpPr>
                <p:cNvPr id="2497689" name="矩形 2497688"/>
                <p:cNvSpPr/>
                <p:nvPr/>
              </p:nvSpPr>
              <p:spPr>
                <a:xfrm>
                  <a:off x="4910" y="2286"/>
                  <a:ext cx="241" cy="54"/>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90" name="矩形 2497689"/>
                <p:cNvSpPr/>
                <p:nvPr/>
              </p:nvSpPr>
              <p:spPr>
                <a:xfrm>
                  <a:off x="5044" y="2295"/>
                  <a:ext cx="84" cy="25"/>
                </a:xfrm>
                <a:prstGeom prst="rect">
                  <a:avLst/>
                </a:prstGeom>
                <a:solidFill>
                  <a:srgbClr val="808080"/>
                </a:solidFill>
                <a:ln w="3175" cap="flat" cmpd="sng">
                  <a:solidFill>
                    <a:srgbClr val="000000"/>
                  </a:solidFill>
                  <a:prstDash val="solid"/>
                  <a:miter/>
                  <a:headEnd type="none" w="med" len="med"/>
                  <a:tailEnd type="none" w="med" len="med"/>
                </a:ln>
              </p:spPr>
              <p:txBody>
                <a:bodyPr/>
                <a:p>
                  <a:endParaRPr lang="zh-CN" altLang="en-US"/>
                </a:p>
              </p:txBody>
            </p:sp>
          </p:grpSp>
          <p:grpSp>
            <p:nvGrpSpPr>
              <p:cNvPr id="2497691" name="组合 2497690"/>
              <p:cNvGrpSpPr/>
              <p:nvPr/>
            </p:nvGrpSpPr>
            <p:grpSpPr>
              <a:xfrm>
                <a:off x="4900" y="2316"/>
                <a:ext cx="262" cy="35"/>
                <a:chOff x="4900" y="2316"/>
                <a:chExt cx="262" cy="35"/>
              </a:xfrm>
            </p:grpSpPr>
            <p:sp>
              <p:nvSpPr>
                <p:cNvPr id="2497692" name="任意多边形 2497691"/>
                <p:cNvSpPr/>
                <p:nvPr/>
              </p:nvSpPr>
              <p:spPr>
                <a:xfrm>
                  <a:off x="4900" y="2316"/>
                  <a:ext cx="262" cy="35"/>
                </a:xfrm>
                <a:custGeom>
                  <a:avLst/>
                  <a:gdLst/>
                  <a:ahLst/>
                  <a:cxnLst/>
                  <a:pathLst>
                    <a:path w="1047" h="174">
                      <a:moveTo>
                        <a:pt x="131" y="0"/>
                      </a:moveTo>
                      <a:lnTo>
                        <a:pt x="921" y="0"/>
                      </a:lnTo>
                      <a:lnTo>
                        <a:pt x="1046" y="157"/>
                      </a:lnTo>
                      <a:lnTo>
                        <a:pt x="1047" y="165"/>
                      </a:lnTo>
                      <a:lnTo>
                        <a:pt x="1044" y="171"/>
                      </a:lnTo>
                      <a:lnTo>
                        <a:pt x="1036" y="174"/>
                      </a:lnTo>
                      <a:lnTo>
                        <a:pt x="14" y="174"/>
                      </a:lnTo>
                      <a:lnTo>
                        <a:pt x="5" y="170"/>
                      </a:lnTo>
                      <a:lnTo>
                        <a:pt x="0" y="163"/>
                      </a:lnTo>
                      <a:lnTo>
                        <a:pt x="2" y="154"/>
                      </a:lnTo>
                      <a:lnTo>
                        <a:pt x="131"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693" name="任意多边形 2497692"/>
                <p:cNvSpPr/>
                <p:nvPr/>
              </p:nvSpPr>
              <p:spPr>
                <a:xfrm>
                  <a:off x="4914" y="2323"/>
                  <a:ext cx="175" cy="22"/>
                </a:xfrm>
                <a:custGeom>
                  <a:avLst/>
                  <a:gdLst/>
                  <a:ahLst/>
                  <a:cxnLst/>
                  <a:pathLst>
                    <a:path w="697" h="111">
                      <a:moveTo>
                        <a:pt x="93" y="0"/>
                      </a:moveTo>
                      <a:lnTo>
                        <a:pt x="664" y="0"/>
                      </a:lnTo>
                      <a:lnTo>
                        <a:pt x="697" y="111"/>
                      </a:lnTo>
                      <a:lnTo>
                        <a:pt x="0" y="111"/>
                      </a:lnTo>
                      <a:lnTo>
                        <a:pt x="93"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694" name="任意多边形 2497693"/>
                <p:cNvSpPr/>
                <p:nvPr/>
              </p:nvSpPr>
              <p:spPr>
                <a:xfrm>
                  <a:off x="5094" y="2323"/>
                  <a:ext cx="53" cy="22"/>
                </a:xfrm>
                <a:custGeom>
                  <a:avLst/>
                  <a:gdLst/>
                  <a:ahLst/>
                  <a:cxnLst/>
                  <a:pathLst>
                    <a:path w="212" h="111">
                      <a:moveTo>
                        <a:pt x="0" y="0"/>
                      </a:moveTo>
                      <a:lnTo>
                        <a:pt x="125" y="0"/>
                      </a:lnTo>
                      <a:lnTo>
                        <a:pt x="212" y="111"/>
                      </a:lnTo>
                      <a:lnTo>
                        <a:pt x="40" y="111"/>
                      </a:lnTo>
                      <a:lnTo>
                        <a:pt x="0" y="0"/>
                      </a:lnTo>
                      <a:close/>
                    </a:path>
                  </a:pathLst>
                </a:cu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nvGrpSpPr>
              <p:cNvPr id="2497695" name="组合 2497694"/>
              <p:cNvGrpSpPr/>
              <p:nvPr/>
            </p:nvGrpSpPr>
            <p:grpSpPr>
              <a:xfrm>
                <a:off x="4944" y="2178"/>
                <a:ext cx="175" cy="106"/>
                <a:chOff x="4944" y="2178"/>
                <a:chExt cx="175" cy="106"/>
              </a:xfrm>
            </p:grpSpPr>
            <p:sp>
              <p:nvSpPr>
                <p:cNvPr id="2497696" name="矩形 2497695"/>
                <p:cNvSpPr/>
                <p:nvPr/>
              </p:nvSpPr>
              <p:spPr>
                <a:xfrm>
                  <a:off x="4944" y="2178"/>
                  <a:ext cx="175" cy="10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97" name="矩形 2497696"/>
                <p:cNvSpPr/>
                <p:nvPr/>
              </p:nvSpPr>
              <p:spPr>
                <a:xfrm>
                  <a:off x="4955" y="2186"/>
                  <a:ext cx="152" cy="90"/>
                </a:xfrm>
                <a:prstGeom prst="rect">
                  <a:avLst/>
                </a:prstGeom>
                <a:solidFill>
                  <a:srgbClr val="114FFB"/>
                </a:solidFill>
                <a:ln w="3175" cap="flat" cmpd="sng">
                  <a:solidFill>
                    <a:srgbClr val="000000"/>
                  </a:solidFill>
                  <a:prstDash val="solid"/>
                  <a:miter/>
                  <a:headEnd type="none" w="med" len="med"/>
                  <a:tailEnd type="none" w="med" len="med"/>
                </a:ln>
              </p:spPr>
              <p:txBody>
                <a:bodyPr/>
                <a:p>
                  <a:endParaRPr lang="zh-CN" altLang="en-US"/>
                </a:p>
              </p:txBody>
            </p:sp>
            <p:sp>
              <p:nvSpPr>
                <p:cNvPr id="2497698" name="矩形 2497697"/>
                <p:cNvSpPr/>
                <p:nvPr/>
              </p:nvSpPr>
              <p:spPr>
                <a:xfrm>
                  <a:off x="5085" y="2186"/>
                  <a:ext cx="22" cy="90"/>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699" name="矩形 2497698"/>
                <p:cNvSpPr/>
                <p:nvPr/>
              </p:nvSpPr>
              <p:spPr>
                <a:xfrm>
                  <a:off x="5090" y="2191"/>
                  <a:ext cx="11" cy="6"/>
                </a:xfrm>
                <a:prstGeom prst="rect">
                  <a:avLst/>
                </a:prstGeom>
                <a:solidFill>
                  <a:srgbClr val="FFFFFF"/>
                </a:solidFill>
                <a:ln w="3175" cap="flat" cmpd="sng">
                  <a:solidFill>
                    <a:srgbClr val="000000"/>
                  </a:solidFill>
                  <a:prstDash val="solid"/>
                  <a:miter/>
                  <a:headEnd type="none" w="med" len="med"/>
                  <a:tailEnd type="none" w="med" len="med"/>
                </a:ln>
              </p:spPr>
              <p:txBody>
                <a:bodyPr/>
                <a:p>
                  <a:endParaRPr lang="zh-CN" altLang="en-US"/>
                </a:p>
              </p:txBody>
            </p:sp>
            <p:sp>
              <p:nvSpPr>
                <p:cNvPr id="2497700" name="椭圆 2497699"/>
                <p:cNvSpPr/>
                <p:nvPr/>
              </p:nvSpPr>
              <p:spPr>
                <a:xfrm>
                  <a:off x="5091" y="2230"/>
                  <a:ext cx="8"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701" name="椭圆 2497700"/>
                <p:cNvSpPr/>
                <p:nvPr/>
              </p:nvSpPr>
              <p:spPr>
                <a:xfrm>
                  <a:off x="5091" y="2247"/>
                  <a:ext cx="8" cy="5"/>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sp>
              <p:nvSpPr>
                <p:cNvPr id="2497702" name="椭圆 2497701"/>
                <p:cNvSpPr/>
                <p:nvPr/>
              </p:nvSpPr>
              <p:spPr>
                <a:xfrm>
                  <a:off x="5091" y="2262"/>
                  <a:ext cx="8" cy="6"/>
                </a:xfrm>
                <a:prstGeom prst="ellipse">
                  <a:avLst/>
                </a:prstGeom>
                <a:solidFill>
                  <a:srgbClr val="FFFFFF"/>
                </a:solidFill>
                <a:ln w="3175" cap="flat" cmpd="sng">
                  <a:solidFill>
                    <a:srgbClr val="000000"/>
                  </a:solidFill>
                  <a:prstDash val="solid"/>
                  <a:headEnd type="none" w="med" len="med"/>
                  <a:tailEnd type="none" w="med" len="med"/>
                </a:ln>
              </p:spPr>
              <p:txBody>
                <a:bodyPr/>
                <a:p>
                  <a:endParaRPr lang="zh-CN" altLang="en-US"/>
                </a:p>
              </p:txBody>
            </p:sp>
          </p:grpSp>
        </p:grpSp>
        <p:sp>
          <p:nvSpPr>
            <p:cNvPr id="2497703" name="矩形 2497702"/>
            <p:cNvSpPr/>
            <p:nvPr/>
          </p:nvSpPr>
          <p:spPr>
            <a:xfrm>
              <a:off x="4560" y="4052"/>
              <a:ext cx="11" cy="88"/>
            </a:xfrm>
            <a:prstGeom prst="rect">
              <a:avLst/>
            </a:prstGeom>
            <a:solidFill>
              <a:srgbClr val="114FFB"/>
            </a:solidFill>
            <a:ln w="9525" cap="flat" cmpd="sng">
              <a:solidFill>
                <a:srgbClr val="CC0000"/>
              </a:solidFill>
              <a:prstDash val="solid"/>
              <a:miter/>
              <a:headEnd type="none" w="med" len="med"/>
              <a:tailEnd type="none" w="med" len="med"/>
            </a:ln>
          </p:spPr>
          <p:txBody>
            <a:bodyPr/>
            <a:p>
              <a:endParaRPr lang="zh-CN" altLang="en-US"/>
            </a:p>
          </p:txBody>
        </p:sp>
        <p:sp>
          <p:nvSpPr>
            <p:cNvPr id="2497704" name="矩形 2497703"/>
            <p:cNvSpPr/>
            <p:nvPr/>
          </p:nvSpPr>
          <p:spPr>
            <a:xfrm>
              <a:off x="4272" y="4050"/>
              <a:ext cx="11" cy="88"/>
            </a:xfrm>
            <a:prstGeom prst="rect">
              <a:avLst/>
            </a:prstGeom>
            <a:solidFill>
              <a:srgbClr val="114FFB"/>
            </a:solidFill>
            <a:ln w="9525" cap="flat" cmpd="sng">
              <a:solidFill>
                <a:srgbClr val="CC0000"/>
              </a:solidFill>
              <a:prstDash val="solid"/>
              <a:miter/>
              <a:headEnd type="none" w="med" len="med"/>
              <a:tailEnd type="none" w="med" len="med"/>
            </a:ln>
          </p:spPr>
          <p:txBody>
            <a:bodyPr/>
            <a:p>
              <a:endParaRPr lang="zh-CN" altLang="en-US"/>
            </a:p>
          </p:txBody>
        </p:sp>
        <p:sp>
          <p:nvSpPr>
            <p:cNvPr id="2497705" name="矩形 2497704"/>
            <p:cNvSpPr/>
            <p:nvPr/>
          </p:nvSpPr>
          <p:spPr>
            <a:xfrm>
              <a:off x="3984" y="4050"/>
              <a:ext cx="11" cy="89"/>
            </a:xfrm>
            <a:prstGeom prst="rect">
              <a:avLst/>
            </a:prstGeom>
            <a:solidFill>
              <a:srgbClr val="114FFB"/>
            </a:solidFill>
            <a:ln w="9525" cap="flat" cmpd="sng">
              <a:solidFill>
                <a:srgbClr val="CC0000"/>
              </a:solidFill>
              <a:prstDash val="solid"/>
              <a:miter/>
              <a:headEnd type="none" w="med" len="med"/>
              <a:tailEnd type="none" w="med" len="med"/>
            </a:ln>
          </p:spPr>
          <p:txBody>
            <a:bodyPr/>
            <a:p>
              <a:endParaRPr lang="zh-CN" altLang="en-US"/>
            </a:p>
          </p:txBody>
        </p:sp>
        <p:sp>
          <p:nvSpPr>
            <p:cNvPr id="2497706" name="矩形 2497705"/>
            <p:cNvSpPr/>
            <p:nvPr/>
          </p:nvSpPr>
          <p:spPr>
            <a:xfrm>
              <a:off x="3084" y="4050"/>
              <a:ext cx="11" cy="89"/>
            </a:xfrm>
            <a:prstGeom prst="rect">
              <a:avLst/>
            </a:prstGeom>
            <a:solidFill>
              <a:srgbClr val="114FFB"/>
            </a:solidFill>
            <a:ln w="9525" cap="flat" cmpd="sng">
              <a:solidFill>
                <a:srgbClr val="CC0000"/>
              </a:solidFill>
              <a:prstDash val="solid"/>
              <a:miter/>
              <a:headEnd type="none" w="med" len="med"/>
              <a:tailEnd type="none" w="med" len="med"/>
            </a:ln>
          </p:spPr>
          <p:txBody>
            <a:bodyPr/>
            <a:p>
              <a:endParaRPr lang="zh-CN" altLang="en-US"/>
            </a:p>
          </p:txBody>
        </p:sp>
        <p:sp>
          <p:nvSpPr>
            <p:cNvPr id="2497707" name="矩形 2497706"/>
            <p:cNvSpPr/>
            <p:nvPr/>
          </p:nvSpPr>
          <p:spPr>
            <a:xfrm>
              <a:off x="2293" y="4057"/>
              <a:ext cx="11" cy="89"/>
            </a:xfrm>
            <a:prstGeom prst="rect">
              <a:avLst/>
            </a:prstGeom>
            <a:solidFill>
              <a:srgbClr val="114FFB"/>
            </a:solidFill>
            <a:ln w="9525" cap="flat" cmpd="sng">
              <a:solidFill>
                <a:srgbClr val="CC0000"/>
              </a:solidFill>
              <a:prstDash val="solid"/>
              <a:miter/>
              <a:headEnd type="none" w="med" len="med"/>
              <a:tailEnd type="none" w="med" len="med"/>
            </a:ln>
          </p:spPr>
          <p:txBody>
            <a:bodyPr/>
            <a:p>
              <a:endParaRPr lang="zh-CN" altLang="en-US"/>
            </a:p>
          </p:txBody>
        </p:sp>
        <p:graphicFrame>
          <p:nvGraphicFramePr>
            <p:cNvPr id="2497708" name="对象 2497707"/>
            <p:cNvGraphicFramePr/>
            <p:nvPr/>
          </p:nvGraphicFramePr>
          <p:xfrm flipH="1">
            <a:off x="1346" y="3704"/>
            <a:ext cx="265" cy="370"/>
          </p:xfrm>
          <a:graphic>
            <a:graphicData uri="http://schemas.openxmlformats.org/presentationml/2006/ole">
              <mc:AlternateContent xmlns:mc="http://schemas.openxmlformats.org/markup-compatibility/2006">
                <mc:Choice xmlns:v="urn:schemas-microsoft-com:vml" Requires="v">
                  <p:oleObj spid="_x0000_s3093" name="" r:id="rId14" imgW="2735580" imgH="3825875" progId="MS_ClipArt_Gallery.2">
                    <p:embed/>
                  </p:oleObj>
                </mc:Choice>
                <mc:Fallback>
                  <p:oleObj name="" r:id="rId14" imgW="2735580" imgH="3825875" progId="MS_ClipArt_Gallery.2">
                    <p:embed/>
                    <p:pic>
                      <p:nvPicPr>
                        <p:cNvPr id="0" name="图片 3092"/>
                        <p:cNvPicPr/>
                        <p:nvPr/>
                      </p:nvPicPr>
                      <p:blipFill>
                        <a:blip r:embed="rId15"/>
                        <a:stretch>
                          <a:fillRect/>
                        </a:stretch>
                      </p:blipFill>
                      <p:spPr>
                        <a:xfrm flipH="1">
                          <a:off x="1346" y="3704"/>
                          <a:ext cx="265" cy="370"/>
                        </a:xfrm>
                        <a:prstGeom prst="rect">
                          <a:avLst/>
                        </a:prstGeom>
                        <a:noFill/>
                        <a:ln w="38100">
                          <a:noFill/>
                          <a:miter/>
                        </a:ln>
                      </p:spPr>
                    </p:pic>
                  </p:oleObj>
                </mc:Fallback>
              </mc:AlternateContent>
            </a:graphicData>
          </a:graphic>
        </p:graphicFrame>
        <p:sp>
          <p:nvSpPr>
            <p:cNvPr id="2497709" name="矩形 2497708"/>
            <p:cNvSpPr/>
            <p:nvPr/>
          </p:nvSpPr>
          <p:spPr>
            <a:xfrm>
              <a:off x="1501" y="4063"/>
              <a:ext cx="11" cy="89"/>
            </a:xfrm>
            <a:prstGeom prst="rect">
              <a:avLst/>
            </a:prstGeom>
            <a:solidFill>
              <a:srgbClr val="114FFB"/>
            </a:solidFill>
            <a:ln w="9525" cap="flat" cmpd="sng">
              <a:solidFill>
                <a:srgbClr val="CC0000"/>
              </a:solidFill>
              <a:prstDash val="solid"/>
              <a:miter/>
              <a:headEnd type="none" w="med" len="med"/>
              <a:tailEnd type="none" w="med" len="med"/>
            </a:ln>
          </p:spPr>
          <p:txBody>
            <a:bodyPr/>
            <a:p>
              <a:endParaRPr lang="zh-CN" altLang="en-US"/>
            </a:p>
          </p:txBody>
        </p:sp>
      </p:grpSp>
      <p:sp>
        <p:nvSpPr>
          <p:cNvPr id="2497710" name="文本框 2497709"/>
          <p:cNvSpPr txBox="1"/>
          <p:nvPr/>
        </p:nvSpPr>
        <p:spPr>
          <a:xfrm>
            <a:off x="8087043" y="3170238"/>
            <a:ext cx="1036637" cy="336550"/>
          </a:xfrm>
          <a:prstGeom prst="rect">
            <a:avLst/>
          </a:prstGeom>
          <a:noFill/>
          <a:ln w="9525">
            <a:noFill/>
          </a:ln>
        </p:spPr>
        <p:txBody>
          <a:bodyPr>
            <a:spAutoFit/>
          </a:bodyPr>
          <a:p>
            <a:pPr algn="ctr"/>
            <a:r>
              <a:rPr lang="zh-CN" altLang="en-US" sz="1600" dirty="0">
                <a:solidFill>
                  <a:schemeClr val="accent2"/>
                </a:solidFill>
                <a:latin typeface="Times New Roman" panose="02020603050405020304" pitchFamily="18" charset="0"/>
                <a:ea typeface="楷体_GB2312" pitchFamily="49" charset="-122"/>
              </a:rPr>
              <a:t>采买员</a:t>
            </a:r>
            <a:endParaRPr lang="zh-CN" altLang="en-US" sz="1600" dirty="0">
              <a:solidFill>
                <a:schemeClr val="accent2"/>
              </a:solidFill>
              <a:latin typeface="Times New Roman" panose="02020603050405020304" pitchFamily="18" charset="0"/>
              <a:ea typeface="楷体_GB2312" pitchFamily="49" charset="-122"/>
            </a:endParaRPr>
          </a:p>
        </p:txBody>
      </p:sp>
      <p:sp>
        <p:nvSpPr>
          <p:cNvPr id="2497711" name="文本框 2497710"/>
          <p:cNvSpPr txBox="1"/>
          <p:nvPr/>
        </p:nvSpPr>
        <p:spPr>
          <a:xfrm>
            <a:off x="7991793" y="4729163"/>
            <a:ext cx="1246187" cy="336550"/>
          </a:xfrm>
          <a:prstGeom prst="rect">
            <a:avLst/>
          </a:prstGeom>
          <a:noFill/>
          <a:ln w="9525">
            <a:noFill/>
          </a:ln>
        </p:spPr>
        <p:txBody>
          <a:bodyPr>
            <a:spAutoFit/>
          </a:bodyPr>
          <a:p>
            <a:pPr algn="ctr"/>
            <a:r>
              <a:rPr lang="zh-CN" altLang="en-US" sz="1600" dirty="0">
                <a:solidFill>
                  <a:schemeClr val="accent2"/>
                </a:solidFill>
                <a:latin typeface="Times New Roman" panose="02020603050405020304" pitchFamily="18" charset="0"/>
                <a:ea typeface="楷体_GB2312" pitchFamily="49" charset="-122"/>
              </a:rPr>
              <a:t>借还管理员</a:t>
            </a:r>
            <a:endParaRPr lang="zh-CN" altLang="en-US" sz="1600" dirty="0">
              <a:solidFill>
                <a:schemeClr val="accent2"/>
              </a:solidFill>
              <a:latin typeface="Times New Roman" panose="02020603050405020304" pitchFamily="18" charset="0"/>
              <a:ea typeface="楷体_GB2312" pitchFamily="49" charset="-122"/>
            </a:endParaRPr>
          </a:p>
        </p:txBody>
      </p:sp>
      <p:sp>
        <p:nvSpPr>
          <p:cNvPr id="2497712" name="文本框 2497711"/>
          <p:cNvSpPr txBox="1"/>
          <p:nvPr/>
        </p:nvSpPr>
        <p:spPr>
          <a:xfrm>
            <a:off x="7950518" y="5532438"/>
            <a:ext cx="1458912" cy="336550"/>
          </a:xfrm>
          <a:prstGeom prst="rect">
            <a:avLst/>
          </a:prstGeom>
          <a:noFill/>
          <a:ln w="9525">
            <a:noFill/>
          </a:ln>
        </p:spPr>
        <p:txBody>
          <a:bodyPr>
            <a:spAutoFit/>
          </a:bodyPr>
          <a:p>
            <a:pPr algn="ctr"/>
            <a:r>
              <a:rPr lang="zh-CN" altLang="en-US" sz="1600" dirty="0">
                <a:solidFill>
                  <a:schemeClr val="accent2"/>
                </a:solidFill>
                <a:latin typeface="Times New Roman" panose="02020603050405020304" pitchFamily="18" charset="0"/>
                <a:ea typeface="楷体_GB2312" pitchFamily="49" charset="-122"/>
              </a:rPr>
              <a:t>借书证管理员</a:t>
            </a:r>
            <a:endParaRPr lang="zh-CN" altLang="en-US" sz="1600" dirty="0">
              <a:solidFill>
                <a:schemeClr val="accent2"/>
              </a:solidFill>
              <a:latin typeface="Times New Roman" panose="02020603050405020304" pitchFamily="18" charset="0"/>
              <a:ea typeface="楷体_GB2312" pitchFamily="49" charset="-122"/>
            </a:endParaRPr>
          </a:p>
        </p:txBody>
      </p:sp>
      <p:graphicFrame>
        <p:nvGraphicFramePr>
          <p:cNvPr id="2497713" name="对象 2497712"/>
          <p:cNvGraphicFramePr/>
          <p:nvPr/>
        </p:nvGraphicFramePr>
        <p:xfrm>
          <a:off x="7350443" y="3675063"/>
          <a:ext cx="717550" cy="449262"/>
        </p:xfrm>
        <a:graphic>
          <a:graphicData uri="http://schemas.openxmlformats.org/presentationml/2006/ole">
            <mc:AlternateContent xmlns:mc="http://schemas.openxmlformats.org/markup-compatibility/2006">
              <mc:Choice xmlns:v="urn:schemas-microsoft-com:vml" Requires="v">
                <p:oleObj spid="_x0000_s3092" name="" r:id="rId16" imgW="386715" imgH="501650" progId="MS_ClipArt_Gallery.2">
                  <p:embed/>
                </p:oleObj>
              </mc:Choice>
              <mc:Fallback>
                <p:oleObj name="" r:id="rId16" imgW="386715" imgH="501650" progId="MS_ClipArt_Gallery.2">
                  <p:embed/>
                  <p:pic>
                    <p:nvPicPr>
                      <p:cNvPr id="0" name="图片 3091"/>
                      <p:cNvPicPr/>
                      <p:nvPr/>
                    </p:nvPicPr>
                    <p:blipFill>
                      <a:blip r:embed="rId4"/>
                      <a:stretch>
                        <a:fillRect/>
                      </a:stretch>
                    </p:blipFill>
                    <p:spPr>
                      <a:xfrm>
                        <a:off x="7350443" y="3675063"/>
                        <a:ext cx="717550" cy="449262"/>
                      </a:xfrm>
                      <a:prstGeom prst="rect">
                        <a:avLst/>
                      </a:prstGeom>
                      <a:noFill/>
                      <a:ln w="38100">
                        <a:noFill/>
                        <a:miter/>
                      </a:ln>
                    </p:spPr>
                  </p:pic>
                </p:oleObj>
              </mc:Fallback>
            </mc:AlternateContent>
          </a:graphicData>
        </a:graphic>
      </p:graphicFrame>
      <p:sp>
        <p:nvSpPr>
          <p:cNvPr id="2497714" name="矩形 2497713"/>
          <p:cNvSpPr/>
          <p:nvPr/>
        </p:nvSpPr>
        <p:spPr>
          <a:xfrm>
            <a:off x="6966268" y="3416300"/>
            <a:ext cx="1809750" cy="287338"/>
          </a:xfrm>
          <a:prstGeom prst="rect">
            <a:avLst/>
          </a:prstGeom>
          <a:noFill/>
          <a:ln w="9525">
            <a:noFill/>
          </a:ln>
        </p:spPr>
        <p:txBody>
          <a:bodyPr wrap="none" anchor="t" anchorCtr="0">
            <a:spAutoFit/>
          </a:bodyPr>
          <a:p>
            <a:pPr>
              <a:lnSpc>
                <a:spcPct val="80000"/>
              </a:lnSpc>
            </a:pPr>
            <a:r>
              <a:rPr lang="zh-CN" altLang="en-US" sz="1600" dirty="0">
                <a:solidFill>
                  <a:schemeClr val="tx1"/>
                </a:solidFill>
                <a:latin typeface="楷体_GB2312" pitchFamily="49" charset="-122"/>
                <a:ea typeface="楷体_GB2312" pitchFamily="49" charset="-122"/>
              </a:rPr>
              <a:t>图书编目管理程序</a:t>
            </a:r>
            <a:endParaRPr lang="zh-CN" altLang="en-US" sz="1600" dirty="0">
              <a:solidFill>
                <a:schemeClr val="tx1"/>
              </a:solidFill>
              <a:latin typeface="楷体_GB2312" pitchFamily="49" charset="-122"/>
              <a:ea typeface="楷体_GB2312" pitchFamily="49" charset="-122"/>
            </a:endParaRPr>
          </a:p>
        </p:txBody>
      </p:sp>
      <p:sp>
        <p:nvSpPr>
          <p:cNvPr id="2497715" name="文本框 2497714"/>
          <p:cNvSpPr txBox="1"/>
          <p:nvPr/>
        </p:nvSpPr>
        <p:spPr>
          <a:xfrm>
            <a:off x="8001318" y="3689350"/>
            <a:ext cx="1117600" cy="396875"/>
          </a:xfrm>
          <a:prstGeom prst="rect">
            <a:avLst/>
          </a:prstGeom>
          <a:noFill/>
          <a:ln w="9525">
            <a:noFill/>
          </a:ln>
        </p:spPr>
        <p:txBody>
          <a:bodyPr wrap="none" anchor="t" anchorCtr="0">
            <a:spAutoFit/>
          </a:bodyPr>
          <a:p>
            <a:r>
              <a:rPr lang="en-US" altLang="zh-CN" sz="2000">
                <a:solidFill>
                  <a:srgbClr val="CC0000"/>
                </a:solidFill>
                <a:latin typeface="Arial" panose="020B0604020202020204" pitchFamily="34" charset="0"/>
                <a:ea typeface="隶书" panose="02010509060101010101" pitchFamily="49" charset="-122"/>
              </a:rPr>
              <a:t>DBAP 2</a:t>
            </a:r>
            <a:endParaRPr lang="en-US" altLang="zh-CN" sz="2000">
              <a:solidFill>
                <a:srgbClr val="CC0000"/>
              </a:solidFill>
              <a:latin typeface="Arial" panose="020B0604020202020204" pitchFamily="34" charset="0"/>
              <a:ea typeface="隶书" panose="02010509060101010101" pitchFamily="49" charset="-122"/>
            </a:endParaRPr>
          </a:p>
        </p:txBody>
      </p:sp>
      <p:graphicFrame>
        <p:nvGraphicFramePr>
          <p:cNvPr id="2497716" name="对象 2497715"/>
          <p:cNvGraphicFramePr/>
          <p:nvPr/>
        </p:nvGraphicFramePr>
        <p:xfrm flipH="1">
          <a:off x="9090343" y="3476625"/>
          <a:ext cx="639762" cy="727075"/>
        </p:xfrm>
        <a:graphic>
          <a:graphicData uri="http://schemas.openxmlformats.org/presentationml/2006/ole">
            <mc:AlternateContent xmlns:mc="http://schemas.openxmlformats.org/markup-compatibility/2006">
              <mc:Choice xmlns:v="urn:schemas-microsoft-com:vml" Requires="v">
                <p:oleObj spid="_x0000_s3091" name="" r:id="rId17" imgW="2376805" imgH="2343785" progId="MS_ClipArt_Gallery.2">
                  <p:embed/>
                </p:oleObj>
              </mc:Choice>
              <mc:Fallback>
                <p:oleObj name="" r:id="rId17" imgW="2376805" imgH="2343785" progId="MS_ClipArt_Gallery.2">
                  <p:embed/>
                  <p:pic>
                    <p:nvPicPr>
                      <p:cNvPr id="0" name="图片 3090"/>
                      <p:cNvPicPr/>
                      <p:nvPr/>
                    </p:nvPicPr>
                    <p:blipFill>
                      <a:blip r:embed="rId9"/>
                      <a:stretch>
                        <a:fillRect/>
                      </a:stretch>
                    </p:blipFill>
                    <p:spPr>
                      <a:xfrm flipH="1">
                        <a:off x="9090343" y="3476625"/>
                        <a:ext cx="639762" cy="727075"/>
                      </a:xfrm>
                      <a:prstGeom prst="rect">
                        <a:avLst/>
                      </a:prstGeom>
                      <a:noFill/>
                      <a:ln w="38100">
                        <a:noFill/>
                        <a:miter/>
                      </a:ln>
                    </p:spPr>
                  </p:pic>
                </p:oleObj>
              </mc:Fallback>
            </mc:AlternateContent>
          </a:graphicData>
        </a:graphic>
      </p:graphicFrame>
      <p:sp>
        <p:nvSpPr>
          <p:cNvPr id="2497717" name="文本框 2497716"/>
          <p:cNvSpPr txBox="1"/>
          <p:nvPr/>
        </p:nvSpPr>
        <p:spPr>
          <a:xfrm>
            <a:off x="8099743" y="3932238"/>
            <a:ext cx="1036637" cy="336550"/>
          </a:xfrm>
          <a:prstGeom prst="rect">
            <a:avLst/>
          </a:prstGeom>
          <a:noFill/>
          <a:ln w="9525">
            <a:noFill/>
          </a:ln>
        </p:spPr>
        <p:txBody>
          <a:bodyPr>
            <a:spAutoFit/>
          </a:bodyPr>
          <a:p>
            <a:pPr algn="ctr"/>
            <a:r>
              <a:rPr lang="zh-CN" altLang="en-US" sz="1600" dirty="0">
                <a:solidFill>
                  <a:schemeClr val="accent2"/>
                </a:solidFill>
                <a:latin typeface="Times New Roman" panose="02020603050405020304" pitchFamily="18" charset="0"/>
                <a:ea typeface="楷体_GB2312" pitchFamily="49" charset="-122"/>
              </a:rPr>
              <a:t>编目员</a:t>
            </a:r>
            <a:endParaRPr lang="zh-CN" altLang="en-US" sz="1600" dirty="0">
              <a:solidFill>
                <a:schemeClr val="accent2"/>
              </a:solidFill>
              <a:latin typeface="Times New Roman" panose="02020603050405020304" pitchFamily="18" charset="0"/>
              <a:ea typeface="楷体_GB2312" pitchFamily="49" charset="-122"/>
            </a:endParaRPr>
          </a:p>
        </p:txBody>
      </p:sp>
      <p:sp>
        <p:nvSpPr>
          <p:cNvPr id="2497718" name="矩形 2497717"/>
          <p:cNvSpPr/>
          <p:nvPr/>
        </p:nvSpPr>
        <p:spPr>
          <a:xfrm>
            <a:off x="1305243" y="904875"/>
            <a:ext cx="6888480" cy="570865"/>
          </a:xfrm>
          <a:prstGeom prst="rect">
            <a:avLst/>
          </a:prstGeom>
          <a:noFill/>
          <a:ln w="9525">
            <a:noFill/>
          </a:ln>
        </p:spPr>
        <p:txBody>
          <a:bodyPr wrap="none" anchor="t" anchorCtr="0">
            <a:spAutoFit/>
          </a:bodyPr>
          <a:p>
            <a:pPr>
              <a:lnSpc>
                <a:spcPct val="130000"/>
              </a:lnSpc>
            </a:pPr>
            <a:r>
              <a:rPr lang="zh-CN" altLang="en-US" sz="2400" dirty="0">
                <a:solidFill>
                  <a:schemeClr val="tx1"/>
                </a:solidFill>
                <a:latin typeface="楷体" panose="02010609060101010101" charset="-122"/>
                <a:ea typeface="楷体" panose="02010609060101010101" charset="-122"/>
                <a:cs typeface="楷体" panose="02010609060101010101" charset="-122"/>
              </a:rPr>
              <a:t>数据库系统</a:t>
            </a:r>
            <a:r>
              <a:rPr lang="en-US" altLang="zh-CN" sz="2400">
                <a:solidFill>
                  <a:schemeClr val="tx1"/>
                </a:solidFill>
                <a:latin typeface="楷体" panose="02010609060101010101" charset="-122"/>
                <a:ea typeface="楷体" panose="02010609060101010101" charset="-122"/>
                <a:cs typeface="楷体" panose="02010609060101010101" charset="-122"/>
              </a:rPr>
              <a:t>(</a:t>
            </a:r>
            <a:r>
              <a:rPr lang="zh-CN" altLang="en-US" sz="2400" dirty="0">
                <a:solidFill>
                  <a:schemeClr val="tx1"/>
                </a:solidFill>
                <a:latin typeface="楷体" panose="02010609060101010101" charset="-122"/>
                <a:ea typeface="楷体" panose="02010609060101010101" charset="-122"/>
                <a:cs typeface="楷体" panose="02010609060101010101" charset="-122"/>
              </a:rPr>
              <a:t>工作环境</a:t>
            </a:r>
            <a:r>
              <a:rPr lang="en-US" altLang="zh-CN" sz="2400">
                <a:solidFill>
                  <a:schemeClr val="tx1"/>
                </a:solidFill>
                <a:latin typeface="楷体" panose="02010609060101010101" charset="-122"/>
                <a:ea typeface="楷体" panose="02010609060101010101" charset="-122"/>
                <a:cs typeface="楷体" panose="02010609060101010101" charset="-122"/>
              </a:rPr>
              <a:t>)</a:t>
            </a:r>
            <a:r>
              <a:rPr lang="zh-CN" altLang="en-US" sz="2400" dirty="0">
                <a:solidFill>
                  <a:schemeClr val="tx1"/>
                </a:solidFill>
                <a:latin typeface="楷体" panose="02010609060101010101" charset="-122"/>
                <a:ea typeface="楷体" panose="02010609060101010101" charset="-122"/>
                <a:cs typeface="楷体" panose="02010609060101010101" charset="-122"/>
              </a:rPr>
              <a:t>示例：图书管理数据库系统</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97563"/>
                                        </p:tgtEl>
                                        <p:attrNameLst>
                                          <p:attrName>style.visibility</p:attrName>
                                        </p:attrNameLst>
                                      </p:cBhvr>
                                      <p:to>
                                        <p:strVal val="visible"/>
                                      </p:to>
                                    </p:set>
                                    <p:anim calcmode="lin" valueType="num">
                                      <p:cBhvr additive="base">
                                        <p:cTn id="7" dur="500" fill="hold"/>
                                        <p:tgtEl>
                                          <p:spTgt spid="2497563"/>
                                        </p:tgtEl>
                                        <p:attrNameLst>
                                          <p:attrName>ppt_x</p:attrName>
                                        </p:attrNameLst>
                                      </p:cBhvr>
                                      <p:tavLst>
                                        <p:tav tm="0">
                                          <p:val>
                                            <p:strVal val="#ppt_x"/>
                                          </p:val>
                                        </p:tav>
                                        <p:tav tm="100000">
                                          <p:val>
                                            <p:strVal val="#ppt_x"/>
                                          </p:val>
                                        </p:tav>
                                      </p:tavLst>
                                    </p:anim>
                                    <p:anim calcmode="lin" valueType="num">
                                      <p:cBhvr additive="base">
                                        <p:cTn id="8" dur="500" fill="hold"/>
                                        <p:tgtEl>
                                          <p:spTgt spid="24975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97560"/>
                                        </p:tgtEl>
                                        <p:attrNameLst>
                                          <p:attrName>style.visibility</p:attrName>
                                        </p:attrNameLst>
                                      </p:cBhvr>
                                      <p:to>
                                        <p:strVal val="visible"/>
                                      </p:to>
                                    </p:set>
                                    <p:anim calcmode="lin" valueType="num">
                                      <p:cBhvr additive="base">
                                        <p:cTn id="13" dur="500" fill="hold"/>
                                        <p:tgtEl>
                                          <p:spTgt spid="2497560"/>
                                        </p:tgtEl>
                                        <p:attrNameLst>
                                          <p:attrName>ppt_x</p:attrName>
                                        </p:attrNameLst>
                                      </p:cBhvr>
                                      <p:tavLst>
                                        <p:tav tm="0">
                                          <p:val>
                                            <p:strVal val="#ppt_x"/>
                                          </p:val>
                                        </p:tav>
                                        <p:tav tm="100000">
                                          <p:val>
                                            <p:strVal val="#ppt_x"/>
                                          </p:val>
                                        </p:tav>
                                      </p:tavLst>
                                    </p:anim>
                                    <p:anim calcmode="lin" valueType="num">
                                      <p:cBhvr additive="base">
                                        <p:cTn id="14" dur="500" fill="hold"/>
                                        <p:tgtEl>
                                          <p:spTgt spid="249756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497561"/>
                                        </p:tgtEl>
                                        <p:attrNameLst>
                                          <p:attrName>style.visibility</p:attrName>
                                        </p:attrNameLst>
                                      </p:cBhvr>
                                      <p:to>
                                        <p:strVal val="visible"/>
                                      </p:to>
                                    </p:set>
                                    <p:anim calcmode="lin" valueType="num">
                                      <p:cBhvr additive="base">
                                        <p:cTn id="17" dur="500" fill="hold"/>
                                        <p:tgtEl>
                                          <p:spTgt spid="2497561"/>
                                        </p:tgtEl>
                                        <p:attrNameLst>
                                          <p:attrName>ppt_x</p:attrName>
                                        </p:attrNameLst>
                                      </p:cBhvr>
                                      <p:tavLst>
                                        <p:tav tm="0">
                                          <p:val>
                                            <p:strVal val="#ppt_x"/>
                                          </p:val>
                                        </p:tav>
                                        <p:tav tm="100000">
                                          <p:val>
                                            <p:strVal val="#ppt_x"/>
                                          </p:val>
                                        </p:tav>
                                      </p:tavLst>
                                    </p:anim>
                                    <p:anim calcmode="lin" valueType="num">
                                      <p:cBhvr additive="base">
                                        <p:cTn id="18" dur="500" fill="hold"/>
                                        <p:tgtEl>
                                          <p:spTgt spid="249756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497562"/>
                                        </p:tgtEl>
                                        <p:attrNameLst>
                                          <p:attrName>style.visibility</p:attrName>
                                        </p:attrNameLst>
                                      </p:cBhvr>
                                      <p:to>
                                        <p:strVal val="visible"/>
                                      </p:to>
                                    </p:set>
                                    <p:anim calcmode="lin" valueType="num">
                                      <p:cBhvr additive="base">
                                        <p:cTn id="21" dur="500" fill="hold"/>
                                        <p:tgtEl>
                                          <p:spTgt spid="2497562"/>
                                        </p:tgtEl>
                                        <p:attrNameLst>
                                          <p:attrName>ppt_x</p:attrName>
                                        </p:attrNameLst>
                                      </p:cBhvr>
                                      <p:tavLst>
                                        <p:tav tm="0">
                                          <p:val>
                                            <p:strVal val="#ppt_x"/>
                                          </p:val>
                                        </p:tav>
                                        <p:tav tm="100000">
                                          <p:val>
                                            <p:strVal val="#ppt_x"/>
                                          </p:val>
                                        </p:tav>
                                      </p:tavLst>
                                    </p:anim>
                                    <p:anim calcmode="lin" valueType="num">
                                      <p:cBhvr additive="base">
                                        <p:cTn id="22" dur="500" fill="hold"/>
                                        <p:tgtEl>
                                          <p:spTgt spid="249756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497538"/>
                                        </p:tgtEl>
                                        <p:attrNameLst>
                                          <p:attrName>style.visibility</p:attrName>
                                        </p:attrNameLst>
                                      </p:cBhvr>
                                      <p:to>
                                        <p:strVal val="visible"/>
                                      </p:to>
                                    </p:set>
                                    <p:anim calcmode="lin" valueType="num">
                                      <p:cBhvr additive="base">
                                        <p:cTn id="27" dur="500" fill="hold"/>
                                        <p:tgtEl>
                                          <p:spTgt spid="2497538"/>
                                        </p:tgtEl>
                                        <p:attrNameLst>
                                          <p:attrName>ppt_x</p:attrName>
                                        </p:attrNameLst>
                                      </p:cBhvr>
                                      <p:tavLst>
                                        <p:tav tm="0">
                                          <p:val>
                                            <p:strVal val="#ppt_x"/>
                                          </p:val>
                                        </p:tav>
                                        <p:tav tm="100000">
                                          <p:val>
                                            <p:strVal val="#ppt_x"/>
                                          </p:val>
                                        </p:tav>
                                      </p:tavLst>
                                    </p:anim>
                                    <p:anim calcmode="lin" valueType="num">
                                      <p:cBhvr additive="base">
                                        <p:cTn id="28" dur="500" fill="hold"/>
                                        <p:tgtEl>
                                          <p:spTgt spid="249753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97539"/>
                                        </p:tgtEl>
                                        <p:attrNameLst>
                                          <p:attrName>style.visibility</p:attrName>
                                        </p:attrNameLst>
                                      </p:cBhvr>
                                      <p:to>
                                        <p:strVal val="visible"/>
                                      </p:to>
                                    </p:set>
                                    <p:anim calcmode="lin" valueType="num">
                                      <p:cBhvr additive="base">
                                        <p:cTn id="31" dur="500" fill="hold"/>
                                        <p:tgtEl>
                                          <p:spTgt spid="2497539"/>
                                        </p:tgtEl>
                                        <p:attrNameLst>
                                          <p:attrName>ppt_x</p:attrName>
                                        </p:attrNameLst>
                                      </p:cBhvr>
                                      <p:tavLst>
                                        <p:tav tm="0">
                                          <p:val>
                                            <p:strVal val="#ppt_x"/>
                                          </p:val>
                                        </p:tav>
                                        <p:tav tm="100000">
                                          <p:val>
                                            <p:strVal val="#ppt_x"/>
                                          </p:val>
                                        </p:tav>
                                      </p:tavLst>
                                    </p:anim>
                                    <p:anim calcmode="lin" valueType="num">
                                      <p:cBhvr additive="base">
                                        <p:cTn id="32" dur="500" fill="hold"/>
                                        <p:tgtEl>
                                          <p:spTgt spid="249753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497540"/>
                                        </p:tgtEl>
                                        <p:attrNameLst>
                                          <p:attrName>style.visibility</p:attrName>
                                        </p:attrNameLst>
                                      </p:cBhvr>
                                      <p:to>
                                        <p:strVal val="visible"/>
                                      </p:to>
                                    </p:set>
                                    <p:anim calcmode="lin" valueType="num">
                                      <p:cBhvr additive="base">
                                        <p:cTn id="35" dur="500" fill="hold"/>
                                        <p:tgtEl>
                                          <p:spTgt spid="2497540"/>
                                        </p:tgtEl>
                                        <p:attrNameLst>
                                          <p:attrName>ppt_x</p:attrName>
                                        </p:attrNameLst>
                                      </p:cBhvr>
                                      <p:tavLst>
                                        <p:tav tm="0">
                                          <p:val>
                                            <p:strVal val="#ppt_x"/>
                                          </p:val>
                                        </p:tav>
                                        <p:tav tm="100000">
                                          <p:val>
                                            <p:strVal val="#ppt_x"/>
                                          </p:val>
                                        </p:tav>
                                      </p:tavLst>
                                    </p:anim>
                                    <p:anim calcmode="lin" valueType="num">
                                      <p:cBhvr additive="base">
                                        <p:cTn id="36" dur="500" fill="hold"/>
                                        <p:tgtEl>
                                          <p:spTgt spid="249754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497545"/>
                                        </p:tgtEl>
                                        <p:attrNameLst>
                                          <p:attrName>style.visibility</p:attrName>
                                        </p:attrNameLst>
                                      </p:cBhvr>
                                      <p:to>
                                        <p:strVal val="visible"/>
                                      </p:to>
                                    </p:set>
                                    <p:anim calcmode="lin" valueType="num">
                                      <p:cBhvr additive="base">
                                        <p:cTn id="41" dur="500" fill="hold"/>
                                        <p:tgtEl>
                                          <p:spTgt spid="2497545"/>
                                        </p:tgtEl>
                                        <p:attrNameLst>
                                          <p:attrName>ppt_x</p:attrName>
                                        </p:attrNameLst>
                                      </p:cBhvr>
                                      <p:tavLst>
                                        <p:tav tm="0">
                                          <p:val>
                                            <p:strVal val="#ppt_x"/>
                                          </p:val>
                                        </p:tav>
                                        <p:tav tm="100000">
                                          <p:val>
                                            <p:strVal val="#ppt_x"/>
                                          </p:val>
                                        </p:tav>
                                      </p:tavLst>
                                    </p:anim>
                                    <p:anim calcmode="lin" valueType="num">
                                      <p:cBhvr additive="base">
                                        <p:cTn id="42" dur="500" fill="hold"/>
                                        <p:tgtEl>
                                          <p:spTgt spid="249754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497546"/>
                                        </p:tgtEl>
                                        <p:attrNameLst>
                                          <p:attrName>style.visibility</p:attrName>
                                        </p:attrNameLst>
                                      </p:cBhvr>
                                      <p:to>
                                        <p:strVal val="visible"/>
                                      </p:to>
                                    </p:set>
                                    <p:anim calcmode="lin" valueType="num">
                                      <p:cBhvr additive="base">
                                        <p:cTn id="45" dur="500" fill="hold"/>
                                        <p:tgtEl>
                                          <p:spTgt spid="2497546"/>
                                        </p:tgtEl>
                                        <p:attrNameLst>
                                          <p:attrName>ppt_x</p:attrName>
                                        </p:attrNameLst>
                                      </p:cBhvr>
                                      <p:tavLst>
                                        <p:tav tm="0">
                                          <p:val>
                                            <p:strVal val="#ppt_x"/>
                                          </p:val>
                                        </p:tav>
                                        <p:tav tm="100000">
                                          <p:val>
                                            <p:strVal val="#ppt_x"/>
                                          </p:val>
                                        </p:tav>
                                      </p:tavLst>
                                    </p:anim>
                                    <p:anim calcmode="lin" valueType="num">
                                      <p:cBhvr additive="base">
                                        <p:cTn id="46" dur="500" fill="hold"/>
                                        <p:tgtEl>
                                          <p:spTgt spid="2497546"/>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497547"/>
                                        </p:tgtEl>
                                        <p:attrNameLst>
                                          <p:attrName>style.visibility</p:attrName>
                                        </p:attrNameLst>
                                      </p:cBhvr>
                                      <p:to>
                                        <p:strVal val="visible"/>
                                      </p:to>
                                    </p:set>
                                    <p:anim calcmode="lin" valueType="num">
                                      <p:cBhvr additive="base">
                                        <p:cTn id="49" dur="500" fill="hold"/>
                                        <p:tgtEl>
                                          <p:spTgt spid="2497547"/>
                                        </p:tgtEl>
                                        <p:attrNameLst>
                                          <p:attrName>ppt_x</p:attrName>
                                        </p:attrNameLst>
                                      </p:cBhvr>
                                      <p:tavLst>
                                        <p:tav tm="0">
                                          <p:val>
                                            <p:strVal val="#ppt_x"/>
                                          </p:val>
                                        </p:tav>
                                        <p:tav tm="100000">
                                          <p:val>
                                            <p:strVal val="#ppt_x"/>
                                          </p:val>
                                        </p:tav>
                                      </p:tavLst>
                                    </p:anim>
                                    <p:anim calcmode="lin" valueType="num">
                                      <p:cBhvr additive="base">
                                        <p:cTn id="50" dur="500" fill="hold"/>
                                        <p:tgtEl>
                                          <p:spTgt spid="2497547"/>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497548"/>
                                        </p:tgtEl>
                                        <p:attrNameLst>
                                          <p:attrName>style.visibility</p:attrName>
                                        </p:attrNameLst>
                                      </p:cBhvr>
                                      <p:to>
                                        <p:strVal val="visible"/>
                                      </p:to>
                                    </p:set>
                                    <p:anim calcmode="lin" valueType="num">
                                      <p:cBhvr additive="base">
                                        <p:cTn id="53" dur="500" fill="hold"/>
                                        <p:tgtEl>
                                          <p:spTgt spid="2497548"/>
                                        </p:tgtEl>
                                        <p:attrNameLst>
                                          <p:attrName>ppt_x</p:attrName>
                                        </p:attrNameLst>
                                      </p:cBhvr>
                                      <p:tavLst>
                                        <p:tav tm="0">
                                          <p:val>
                                            <p:strVal val="#ppt_x"/>
                                          </p:val>
                                        </p:tav>
                                        <p:tav tm="100000">
                                          <p:val>
                                            <p:strVal val="#ppt_x"/>
                                          </p:val>
                                        </p:tav>
                                      </p:tavLst>
                                    </p:anim>
                                    <p:anim calcmode="lin" valueType="num">
                                      <p:cBhvr additive="base">
                                        <p:cTn id="54" dur="500" fill="hold"/>
                                        <p:tgtEl>
                                          <p:spTgt spid="249754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497549"/>
                                        </p:tgtEl>
                                        <p:attrNameLst>
                                          <p:attrName>style.visibility</p:attrName>
                                        </p:attrNameLst>
                                      </p:cBhvr>
                                      <p:to>
                                        <p:strVal val="visible"/>
                                      </p:to>
                                    </p:set>
                                    <p:anim calcmode="lin" valueType="num">
                                      <p:cBhvr additive="base">
                                        <p:cTn id="57" dur="500" fill="hold"/>
                                        <p:tgtEl>
                                          <p:spTgt spid="2497549"/>
                                        </p:tgtEl>
                                        <p:attrNameLst>
                                          <p:attrName>ppt_x</p:attrName>
                                        </p:attrNameLst>
                                      </p:cBhvr>
                                      <p:tavLst>
                                        <p:tav tm="0">
                                          <p:val>
                                            <p:strVal val="#ppt_x"/>
                                          </p:val>
                                        </p:tav>
                                        <p:tav tm="100000">
                                          <p:val>
                                            <p:strVal val="#ppt_x"/>
                                          </p:val>
                                        </p:tav>
                                      </p:tavLst>
                                    </p:anim>
                                    <p:anim calcmode="lin" valueType="num">
                                      <p:cBhvr additive="base">
                                        <p:cTn id="58" dur="500" fill="hold"/>
                                        <p:tgtEl>
                                          <p:spTgt spid="249754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497550"/>
                                        </p:tgtEl>
                                        <p:attrNameLst>
                                          <p:attrName>style.visibility</p:attrName>
                                        </p:attrNameLst>
                                      </p:cBhvr>
                                      <p:to>
                                        <p:strVal val="visible"/>
                                      </p:to>
                                    </p:set>
                                    <p:anim calcmode="lin" valueType="num">
                                      <p:cBhvr additive="base">
                                        <p:cTn id="61" dur="500" fill="hold"/>
                                        <p:tgtEl>
                                          <p:spTgt spid="2497550"/>
                                        </p:tgtEl>
                                        <p:attrNameLst>
                                          <p:attrName>ppt_x</p:attrName>
                                        </p:attrNameLst>
                                      </p:cBhvr>
                                      <p:tavLst>
                                        <p:tav tm="0">
                                          <p:val>
                                            <p:strVal val="#ppt_x"/>
                                          </p:val>
                                        </p:tav>
                                        <p:tav tm="100000">
                                          <p:val>
                                            <p:strVal val="#ppt_x"/>
                                          </p:val>
                                        </p:tav>
                                      </p:tavLst>
                                    </p:anim>
                                    <p:anim calcmode="lin" valueType="num">
                                      <p:cBhvr additive="base">
                                        <p:cTn id="62" dur="500" fill="hold"/>
                                        <p:tgtEl>
                                          <p:spTgt spid="249755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497551"/>
                                        </p:tgtEl>
                                        <p:attrNameLst>
                                          <p:attrName>style.visibility</p:attrName>
                                        </p:attrNameLst>
                                      </p:cBhvr>
                                      <p:to>
                                        <p:strVal val="visible"/>
                                      </p:to>
                                    </p:set>
                                    <p:anim calcmode="lin" valueType="num">
                                      <p:cBhvr additive="base">
                                        <p:cTn id="65" dur="500" fill="hold"/>
                                        <p:tgtEl>
                                          <p:spTgt spid="2497551"/>
                                        </p:tgtEl>
                                        <p:attrNameLst>
                                          <p:attrName>ppt_x</p:attrName>
                                        </p:attrNameLst>
                                      </p:cBhvr>
                                      <p:tavLst>
                                        <p:tav tm="0">
                                          <p:val>
                                            <p:strVal val="#ppt_x"/>
                                          </p:val>
                                        </p:tav>
                                        <p:tav tm="100000">
                                          <p:val>
                                            <p:strVal val="#ppt_x"/>
                                          </p:val>
                                        </p:tav>
                                      </p:tavLst>
                                    </p:anim>
                                    <p:anim calcmode="lin" valueType="num">
                                      <p:cBhvr additive="base">
                                        <p:cTn id="66" dur="500" fill="hold"/>
                                        <p:tgtEl>
                                          <p:spTgt spid="249755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497552"/>
                                        </p:tgtEl>
                                        <p:attrNameLst>
                                          <p:attrName>style.visibility</p:attrName>
                                        </p:attrNameLst>
                                      </p:cBhvr>
                                      <p:to>
                                        <p:strVal val="visible"/>
                                      </p:to>
                                    </p:set>
                                    <p:anim calcmode="lin" valueType="num">
                                      <p:cBhvr additive="base">
                                        <p:cTn id="69" dur="500" fill="hold"/>
                                        <p:tgtEl>
                                          <p:spTgt spid="2497552"/>
                                        </p:tgtEl>
                                        <p:attrNameLst>
                                          <p:attrName>ppt_x</p:attrName>
                                        </p:attrNameLst>
                                      </p:cBhvr>
                                      <p:tavLst>
                                        <p:tav tm="0">
                                          <p:val>
                                            <p:strVal val="#ppt_x"/>
                                          </p:val>
                                        </p:tav>
                                        <p:tav tm="100000">
                                          <p:val>
                                            <p:strVal val="#ppt_x"/>
                                          </p:val>
                                        </p:tav>
                                      </p:tavLst>
                                    </p:anim>
                                    <p:anim calcmode="lin" valueType="num">
                                      <p:cBhvr additive="base">
                                        <p:cTn id="70" dur="500" fill="hold"/>
                                        <p:tgtEl>
                                          <p:spTgt spid="2497552"/>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497553"/>
                                        </p:tgtEl>
                                        <p:attrNameLst>
                                          <p:attrName>style.visibility</p:attrName>
                                        </p:attrNameLst>
                                      </p:cBhvr>
                                      <p:to>
                                        <p:strVal val="visible"/>
                                      </p:to>
                                    </p:set>
                                    <p:anim calcmode="lin" valueType="num">
                                      <p:cBhvr additive="base">
                                        <p:cTn id="73" dur="500" fill="hold"/>
                                        <p:tgtEl>
                                          <p:spTgt spid="2497553"/>
                                        </p:tgtEl>
                                        <p:attrNameLst>
                                          <p:attrName>ppt_x</p:attrName>
                                        </p:attrNameLst>
                                      </p:cBhvr>
                                      <p:tavLst>
                                        <p:tav tm="0">
                                          <p:val>
                                            <p:strVal val="#ppt_x"/>
                                          </p:val>
                                        </p:tav>
                                        <p:tav tm="100000">
                                          <p:val>
                                            <p:strVal val="#ppt_x"/>
                                          </p:val>
                                        </p:tav>
                                      </p:tavLst>
                                    </p:anim>
                                    <p:anim calcmode="lin" valueType="num">
                                      <p:cBhvr additive="base">
                                        <p:cTn id="74" dur="500" fill="hold"/>
                                        <p:tgtEl>
                                          <p:spTgt spid="2497553"/>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2497554"/>
                                        </p:tgtEl>
                                        <p:attrNameLst>
                                          <p:attrName>style.visibility</p:attrName>
                                        </p:attrNameLst>
                                      </p:cBhvr>
                                      <p:to>
                                        <p:strVal val="visible"/>
                                      </p:to>
                                    </p:set>
                                    <p:anim calcmode="lin" valueType="num">
                                      <p:cBhvr additive="base">
                                        <p:cTn id="77" dur="500" fill="hold"/>
                                        <p:tgtEl>
                                          <p:spTgt spid="2497554"/>
                                        </p:tgtEl>
                                        <p:attrNameLst>
                                          <p:attrName>ppt_x</p:attrName>
                                        </p:attrNameLst>
                                      </p:cBhvr>
                                      <p:tavLst>
                                        <p:tav tm="0">
                                          <p:val>
                                            <p:strVal val="#ppt_x"/>
                                          </p:val>
                                        </p:tav>
                                        <p:tav tm="100000">
                                          <p:val>
                                            <p:strVal val="#ppt_x"/>
                                          </p:val>
                                        </p:tav>
                                      </p:tavLst>
                                    </p:anim>
                                    <p:anim calcmode="lin" valueType="num">
                                      <p:cBhvr additive="base">
                                        <p:cTn id="78" dur="500" fill="hold"/>
                                        <p:tgtEl>
                                          <p:spTgt spid="2497554"/>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2497555"/>
                                        </p:tgtEl>
                                        <p:attrNameLst>
                                          <p:attrName>style.visibility</p:attrName>
                                        </p:attrNameLst>
                                      </p:cBhvr>
                                      <p:to>
                                        <p:strVal val="visible"/>
                                      </p:to>
                                    </p:set>
                                    <p:anim calcmode="lin" valueType="num">
                                      <p:cBhvr additive="base">
                                        <p:cTn id="81" dur="500" fill="hold"/>
                                        <p:tgtEl>
                                          <p:spTgt spid="2497555"/>
                                        </p:tgtEl>
                                        <p:attrNameLst>
                                          <p:attrName>ppt_x</p:attrName>
                                        </p:attrNameLst>
                                      </p:cBhvr>
                                      <p:tavLst>
                                        <p:tav tm="0">
                                          <p:val>
                                            <p:strVal val="#ppt_x"/>
                                          </p:val>
                                        </p:tav>
                                        <p:tav tm="100000">
                                          <p:val>
                                            <p:strVal val="#ppt_x"/>
                                          </p:val>
                                        </p:tav>
                                      </p:tavLst>
                                    </p:anim>
                                    <p:anim calcmode="lin" valueType="num">
                                      <p:cBhvr additive="base">
                                        <p:cTn id="82" dur="500" fill="hold"/>
                                        <p:tgtEl>
                                          <p:spTgt spid="2497555"/>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2497556"/>
                                        </p:tgtEl>
                                        <p:attrNameLst>
                                          <p:attrName>style.visibility</p:attrName>
                                        </p:attrNameLst>
                                      </p:cBhvr>
                                      <p:to>
                                        <p:strVal val="visible"/>
                                      </p:to>
                                    </p:set>
                                    <p:anim calcmode="lin" valueType="num">
                                      <p:cBhvr additive="base">
                                        <p:cTn id="85" dur="500" fill="hold"/>
                                        <p:tgtEl>
                                          <p:spTgt spid="2497556"/>
                                        </p:tgtEl>
                                        <p:attrNameLst>
                                          <p:attrName>ppt_x</p:attrName>
                                        </p:attrNameLst>
                                      </p:cBhvr>
                                      <p:tavLst>
                                        <p:tav tm="0">
                                          <p:val>
                                            <p:strVal val="#ppt_x"/>
                                          </p:val>
                                        </p:tav>
                                        <p:tav tm="100000">
                                          <p:val>
                                            <p:strVal val="#ppt_x"/>
                                          </p:val>
                                        </p:tav>
                                      </p:tavLst>
                                    </p:anim>
                                    <p:anim calcmode="lin" valueType="num">
                                      <p:cBhvr additive="base">
                                        <p:cTn id="86" dur="500" fill="hold"/>
                                        <p:tgtEl>
                                          <p:spTgt spid="2497556"/>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497710"/>
                                        </p:tgtEl>
                                        <p:attrNameLst>
                                          <p:attrName>style.visibility</p:attrName>
                                        </p:attrNameLst>
                                      </p:cBhvr>
                                      <p:to>
                                        <p:strVal val="visible"/>
                                      </p:to>
                                    </p:set>
                                    <p:anim calcmode="lin" valueType="num">
                                      <p:cBhvr additive="base">
                                        <p:cTn id="89" dur="500" fill="hold"/>
                                        <p:tgtEl>
                                          <p:spTgt spid="2497710"/>
                                        </p:tgtEl>
                                        <p:attrNameLst>
                                          <p:attrName>ppt_x</p:attrName>
                                        </p:attrNameLst>
                                      </p:cBhvr>
                                      <p:tavLst>
                                        <p:tav tm="0">
                                          <p:val>
                                            <p:strVal val="#ppt_x"/>
                                          </p:val>
                                        </p:tav>
                                        <p:tav tm="100000">
                                          <p:val>
                                            <p:strVal val="#ppt_x"/>
                                          </p:val>
                                        </p:tav>
                                      </p:tavLst>
                                    </p:anim>
                                    <p:anim calcmode="lin" valueType="num">
                                      <p:cBhvr additive="base">
                                        <p:cTn id="90" dur="500" fill="hold"/>
                                        <p:tgtEl>
                                          <p:spTgt spid="2497710"/>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2497711"/>
                                        </p:tgtEl>
                                        <p:attrNameLst>
                                          <p:attrName>style.visibility</p:attrName>
                                        </p:attrNameLst>
                                      </p:cBhvr>
                                      <p:to>
                                        <p:strVal val="visible"/>
                                      </p:to>
                                    </p:set>
                                    <p:anim calcmode="lin" valueType="num">
                                      <p:cBhvr additive="base">
                                        <p:cTn id="93" dur="500" fill="hold"/>
                                        <p:tgtEl>
                                          <p:spTgt spid="2497711"/>
                                        </p:tgtEl>
                                        <p:attrNameLst>
                                          <p:attrName>ppt_x</p:attrName>
                                        </p:attrNameLst>
                                      </p:cBhvr>
                                      <p:tavLst>
                                        <p:tav tm="0">
                                          <p:val>
                                            <p:strVal val="#ppt_x"/>
                                          </p:val>
                                        </p:tav>
                                        <p:tav tm="100000">
                                          <p:val>
                                            <p:strVal val="#ppt_x"/>
                                          </p:val>
                                        </p:tav>
                                      </p:tavLst>
                                    </p:anim>
                                    <p:anim calcmode="lin" valueType="num">
                                      <p:cBhvr additive="base">
                                        <p:cTn id="94" dur="500" fill="hold"/>
                                        <p:tgtEl>
                                          <p:spTgt spid="2497711"/>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2497712"/>
                                        </p:tgtEl>
                                        <p:attrNameLst>
                                          <p:attrName>style.visibility</p:attrName>
                                        </p:attrNameLst>
                                      </p:cBhvr>
                                      <p:to>
                                        <p:strVal val="visible"/>
                                      </p:to>
                                    </p:set>
                                    <p:anim calcmode="lin" valueType="num">
                                      <p:cBhvr additive="base">
                                        <p:cTn id="97" dur="500" fill="hold"/>
                                        <p:tgtEl>
                                          <p:spTgt spid="2497712"/>
                                        </p:tgtEl>
                                        <p:attrNameLst>
                                          <p:attrName>ppt_x</p:attrName>
                                        </p:attrNameLst>
                                      </p:cBhvr>
                                      <p:tavLst>
                                        <p:tav tm="0">
                                          <p:val>
                                            <p:strVal val="#ppt_x"/>
                                          </p:val>
                                        </p:tav>
                                        <p:tav tm="100000">
                                          <p:val>
                                            <p:strVal val="#ppt_x"/>
                                          </p:val>
                                        </p:tav>
                                      </p:tavLst>
                                    </p:anim>
                                    <p:anim calcmode="lin" valueType="num">
                                      <p:cBhvr additive="base">
                                        <p:cTn id="98" dur="500" fill="hold"/>
                                        <p:tgtEl>
                                          <p:spTgt spid="2497712"/>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2497713"/>
                                        </p:tgtEl>
                                        <p:attrNameLst>
                                          <p:attrName>style.visibility</p:attrName>
                                        </p:attrNameLst>
                                      </p:cBhvr>
                                      <p:to>
                                        <p:strVal val="visible"/>
                                      </p:to>
                                    </p:set>
                                    <p:anim calcmode="lin" valueType="num">
                                      <p:cBhvr additive="base">
                                        <p:cTn id="101" dur="500" fill="hold"/>
                                        <p:tgtEl>
                                          <p:spTgt spid="2497713"/>
                                        </p:tgtEl>
                                        <p:attrNameLst>
                                          <p:attrName>ppt_x</p:attrName>
                                        </p:attrNameLst>
                                      </p:cBhvr>
                                      <p:tavLst>
                                        <p:tav tm="0">
                                          <p:val>
                                            <p:strVal val="#ppt_x"/>
                                          </p:val>
                                        </p:tav>
                                        <p:tav tm="100000">
                                          <p:val>
                                            <p:strVal val="#ppt_x"/>
                                          </p:val>
                                        </p:tav>
                                      </p:tavLst>
                                    </p:anim>
                                    <p:anim calcmode="lin" valueType="num">
                                      <p:cBhvr additive="base">
                                        <p:cTn id="102" dur="500" fill="hold"/>
                                        <p:tgtEl>
                                          <p:spTgt spid="2497713"/>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2497714"/>
                                        </p:tgtEl>
                                        <p:attrNameLst>
                                          <p:attrName>style.visibility</p:attrName>
                                        </p:attrNameLst>
                                      </p:cBhvr>
                                      <p:to>
                                        <p:strVal val="visible"/>
                                      </p:to>
                                    </p:set>
                                    <p:anim calcmode="lin" valueType="num">
                                      <p:cBhvr additive="base">
                                        <p:cTn id="105" dur="500" fill="hold"/>
                                        <p:tgtEl>
                                          <p:spTgt spid="2497714"/>
                                        </p:tgtEl>
                                        <p:attrNameLst>
                                          <p:attrName>ppt_x</p:attrName>
                                        </p:attrNameLst>
                                      </p:cBhvr>
                                      <p:tavLst>
                                        <p:tav tm="0">
                                          <p:val>
                                            <p:strVal val="#ppt_x"/>
                                          </p:val>
                                        </p:tav>
                                        <p:tav tm="100000">
                                          <p:val>
                                            <p:strVal val="#ppt_x"/>
                                          </p:val>
                                        </p:tav>
                                      </p:tavLst>
                                    </p:anim>
                                    <p:anim calcmode="lin" valueType="num">
                                      <p:cBhvr additive="base">
                                        <p:cTn id="106" dur="500" fill="hold"/>
                                        <p:tgtEl>
                                          <p:spTgt spid="2497714"/>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2497715"/>
                                        </p:tgtEl>
                                        <p:attrNameLst>
                                          <p:attrName>style.visibility</p:attrName>
                                        </p:attrNameLst>
                                      </p:cBhvr>
                                      <p:to>
                                        <p:strVal val="visible"/>
                                      </p:to>
                                    </p:set>
                                    <p:anim calcmode="lin" valueType="num">
                                      <p:cBhvr additive="base">
                                        <p:cTn id="109" dur="500" fill="hold"/>
                                        <p:tgtEl>
                                          <p:spTgt spid="2497715"/>
                                        </p:tgtEl>
                                        <p:attrNameLst>
                                          <p:attrName>ppt_x</p:attrName>
                                        </p:attrNameLst>
                                      </p:cBhvr>
                                      <p:tavLst>
                                        <p:tav tm="0">
                                          <p:val>
                                            <p:strVal val="#ppt_x"/>
                                          </p:val>
                                        </p:tav>
                                        <p:tav tm="100000">
                                          <p:val>
                                            <p:strVal val="#ppt_x"/>
                                          </p:val>
                                        </p:tav>
                                      </p:tavLst>
                                    </p:anim>
                                    <p:anim calcmode="lin" valueType="num">
                                      <p:cBhvr additive="base">
                                        <p:cTn id="110" dur="500" fill="hold"/>
                                        <p:tgtEl>
                                          <p:spTgt spid="2497715"/>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2497716"/>
                                        </p:tgtEl>
                                        <p:attrNameLst>
                                          <p:attrName>style.visibility</p:attrName>
                                        </p:attrNameLst>
                                      </p:cBhvr>
                                      <p:to>
                                        <p:strVal val="visible"/>
                                      </p:to>
                                    </p:set>
                                    <p:anim calcmode="lin" valueType="num">
                                      <p:cBhvr additive="base">
                                        <p:cTn id="113" dur="500" fill="hold"/>
                                        <p:tgtEl>
                                          <p:spTgt spid="2497716"/>
                                        </p:tgtEl>
                                        <p:attrNameLst>
                                          <p:attrName>ppt_x</p:attrName>
                                        </p:attrNameLst>
                                      </p:cBhvr>
                                      <p:tavLst>
                                        <p:tav tm="0">
                                          <p:val>
                                            <p:strVal val="#ppt_x"/>
                                          </p:val>
                                        </p:tav>
                                        <p:tav tm="100000">
                                          <p:val>
                                            <p:strVal val="#ppt_x"/>
                                          </p:val>
                                        </p:tav>
                                      </p:tavLst>
                                    </p:anim>
                                    <p:anim calcmode="lin" valueType="num">
                                      <p:cBhvr additive="base">
                                        <p:cTn id="114" dur="500" fill="hold"/>
                                        <p:tgtEl>
                                          <p:spTgt spid="249771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2497717"/>
                                        </p:tgtEl>
                                        <p:attrNameLst>
                                          <p:attrName>style.visibility</p:attrName>
                                        </p:attrNameLst>
                                      </p:cBhvr>
                                      <p:to>
                                        <p:strVal val="visible"/>
                                      </p:to>
                                    </p:set>
                                    <p:anim calcmode="lin" valueType="num">
                                      <p:cBhvr additive="base">
                                        <p:cTn id="117" dur="500" fill="hold"/>
                                        <p:tgtEl>
                                          <p:spTgt spid="2497717"/>
                                        </p:tgtEl>
                                        <p:attrNameLst>
                                          <p:attrName>ppt_x</p:attrName>
                                        </p:attrNameLst>
                                      </p:cBhvr>
                                      <p:tavLst>
                                        <p:tav tm="0">
                                          <p:val>
                                            <p:strVal val="#ppt_x"/>
                                          </p:val>
                                        </p:tav>
                                        <p:tav tm="100000">
                                          <p:val>
                                            <p:strVal val="#ppt_x"/>
                                          </p:val>
                                        </p:tav>
                                      </p:tavLst>
                                    </p:anim>
                                    <p:anim calcmode="lin" valueType="num">
                                      <p:cBhvr additive="base">
                                        <p:cTn id="118" dur="500" fill="hold"/>
                                        <p:tgtEl>
                                          <p:spTgt spid="2497717"/>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2497541"/>
                                        </p:tgtEl>
                                        <p:attrNameLst>
                                          <p:attrName>style.visibility</p:attrName>
                                        </p:attrNameLst>
                                      </p:cBhvr>
                                      <p:to>
                                        <p:strVal val="visible"/>
                                      </p:to>
                                    </p:set>
                                    <p:anim calcmode="lin" valueType="num">
                                      <p:cBhvr additive="base">
                                        <p:cTn id="123" dur="500" fill="hold"/>
                                        <p:tgtEl>
                                          <p:spTgt spid="2497541"/>
                                        </p:tgtEl>
                                        <p:attrNameLst>
                                          <p:attrName>ppt_x</p:attrName>
                                        </p:attrNameLst>
                                      </p:cBhvr>
                                      <p:tavLst>
                                        <p:tav tm="0">
                                          <p:val>
                                            <p:strVal val="#ppt_x"/>
                                          </p:val>
                                        </p:tav>
                                        <p:tav tm="100000">
                                          <p:val>
                                            <p:strVal val="#ppt_x"/>
                                          </p:val>
                                        </p:tav>
                                      </p:tavLst>
                                    </p:anim>
                                    <p:anim calcmode="lin" valueType="num">
                                      <p:cBhvr additive="base">
                                        <p:cTn id="124" dur="500" fill="hold"/>
                                        <p:tgtEl>
                                          <p:spTgt spid="24975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7539" grpId="0"/>
      <p:bldP spid="2497540" grpId="0"/>
      <p:bldP spid="2497546" grpId="0"/>
      <p:bldP spid="2497549" grpId="0"/>
      <p:bldP spid="2497550" grpId="0"/>
      <p:bldP spid="2497551" grpId="0"/>
      <p:bldP spid="2497552" grpId="0"/>
      <p:bldP spid="2497553" grpId="0"/>
      <p:bldP spid="2497561" grpId="0"/>
      <p:bldP spid="2497562" grpId="0"/>
      <p:bldP spid="2497710" grpId="0"/>
      <p:bldP spid="2497711" grpId="0"/>
      <p:bldP spid="2497712" grpId="0"/>
      <p:bldP spid="2497714" grpId="0"/>
      <p:bldP spid="2497715" grpId="0"/>
      <p:bldP spid="24977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99586" name="矩形 2499585"/>
          <p:cNvSpPr/>
          <p:nvPr/>
        </p:nvSpPr>
        <p:spPr>
          <a:xfrm>
            <a:off x="1361440" y="4046538"/>
            <a:ext cx="9144000" cy="2520950"/>
          </a:xfrm>
          <a:prstGeom prst="rect">
            <a:avLst/>
          </a:prstGeom>
          <a:solidFill>
            <a:schemeClr val="bg2"/>
          </a:solidFill>
          <a:ln w="9525">
            <a:noFill/>
          </a:ln>
        </p:spPr>
        <p:txBody>
          <a:bodyPr/>
          <a:p>
            <a:endParaRPr lang="zh-CN" altLang="en-US"/>
          </a:p>
        </p:txBody>
      </p:sp>
      <p:sp>
        <p:nvSpPr>
          <p:cNvPr id="2499587" name="直接连接符 2499586"/>
          <p:cNvSpPr/>
          <p:nvPr/>
        </p:nvSpPr>
        <p:spPr>
          <a:xfrm>
            <a:off x="2272665" y="4705350"/>
            <a:ext cx="846138" cy="0"/>
          </a:xfrm>
          <a:prstGeom prst="line">
            <a:avLst/>
          </a:prstGeom>
          <a:ln w="38100" cap="flat" cmpd="dbl">
            <a:solidFill>
              <a:schemeClr val="tx1"/>
            </a:solidFill>
            <a:prstDash val="solid"/>
            <a:headEnd type="none" w="med" len="med"/>
            <a:tailEnd type="none" w="med" len="med"/>
          </a:ln>
        </p:spPr>
      </p:sp>
      <p:sp>
        <p:nvSpPr>
          <p:cNvPr id="2499588" name="矩形 2499587"/>
          <p:cNvSpPr/>
          <p:nvPr/>
        </p:nvSpPr>
        <p:spPr>
          <a:xfrm>
            <a:off x="1518603" y="4476750"/>
            <a:ext cx="1336675" cy="581025"/>
          </a:xfrm>
          <a:prstGeom prst="rect">
            <a:avLst/>
          </a:prstGeom>
          <a:noFill/>
          <a:ln w="9525">
            <a:noFill/>
          </a:ln>
        </p:spPr>
        <p:txBody>
          <a:bodyPr wrap="none" anchor="t" anchorCtr="0">
            <a:spAutoFit/>
          </a:bodyPr>
          <a:p>
            <a:r>
              <a:rPr lang="zh-CN" altLang="en-US" sz="1600" dirty="0">
                <a:solidFill>
                  <a:schemeClr val="tx1"/>
                </a:solidFill>
                <a:latin typeface="Arial" panose="020B0604020202020204" pitchFamily="34" charset="0"/>
                <a:ea typeface="楷体_GB2312" pitchFamily="49" charset="-122"/>
              </a:rPr>
              <a:t>表名</a:t>
            </a:r>
            <a:endParaRPr lang="zh-CN" altLang="en-US" sz="1600" dirty="0">
              <a:solidFill>
                <a:schemeClr val="tx1"/>
              </a:solidFill>
              <a:latin typeface="Arial" panose="020B0604020202020204" pitchFamily="34" charset="0"/>
              <a:ea typeface="楷体_GB2312" pitchFamily="49" charset="-122"/>
            </a:endParaRPr>
          </a:p>
          <a:p>
            <a:r>
              <a:rPr lang="zh-CN" altLang="en-US" sz="1600" dirty="0">
                <a:solidFill>
                  <a:schemeClr val="tx1"/>
                </a:solidFill>
                <a:latin typeface="Arial" panose="020B0604020202020204" pitchFamily="34" charset="0"/>
                <a:ea typeface="楷体_GB2312" pitchFamily="49" charset="-122"/>
              </a:rPr>
              <a:t>表标题</a:t>
            </a:r>
            <a:r>
              <a:rPr lang="en-US" altLang="zh-CN" sz="1600">
                <a:solidFill>
                  <a:schemeClr val="tx1"/>
                </a:solidFill>
                <a:latin typeface="Arial" panose="020B0604020202020204" pitchFamily="34" charset="0"/>
                <a:ea typeface="楷体_GB2312" pitchFamily="49" charset="-122"/>
              </a:rPr>
              <a:t>(</a:t>
            </a:r>
            <a:r>
              <a:rPr lang="zh-CN" altLang="en-US" sz="1600" dirty="0">
                <a:solidFill>
                  <a:schemeClr val="tx1"/>
                </a:solidFill>
                <a:latin typeface="Arial" panose="020B0604020202020204" pitchFamily="34" charset="0"/>
                <a:ea typeface="楷体_GB2312" pitchFamily="49" charset="-122"/>
              </a:rPr>
              <a:t>格式</a:t>
            </a:r>
            <a:r>
              <a:rPr lang="en-US" altLang="zh-CN" sz="1600">
                <a:solidFill>
                  <a:schemeClr val="tx1"/>
                </a:solidFill>
                <a:latin typeface="Arial" panose="020B0604020202020204" pitchFamily="34" charset="0"/>
                <a:ea typeface="楷体_GB2312" pitchFamily="49" charset="-122"/>
              </a:rPr>
              <a:t>)</a:t>
            </a:r>
            <a:endParaRPr lang="en-US" altLang="zh-CN" sz="1600">
              <a:solidFill>
                <a:schemeClr val="bg1"/>
              </a:solidFill>
              <a:latin typeface="Arial" panose="020B0604020202020204" pitchFamily="34" charset="0"/>
              <a:ea typeface="楷体_GB2312" pitchFamily="49" charset="-122"/>
            </a:endParaRPr>
          </a:p>
        </p:txBody>
      </p:sp>
      <p:sp>
        <p:nvSpPr>
          <p:cNvPr id="2499591" name="矩形 2499590"/>
          <p:cNvSpPr/>
          <p:nvPr/>
        </p:nvSpPr>
        <p:spPr>
          <a:xfrm>
            <a:off x="1593215" y="1353820"/>
            <a:ext cx="9079230" cy="2251075"/>
          </a:xfrm>
          <a:prstGeom prst="rect">
            <a:avLst/>
          </a:prstGeom>
          <a:noFill/>
          <a:ln w="9525">
            <a:noFill/>
          </a:ln>
        </p:spPr>
        <p:txBody>
          <a:bodyPr wrap="square">
            <a:spAutoFit/>
          </a:bodyPr>
          <a:p>
            <a:pPr>
              <a:lnSpc>
                <a:spcPct val="130000"/>
              </a:lnSpc>
              <a:buFont typeface="Wingdings" panose="05000000000000000000" pitchFamily="2" charset="2"/>
            </a:pPr>
            <a:r>
              <a:rPr lang="en-US" altLang="zh-CN" sz="2400" dirty="0">
                <a:solidFill>
                  <a:srgbClr val="0070C0"/>
                </a:solidFill>
                <a:latin typeface="Arial" panose="020B0604020202020204" pitchFamily="34" charset="0"/>
                <a:ea typeface="楷体_GB2312" pitchFamily="49" charset="-122"/>
                <a:sym typeface="+mn-ea"/>
              </a:rPr>
              <a:t>      </a:t>
            </a:r>
            <a:r>
              <a:rPr lang="zh-CN" altLang="en-US" sz="2400" dirty="0">
                <a:solidFill>
                  <a:srgbClr val="0070C0"/>
                </a:solidFill>
                <a:latin typeface="楷体" panose="02010609060101010101" charset="-122"/>
                <a:ea typeface="楷体" panose="02010609060101010101" charset="-122"/>
                <a:cs typeface="楷体" panose="02010609060101010101" charset="-122"/>
                <a:sym typeface="+mn-ea"/>
              </a:rPr>
              <a:t>定义</a:t>
            </a:r>
            <a:r>
              <a:rPr lang="zh-CN" altLang="en-US" sz="2400" dirty="0">
                <a:solidFill>
                  <a:srgbClr val="0070C0"/>
                </a:solidFill>
                <a:latin typeface="楷体" panose="02010609060101010101" charset="-122"/>
                <a:ea typeface="楷体" panose="02010609060101010101" charset="-122"/>
                <a:cs typeface="楷体" panose="02010609060101010101" charset="-122"/>
              </a:rPr>
              <a:t>数据库</a:t>
            </a:r>
            <a:r>
              <a:rPr lang="en-US" altLang="zh-CN" sz="2400">
                <a:solidFill>
                  <a:srgbClr val="0070C0"/>
                </a:solidFill>
                <a:latin typeface="楷体" panose="02010609060101010101" charset="-122"/>
                <a:ea typeface="楷体" panose="02010609060101010101" charset="-122"/>
                <a:cs typeface="楷体" panose="02010609060101010101" charset="-122"/>
              </a:rPr>
              <a:t>: </a:t>
            </a:r>
            <a:r>
              <a:rPr lang="zh-CN" altLang="en-US" sz="2400" dirty="0">
                <a:solidFill>
                  <a:srgbClr val="0070C0"/>
                </a:solidFill>
                <a:latin typeface="楷体" panose="02010609060101010101" charset="-122"/>
                <a:ea typeface="楷体" panose="02010609060101010101" charset="-122"/>
                <a:cs typeface="楷体" panose="02010609060101010101" charset="-122"/>
              </a:rPr>
              <a:t>定义数据库中数据表的名称、标题</a:t>
            </a:r>
            <a:r>
              <a:rPr lang="en-US" altLang="zh-CN" sz="2400">
                <a:solidFill>
                  <a:srgbClr val="0070C0"/>
                </a:solidFill>
                <a:latin typeface="楷体" panose="02010609060101010101" charset="-122"/>
                <a:ea typeface="楷体" panose="02010609060101010101" charset="-122"/>
                <a:cs typeface="楷体" panose="02010609060101010101" charset="-122"/>
              </a:rPr>
              <a:t>(</a:t>
            </a:r>
            <a:r>
              <a:rPr lang="zh-CN" altLang="en-US" sz="2400" dirty="0">
                <a:solidFill>
                  <a:srgbClr val="0070C0"/>
                </a:solidFill>
                <a:latin typeface="楷体" panose="02010609060101010101" charset="-122"/>
                <a:ea typeface="楷体" panose="02010609060101010101" charset="-122"/>
                <a:cs typeface="楷体" panose="02010609060101010101" charset="-122"/>
              </a:rPr>
              <a:t>内含的属性名称及对该属性的值的要求</a:t>
            </a:r>
            <a:r>
              <a:rPr lang="en-US" altLang="zh-CN" sz="2400">
                <a:solidFill>
                  <a:srgbClr val="0070C0"/>
                </a:solidFill>
                <a:latin typeface="楷体" panose="02010609060101010101" charset="-122"/>
                <a:ea typeface="楷体" panose="02010609060101010101" charset="-122"/>
                <a:cs typeface="楷体" panose="02010609060101010101" charset="-122"/>
              </a:rPr>
              <a:t>)</a:t>
            </a:r>
            <a:r>
              <a:rPr lang="zh-CN" altLang="en-US" sz="2400" dirty="0">
                <a:solidFill>
                  <a:srgbClr val="0070C0"/>
                </a:solidFill>
                <a:latin typeface="楷体" panose="02010609060101010101" charset="-122"/>
                <a:ea typeface="楷体" panose="02010609060101010101" charset="-122"/>
                <a:cs typeface="楷体" panose="02010609060101010101" charset="-122"/>
              </a:rPr>
              <a:t>等。</a:t>
            </a:r>
            <a:endParaRPr lang="zh-CN" altLang="en-US" sz="2400" dirty="0">
              <a:solidFill>
                <a:srgbClr val="0070C0"/>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q"/>
            </a:pPr>
            <a:r>
              <a:rPr lang="zh-CN" altLang="en-US" sz="2000" b="1" dirty="0">
                <a:solidFill>
                  <a:schemeClr val="tx1"/>
                </a:solidFill>
                <a:latin typeface="Arial" panose="020B0604020202020204" pitchFamily="34" charset="0"/>
                <a:ea typeface="楷体_GB2312" pitchFamily="49" charset="-122"/>
              </a:rPr>
              <a:t> </a:t>
            </a:r>
            <a:r>
              <a:rPr lang="en-US" altLang="zh-CN" sz="2000">
                <a:solidFill>
                  <a:schemeClr val="tx1"/>
                </a:solidFill>
                <a:latin typeface="Arial" panose="020B0604020202020204" pitchFamily="34" charset="0"/>
                <a:ea typeface="楷体_GB2312" pitchFamily="49" charset="-122"/>
              </a:rPr>
              <a:t>DBMS</a:t>
            </a:r>
            <a:r>
              <a:rPr lang="zh-CN" altLang="en-US" sz="2000" dirty="0">
                <a:solidFill>
                  <a:schemeClr val="tx1"/>
                </a:solidFill>
                <a:latin typeface="Arial" panose="020B0604020202020204" pitchFamily="34" charset="0"/>
                <a:ea typeface="楷体_GB2312" pitchFamily="49" charset="-122"/>
              </a:rPr>
              <a:t>提供一套</a:t>
            </a:r>
            <a:r>
              <a:rPr lang="zh-CN" altLang="en-US" sz="2000" b="1" u="sng" dirty="0">
                <a:solidFill>
                  <a:schemeClr val="tx1"/>
                </a:solidFill>
                <a:latin typeface="Arial" panose="020B0604020202020204" pitchFamily="34" charset="0"/>
                <a:ea typeface="楷体_GB2312" pitchFamily="49" charset="-122"/>
              </a:rPr>
              <a:t>数据定义语言</a:t>
            </a:r>
            <a:r>
              <a:rPr lang="en-US" altLang="zh-CN" sz="2000">
                <a:solidFill>
                  <a:schemeClr val="tx1"/>
                </a:solidFill>
                <a:latin typeface="Arial" panose="020B0604020202020204" pitchFamily="34" charset="0"/>
                <a:ea typeface="楷体_GB2312" pitchFamily="49" charset="-122"/>
              </a:rPr>
              <a:t>(</a:t>
            </a:r>
            <a:r>
              <a:rPr lang="en-US" altLang="zh-CN" sz="2000" err="1">
                <a:solidFill>
                  <a:schemeClr val="tx1"/>
                </a:solidFill>
                <a:latin typeface="Arial" panose="020B0604020202020204" pitchFamily="34" charset="0"/>
                <a:ea typeface="楷体_GB2312" pitchFamily="49" charset="-122"/>
              </a:rPr>
              <a:t>DDL:Data</a:t>
            </a:r>
            <a:r>
              <a:rPr lang="en-US" altLang="zh-CN" sz="2000">
                <a:solidFill>
                  <a:schemeClr val="tx1"/>
                </a:solidFill>
                <a:latin typeface="Arial" panose="020B0604020202020204" pitchFamily="34" charset="0"/>
                <a:ea typeface="楷体_GB2312" pitchFamily="49" charset="-122"/>
              </a:rPr>
              <a:t> Definition Language)</a:t>
            </a:r>
            <a:r>
              <a:rPr lang="zh-CN" altLang="en-US" sz="2000" dirty="0">
                <a:solidFill>
                  <a:schemeClr val="tx1"/>
                </a:solidFill>
                <a:latin typeface="Arial" panose="020B0604020202020204" pitchFamily="34" charset="0"/>
                <a:ea typeface="楷体_GB2312" pitchFamily="49" charset="-122"/>
              </a:rPr>
              <a:t>给用户</a:t>
            </a:r>
            <a:endParaRPr lang="zh-CN" altLang="en-US" sz="2000" dirty="0">
              <a:solidFill>
                <a:schemeClr val="tx1"/>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q"/>
            </a:pPr>
            <a:r>
              <a:rPr lang="zh-CN" altLang="en-US" sz="2000" dirty="0">
                <a:solidFill>
                  <a:schemeClr val="tx1"/>
                </a:solidFill>
                <a:latin typeface="Arial" panose="020B0604020202020204" pitchFamily="34" charset="0"/>
                <a:ea typeface="楷体_GB2312" pitchFamily="49" charset="-122"/>
              </a:rPr>
              <a:t> 用户使用</a:t>
            </a:r>
            <a:r>
              <a:rPr lang="en-US" altLang="zh-CN" sz="2000">
                <a:solidFill>
                  <a:schemeClr val="tx1"/>
                </a:solidFill>
                <a:latin typeface="Arial" panose="020B0604020202020204" pitchFamily="34" charset="0"/>
                <a:ea typeface="楷体_GB2312" pitchFamily="49" charset="-122"/>
              </a:rPr>
              <a:t>DDL</a:t>
            </a:r>
            <a:r>
              <a:rPr lang="zh-CN" altLang="en-US" sz="2000" dirty="0">
                <a:solidFill>
                  <a:schemeClr val="tx1"/>
                </a:solidFill>
                <a:latin typeface="Arial" panose="020B0604020202020204" pitchFamily="34" charset="0"/>
                <a:ea typeface="楷体_GB2312" pitchFamily="49" charset="-122"/>
              </a:rPr>
              <a:t>描述其所要建立表的格式</a:t>
            </a:r>
            <a:endParaRPr lang="zh-CN" altLang="en-US" sz="2000" dirty="0">
              <a:solidFill>
                <a:schemeClr val="tx1"/>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q"/>
            </a:pPr>
            <a:r>
              <a:rPr lang="zh-CN" altLang="en-US" sz="2000" dirty="0">
                <a:solidFill>
                  <a:schemeClr val="tx1"/>
                </a:solidFill>
                <a:latin typeface="Arial" panose="020B0604020202020204" pitchFamily="34" charset="0"/>
                <a:ea typeface="楷体_GB2312" pitchFamily="49" charset="-122"/>
              </a:rPr>
              <a:t> </a:t>
            </a:r>
            <a:r>
              <a:rPr lang="en-US" altLang="zh-CN" sz="2000">
                <a:solidFill>
                  <a:schemeClr val="tx1"/>
                </a:solidFill>
                <a:latin typeface="Arial" panose="020B0604020202020204" pitchFamily="34" charset="0"/>
                <a:ea typeface="楷体_GB2312" pitchFamily="49" charset="-122"/>
              </a:rPr>
              <a:t>DBMS</a:t>
            </a:r>
            <a:r>
              <a:rPr lang="zh-CN" altLang="en-US" sz="2000" dirty="0">
                <a:solidFill>
                  <a:schemeClr val="tx1"/>
                </a:solidFill>
                <a:latin typeface="Arial" panose="020B0604020202020204" pitchFamily="34" charset="0"/>
                <a:ea typeface="楷体_GB2312" pitchFamily="49" charset="-122"/>
              </a:rPr>
              <a:t>依照用户的定义，创建数据库及其中的</a:t>
            </a:r>
            <a:r>
              <a:rPr lang="en-US" altLang="zh-CN" sz="2000">
                <a:solidFill>
                  <a:schemeClr val="tx1"/>
                </a:solidFill>
                <a:latin typeface="Arial" panose="020B0604020202020204" pitchFamily="34" charset="0"/>
                <a:ea typeface="楷体_GB2312" pitchFamily="49" charset="-122"/>
              </a:rPr>
              <a:t>Table</a:t>
            </a:r>
            <a:endParaRPr lang="en-US" altLang="zh-CN" sz="2000">
              <a:solidFill>
                <a:schemeClr val="tx1"/>
              </a:solidFill>
              <a:latin typeface="Arial" panose="020B0604020202020204" pitchFamily="34" charset="0"/>
              <a:ea typeface="楷体_GB2312" pitchFamily="49" charset="-122"/>
            </a:endParaRPr>
          </a:p>
        </p:txBody>
      </p:sp>
      <p:pic>
        <p:nvPicPr>
          <p:cNvPr id="2499592" name="图片 2499591"/>
          <p:cNvPicPr>
            <a:picLocks noChangeAspect="1"/>
          </p:cNvPicPr>
          <p:nvPr/>
        </p:nvPicPr>
        <p:blipFill>
          <a:blip r:embed="rId1"/>
          <a:stretch>
            <a:fillRect/>
          </a:stretch>
        </p:blipFill>
        <p:spPr>
          <a:xfrm>
            <a:off x="2845753" y="4522788"/>
            <a:ext cx="4238625" cy="495300"/>
          </a:xfrm>
          <a:prstGeom prst="rect">
            <a:avLst/>
          </a:prstGeom>
          <a:noFill/>
          <a:ln w="38100" cap="flat" cmpd="dbl">
            <a:solidFill>
              <a:srgbClr val="CC0000"/>
            </a:solidFill>
            <a:prstDash val="solid"/>
            <a:miter/>
            <a:headEnd type="none" w="med" len="med"/>
            <a:tailEnd type="none" w="med" len="med"/>
          </a:ln>
        </p:spPr>
      </p:pic>
      <p:grpSp>
        <p:nvGrpSpPr>
          <p:cNvPr id="2499593" name="组合 2499592"/>
          <p:cNvGrpSpPr/>
          <p:nvPr/>
        </p:nvGrpSpPr>
        <p:grpSpPr>
          <a:xfrm>
            <a:off x="9573578" y="4465638"/>
            <a:ext cx="906462" cy="1508125"/>
            <a:chOff x="5205" y="3021"/>
            <a:chExt cx="571" cy="950"/>
          </a:xfrm>
        </p:grpSpPr>
        <p:graphicFrame>
          <p:nvGraphicFramePr>
            <p:cNvPr id="2499594" name="对象 2499593"/>
            <p:cNvGraphicFramePr/>
            <p:nvPr/>
          </p:nvGraphicFramePr>
          <p:xfrm>
            <a:off x="5210" y="3021"/>
            <a:ext cx="489" cy="486"/>
          </p:xfrm>
          <a:graphic>
            <a:graphicData uri="http://schemas.openxmlformats.org/presentationml/2006/ole">
              <mc:AlternateContent xmlns:mc="http://schemas.openxmlformats.org/markup-compatibility/2006">
                <mc:Choice xmlns:v="urn:schemas-microsoft-com:vml" Requires="v">
                  <p:oleObj spid="_x0000_s3094" name="" r:id="rId2" imgW="1878965" imgH="1674495" progId="MS_ClipArt_Gallery.2">
                    <p:embed/>
                  </p:oleObj>
                </mc:Choice>
                <mc:Fallback>
                  <p:oleObj name="" r:id="rId2" imgW="1878965" imgH="1674495" progId="MS_ClipArt_Gallery.2">
                    <p:embed/>
                    <p:pic>
                      <p:nvPicPr>
                        <p:cNvPr id="0" name="图片 3093"/>
                        <p:cNvPicPr/>
                        <p:nvPr/>
                      </p:nvPicPr>
                      <p:blipFill>
                        <a:blip r:embed="rId3"/>
                        <a:stretch>
                          <a:fillRect/>
                        </a:stretch>
                      </p:blipFill>
                      <p:spPr>
                        <a:xfrm>
                          <a:off x="5210" y="3021"/>
                          <a:ext cx="489" cy="486"/>
                        </a:xfrm>
                        <a:prstGeom prst="rect">
                          <a:avLst/>
                        </a:prstGeom>
                        <a:noFill/>
                        <a:ln w="38100">
                          <a:noFill/>
                          <a:miter/>
                        </a:ln>
                      </p:spPr>
                    </p:pic>
                  </p:oleObj>
                </mc:Fallback>
              </mc:AlternateContent>
            </a:graphicData>
          </a:graphic>
        </p:graphicFrame>
        <p:sp>
          <p:nvSpPr>
            <p:cNvPr id="2499595" name="文本框 2499594"/>
            <p:cNvSpPr txBox="1"/>
            <p:nvPr/>
          </p:nvSpPr>
          <p:spPr>
            <a:xfrm>
              <a:off x="5205" y="3529"/>
              <a:ext cx="571" cy="442"/>
            </a:xfrm>
            <a:prstGeom prst="rect">
              <a:avLst/>
            </a:prstGeom>
            <a:noFill/>
            <a:ln w="9525">
              <a:noFill/>
            </a:ln>
          </p:spPr>
          <p:txBody>
            <a:bodyPr wrap="none" anchor="t" anchorCtr="0">
              <a:spAutoFit/>
            </a:bodyPr>
            <a:p>
              <a:r>
                <a:rPr lang="zh-CN" altLang="en-US" sz="2000" dirty="0">
                  <a:solidFill>
                    <a:srgbClr val="CC0000"/>
                  </a:solidFill>
                  <a:latin typeface="Arial" panose="020B0604020202020204" pitchFamily="34" charset="0"/>
                  <a:ea typeface="楷体_GB2312" pitchFamily="49" charset="-122"/>
                </a:rPr>
                <a:t>用户</a:t>
              </a:r>
              <a:endParaRPr lang="zh-CN" altLang="en-US" sz="2000" dirty="0">
                <a:solidFill>
                  <a:srgbClr val="CC0000"/>
                </a:solidFill>
                <a:latin typeface="Arial" panose="020B0604020202020204" pitchFamily="34" charset="0"/>
                <a:ea typeface="楷体_GB2312" pitchFamily="49" charset="-122"/>
              </a:endParaRPr>
            </a:p>
            <a:p>
              <a:r>
                <a:rPr lang="en-US" altLang="zh-CN" sz="2000">
                  <a:solidFill>
                    <a:srgbClr val="CC0000"/>
                  </a:solidFill>
                  <a:latin typeface="Arial" panose="020B0604020202020204" pitchFamily="34" charset="0"/>
                  <a:ea typeface="楷体_GB2312" pitchFamily="49" charset="-122"/>
                </a:rPr>
                <a:t>DBAP</a:t>
              </a:r>
              <a:endParaRPr lang="en-US" altLang="zh-CN" sz="2000">
                <a:solidFill>
                  <a:schemeClr val="bg1"/>
                </a:solidFill>
                <a:latin typeface="Arial" panose="020B0604020202020204" pitchFamily="34" charset="0"/>
                <a:ea typeface="楷体_GB2312" pitchFamily="49" charset="-122"/>
              </a:endParaRPr>
            </a:p>
          </p:txBody>
        </p:sp>
      </p:grpSp>
      <p:pic>
        <p:nvPicPr>
          <p:cNvPr id="2499596" name="图片 2499595"/>
          <p:cNvPicPr>
            <a:picLocks noChangeAspect="1"/>
          </p:cNvPicPr>
          <p:nvPr/>
        </p:nvPicPr>
        <p:blipFill>
          <a:blip r:embed="rId4"/>
          <a:stretch>
            <a:fillRect/>
          </a:stretch>
        </p:blipFill>
        <p:spPr>
          <a:xfrm>
            <a:off x="2848928" y="5118100"/>
            <a:ext cx="4248150" cy="1365250"/>
          </a:xfrm>
          <a:prstGeom prst="rect">
            <a:avLst/>
          </a:prstGeom>
          <a:noFill/>
          <a:ln w="9525">
            <a:noFill/>
          </a:ln>
        </p:spPr>
      </p:pic>
      <p:grpSp>
        <p:nvGrpSpPr>
          <p:cNvPr id="2499597" name="组合 2499596"/>
          <p:cNvGrpSpPr/>
          <p:nvPr/>
        </p:nvGrpSpPr>
        <p:grpSpPr>
          <a:xfrm>
            <a:off x="6673215" y="4181475"/>
            <a:ext cx="3027363" cy="1792288"/>
            <a:chOff x="3378" y="2842"/>
            <a:chExt cx="1907" cy="1129"/>
          </a:xfrm>
        </p:grpSpPr>
        <p:sp>
          <p:nvSpPr>
            <p:cNvPr id="2499598" name="文本框 2499597"/>
            <p:cNvSpPr txBox="1"/>
            <p:nvPr/>
          </p:nvSpPr>
          <p:spPr>
            <a:xfrm>
              <a:off x="4051" y="3721"/>
              <a:ext cx="588" cy="250"/>
            </a:xfrm>
            <a:prstGeom prst="rect">
              <a:avLst/>
            </a:prstGeom>
            <a:noFill/>
            <a:ln w="9525">
              <a:noFill/>
            </a:ln>
          </p:spPr>
          <p:txBody>
            <a:bodyPr wrap="none" anchor="t" anchorCtr="0">
              <a:spAutoFit/>
            </a:bodyPr>
            <a:p>
              <a:r>
                <a:rPr lang="en-US" altLang="zh-CN" sz="2000">
                  <a:solidFill>
                    <a:srgbClr val="CC0000"/>
                  </a:solidFill>
                  <a:latin typeface="Arial" panose="020B0604020202020204" pitchFamily="34" charset="0"/>
                  <a:ea typeface="隶书" panose="02010509060101010101" pitchFamily="49" charset="-122"/>
                </a:rPr>
                <a:t>DBMS</a:t>
              </a:r>
              <a:endParaRPr lang="en-US" altLang="zh-CN" sz="2000">
                <a:solidFill>
                  <a:schemeClr val="bg1"/>
                </a:solidFill>
                <a:latin typeface="Arial" panose="020B0604020202020204" pitchFamily="34" charset="0"/>
                <a:ea typeface="隶书" panose="02010509060101010101" pitchFamily="49" charset="-122"/>
              </a:endParaRPr>
            </a:p>
          </p:txBody>
        </p:sp>
        <p:sp>
          <p:nvSpPr>
            <p:cNvPr id="2499599" name="左右箭头标注 2499598"/>
            <p:cNvSpPr/>
            <p:nvPr/>
          </p:nvSpPr>
          <p:spPr>
            <a:xfrm>
              <a:off x="3378" y="2842"/>
              <a:ext cx="1907" cy="837"/>
            </a:xfrm>
            <a:prstGeom prst="leftRightArrowCallout">
              <a:avLst>
                <a:gd name="adj1" fmla="val 25000"/>
                <a:gd name="adj2" fmla="val 25000"/>
                <a:gd name="adj3" fmla="val 28479"/>
                <a:gd name="adj4" fmla="val 50000"/>
              </a:avLst>
            </a:prstGeom>
            <a:solidFill>
              <a:srgbClr val="FFFF66"/>
            </a:solidFill>
            <a:ln w="9525" cap="flat" cmpd="sng">
              <a:solidFill>
                <a:schemeClr val="tx1"/>
              </a:solidFill>
              <a:prstDash val="solid"/>
              <a:miter/>
              <a:headEnd type="none" w="med" len="med"/>
              <a:tailEnd type="none" w="med" len="med"/>
            </a:ln>
          </p:spPr>
          <p:txBody>
            <a:bodyPr/>
            <a:p>
              <a:endParaRPr lang="zh-CN" altLang="en-US"/>
            </a:p>
          </p:txBody>
        </p:sp>
      </p:grpSp>
      <p:sp>
        <p:nvSpPr>
          <p:cNvPr id="2499600" name="矩形 2499599"/>
          <p:cNvSpPr/>
          <p:nvPr/>
        </p:nvSpPr>
        <p:spPr>
          <a:xfrm>
            <a:off x="7368540" y="4559300"/>
            <a:ext cx="1833563" cy="581025"/>
          </a:xfrm>
          <a:prstGeom prst="rect">
            <a:avLst/>
          </a:prstGeom>
          <a:noFill/>
          <a:ln w="9525">
            <a:noFill/>
          </a:ln>
        </p:spPr>
        <p:txBody>
          <a:bodyPr wrap="none" anchor="t" anchorCtr="0">
            <a:spAutoFit/>
          </a:bodyPr>
          <a:p>
            <a:r>
              <a:rPr lang="en-US" altLang="zh-CN" sz="1600">
                <a:solidFill>
                  <a:schemeClr val="tx1"/>
                </a:solidFill>
                <a:latin typeface="Arial" panose="020B0604020202020204" pitchFamily="34" charset="0"/>
                <a:ea typeface="楷体_GB2312" pitchFamily="49" charset="-122"/>
              </a:rPr>
              <a:t>1. </a:t>
            </a:r>
            <a:r>
              <a:rPr lang="zh-CN" altLang="en-US" sz="1600" dirty="0">
                <a:solidFill>
                  <a:schemeClr val="tx1"/>
                </a:solidFill>
                <a:latin typeface="Arial" panose="020B0604020202020204" pitchFamily="34" charset="0"/>
                <a:ea typeface="楷体_GB2312" pitchFamily="49" charset="-122"/>
              </a:rPr>
              <a:t>执行定义操作，</a:t>
            </a:r>
            <a:endParaRPr lang="zh-CN" altLang="en-US" sz="1600" dirty="0">
              <a:solidFill>
                <a:schemeClr val="tx1"/>
              </a:solidFill>
              <a:latin typeface="Arial" panose="020B0604020202020204" pitchFamily="34" charset="0"/>
              <a:ea typeface="楷体_GB2312" pitchFamily="49" charset="-122"/>
            </a:endParaRPr>
          </a:p>
          <a:p>
            <a:r>
              <a:rPr lang="zh-CN" altLang="en-US" sz="1600" dirty="0">
                <a:solidFill>
                  <a:schemeClr val="tx1"/>
                </a:solidFill>
                <a:latin typeface="Arial" panose="020B0604020202020204" pitchFamily="34" charset="0"/>
                <a:ea typeface="楷体_GB2312" pitchFamily="49" charset="-122"/>
              </a:rPr>
              <a:t>创建数据库</a:t>
            </a:r>
            <a:endParaRPr lang="zh-CN" altLang="en-US" sz="1600" dirty="0">
              <a:solidFill>
                <a:schemeClr val="tx1"/>
              </a:solidFill>
              <a:latin typeface="Arial" panose="020B0604020202020204" pitchFamily="34" charset="0"/>
              <a:ea typeface="楷体_GB2312" pitchFamily="49" charset="-122"/>
            </a:endParaRPr>
          </a:p>
        </p:txBody>
      </p:sp>
      <p:grpSp>
        <p:nvGrpSpPr>
          <p:cNvPr id="2499601" name="组合 2499600"/>
          <p:cNvGrpSpPr/>
          <p:nvPr/>
        </p:nvGrpSpPr>
        <p:grpSpPr>
          <a:xfrm>
            <a:off x="1593215" y="5054600"/>
            <a:ext cx="1289050" cy="1516063"/>
            <a:chOff x="304" y="1958"/>
            <a:chExt cx="812" cy="955"/>
          </a:xfrm>
        </p:grpSpPr>
        <p:sp>
          <p:nvSpPr>
            <p:cNvPr id="2499602" name="圆柱形 2499601"/>
            <p:cNvSpPr/>
            <p:nvPr/>
          </p:nvSpPr>
          <p:spPr>
            <a:xfrm>
              <a:off x="304" y="1964"/>
              <a:ext cx="812" cy="949"/>
            </a:xfrm>
            <a:prstGeom prst="can">
              <a:avLst>
                <a:gd name="adj" fmla="val 29218"/>
              </a:avLst>
            </a:prstGeom>
            <a:solidFill>
              <a:srgbClr val="C0C0C0"/>
            </a:solidFill>
            <a:ln w="9525" cap="flat" cmpd="sng">
              <a:solidFill>
                <a:schemeClr val="tx1"/>
              </a:solidFill>
              <a:prstDash val="solid"/>
              <a:headEnd type="none" w="med" len="med"/>
              <a:tailEnd type="none" w="med" len="med"/>
            </a:ln>
          </p:spPr>
          <p:txBody>
            <a:bodyPr/>
            <a:p>
              <a:endParaRPr lang="zh-CN" altLang="en-US"/>
            </a:p>
          </p:txBody>
        </p:sp>
        <p:sp>
          <p:nvSpPr>
            <p:cNvPr id="2499603" name="文本框 2499602"/>
            <p:cNvSpPr txBox="1"/>
            <p:nvPr/>
          </p:nvSpPr>
          <p:spPr>
            <a:xfrm>
              <a:off x="400" y="1958"/>
              <a:ext cx="596" cy="250"/>
            </a:xfrm>
            <a:prstGeom prst="rect">
              <a:avLst/>
            </a:prstGeom>
            <a:noFill/>
            <a:ln w="9525">
              <a:noFill/>
            </a:ln>
          </p:spPr>
          <p:txBody>
            <a:bodyPr wrap="none" anchor="t" anchorCtr="0">
              <a:spAutoFit/>
            </a:bodyPr>
            <a:p>
              <a:r>
                <a:rPr lang="zh-CN" altLang="en-US" sz="2000" dirty="0">
                  <a:solidFill>
                    <a:srgbClr val="CC0000"/>
                  </a:solidFill>
                  <a:latin typeface="Arial" panose="020B0604020202020204" pitchFamily="34" charset="0"/>
                  <a:ea typeface="楷体_GB2312" pitchFamily="49" charset="-122"/>
                </a:rPr>
                <a:t>数据库</a:t>
              </a:r>
              <a:endParaRPr lang="zh-CN" altLang="en-US" sz="2000" dirty="0">
                <a:solidFill>
                  <a:srgbClr val="CC0000"/>
                </a:solidFill>
                <a:latin typeface="Arial" panose="020B0604020202020204" pitchFamily="34" charset="0"/>
                <a:ea typeface="楷体_GB2312" pitchFamily="49" charset="-122"/>
              </a:endParaRPr>
            </a:p>
          </p:txBody>
        </p:sp>
      </p:grpSp>
      <p:sp>
        <p:nvSpPr>
          <p:cNvPr id="2499604" name="Text Box 16"/>
          <p:cNvSpPr txBox="1"/>
          <p:nvPr/>
        </p:nvSpPr>
        <p:spPr>
          <a:xfrm>
            <a:off x="1518603" y="605155"/>
            <a:ext cx="4297680" cy="534035"/>
          </a:xfrm>
          <a:prstGeom prst="rect">
            <a:avLst/>
          </a:prstGeom>
          <a:noFill/>
          <a:ln w="9525">
            <a:noFill/>
          </a:ln>
        </p:spPr>
        <p:txBody>
          <a:bodyPr wrap="none">
            <a:spAutoFit/>
          </a:bodyPr>
          <a:p>
            <a:pPr>
              <a:lnSpc>
                <a:spcPct val="120000"/>
              </a:lnSpc>
            </a:pPr>
            <a:r>
              <a:rPr lang="en-US" altLang="zh-CN" sz="2400">
                <a:solidFill>
                  <a:schemeClr val="tx1"/>
                </a:solidFill>
                <a:latin typeface="楷体" panose="02010609060101010101" charset="-122"/>
                <a:ea typeface="楷体" panose="02010609060101010101" charset="-122"/>
                <a:cs typeface="楷体" panose="02010609060101010101" charset="-122"/>
              </a:rPr>
              <a:t>(3)</a:t>
            </a:r>
            <a:r>
              <a:rPr lang="zh-CN" altLang="en-US" sz="2400" dirty="0">
                <a:solidFill>
                  <a:schemeClr val="tx1"/>
                </a:solidFill>
                <a:latin typeface="楷体" panose="02010609060101010101" charset="-122"/>
                <a:ea typeface="楷体" panose="02010609060101010101" charset="-122"/>
                <a:cs typeface="楷体" panose="02010609060101010101" charset="-122"/>
              </a:rPr>
              <a:t>数据库管理系统的基本功能</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01635" name="图片 2501634"/>
          <p:cNvPicPr>
            <a:picLocks noChangeAspect="1"/>
          </p:cNvPicPr>
          <p:nvPr/>
        </p:nvPicPr>
        <p:blipFill>
          <a:blip r:embed="rId1"/>
          <a:stretch>
            <a:fillRect/>
          </a:stretch>
        </p:blipFill>
        <p:spPr>
          <a:xfrm>
            <a:off x="2461260" y="4387215"/>
            <a:ext cx="4238625" cy="1343025"/>
          </a:xfrm>
          <a:prstGeom prst="rect">
            <a:avLst/>
          </a:prstGeom>
          <a:noFill/>
          <a:ln w="38100" cap="flat" cmpd="dbl">
            <a:solidFill>
              <a:srgbClr val="CC0000"/>
            </a:solidFill>
            <a:prstDash val="solid"/>
            <a:miter/>
            <a:headEnd type="none" w="med" len="med"/>
            <a:tailEnd type="none" w="med" len="med"/>
          </a:ln>
        </p:spPr>
      </p:pic>
      <p:sp>
        <p:nvSpPr>
          <p:cNvPr id="2501638" name="矩形 2501637"/>
          <p:cNvSpPr/>
          <p:nvPr/>
        </p:nvSpPr>
        <p:spPr>
          <a:xfrm>
            <a:off x="1167765" y="771525"/>
            <a:ext cx="9360535" cy="2251075"/>
          </a:xfrm>
          <a:prstGeom prst="rect">
            <a:avLst/>
          </a:prstGeom>
          <a:noFill/>
          <a:ln w="9525">
            <a:noFill/>
          </a:ln>
        </p:spPr>
        <p:txBody>
          <a:bodyPr wrap="square">
            <a:spAutoFit/>
          </a:bodyPr>
          <a:p>
            <a:pPr>
              <a:lnSpc>
                <a:spcPct val="130000"/>
              </a:lnSpc>
              <a:buFont typeface="Wingdings" panose="05000000000000000000" pitchFamily="2" charset="2"/>
            </a:pPr>
            <a:r>
              <a:rPr lang="en-US" altLang="zh-CN" sz="2400"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en-US" altLang="zh-CN" sz="2400" dirty="0">
                <a:solidFill>
                  <a:srgbClr val="0070C0"/>
                </a:solidFill>
                <a:latin typeface="Times New Roman" panose="02020603050405020304" pitchFamily="18" charset="0"/>
                <a:ea typeface="楷体" panose="02010609060101010101" charset="-122"/>
                <a:cs typeface="Times New Roman" panose="02020603050405020304" pitchFamily="18" charset="0"/>
              </a:rPr>
              <a:t>    </a:t>
            </a:r>
            <a:r>
              <a:rPr lang="zh-CN" altLang="en-US" sz="2400" dirty="0">
                <a:solidFill>
                  <a:srgbClr val="0070C0"/>
                </a:solidFill>
                <a:latin typeface="Times New Roman" panose="02020603050405020304" pitchFamily="18" charset="0"/>
                <a:ea typeface="楷体" panose="02010609060101010101" charset="-122"/>
                <a:cs typeface="Times New Roman" panose="02020603050405020304" pitchFamily="18" charset="0"/>
              </a:rPr>
              <a:t>数据库操纵</a:t>
            </a:r>
            <a:r>
              <a:rPr lang="en-US" altLang="zh-CN" sz="2400">
                <a:solidFill>
                  <a:srgbClr val="0070C0"/>
                </a:solidFill>
                <a:latin typeface="Times New Roman" panose="02020603050405020304" pitchFamily="18" charset="0"/>
                <a:ea typeface="楷体" panose="02010609060101010101" charset="-122"/>
                <a:cs typeface="Times New Roman" panose="02020603050405020304" pitchFamily="18" charset="0"/>
              </a:rPr>
              <a:t>: </a:t>
            </a:r>
            <a:r>
              <a:rPr lang="zh-CN" altLang="en-US" sz="2400" dirty="0">
                <a:solidFill>
                  <a:srgbClr val="0070C0"/>
                </a:solidFill>
                <a:latin typeface="Times New Roman" panose="02020603050405020304" pitchFamily="18" charset="0"/>
                <a:ea typeface="楷体" panose="02010609060101010101" charset="-122"/>
                <a:cs typeface="Times New Roman" panose="02020603050405020304" pitchFamily="18" charset="0"/>
              </a:rPr>
              <a:t>向数据库的</a:t>
            </a:r>
            <a:r>
              <a:rPr lang="en-US" altLang="zh-CN" sz="2400">
                <a:solidFill>
                  <a:srgbClr val="0070C0"/>
                </a:solidFill>
                <a:latin typeface="Times New Roman" panose="02020603050405020304" pitchFamily="18" charset="0"/>
                <a:ea typeface="楷体" panose="02010609060101010101" charset="-122"/>
                <a:cs typeface="Times New Roman" panose="02020603050405020304" pitchFamily="18" charset="0"/>
              </a:rPr>
              <a:t>Table</a:t>
            </a:r>
            <a:r>
              <a:rPr lang="zh-CN" altLang="en-US" sz="2400" dirty="0">
                <a:solidFill>
                  <a:srgbClr val="0070C0"/>
                </a:solidFill>
                <a:latin typeface="Times New Roman" panose="02020603050405020304" pitchFamily="18" charset="0"/>
                <a:ea typeface="楷体" panose="02010609060101010101" charset="-122"/>
                <a:cs typeface="Times New Roman" panose="02020603050405020304" pitchFamily="18" charset="0"/>
              </a:rPr>
              <a:t>中增加</a:t>
            </a:r>
            <a:r>
              <a:rPr lang="en-US" altLang="zh-CN" sz="2400">
                <a:solidFill>
                  <a:srgbClr val="0070C0"/>
                </a:solidFill>
                <a:latin typeface="Times New Roman" panose="02020603050405020304" pitchFamily="18" charset="0"/>
                <a:ea typeface="楷体" panose="02010609060101010101" charset="-122"/>
                <a:cs typeface="Times New Roman" panose="02020603050405020304" pitchFamily="18" charset="0"/>
              </a:rPr>
              <a:t>/</a:t>
            </a:r>
            <a:r>
              <a:rPr lang="zh-CN" altLang="en-US" sz="2400" dirty="0">
                <a:solidFill>
                  <a:srgbClr val="0070C0"/>
                </a:solidFill>
                <a:latin typeface="Times New Roman" panose="02020603050405020304" pitchFamily="18" charset="0"/>
                <a:ea typeface="楷体" panose="02010609060101010101" charset="-122"/>
                <a:cs typeface="Times New Roman" panose="02020603050405020304" pitchFamily="18" charset="0"/>
              </a:rPr>
              <a:t>删除</a:t>
            </a:r>
            <a:r>
              <a:rPr lang="en-US" altLang="zh-CN" sz="2400">
                <a:solidFill>
                  <a:srgbClr val="0070C0"/>
                </a:solidFill>
                <a:latin typeface="Times New Roman" panose="02020603050405020304" pitchFamily="18" charset="0"/>
                <a:ea typeface="楷体" panose="02010609060101010101" charset="-122"/>
                <a:cs typeface="Times New Roman" panose="02020603050405020304" pitchFamily="18" charset="0"/>
              </a:rPr>
              <a:t>/</a:t>
            </a:r>
            <a:r>
              <a:rPr lang="zh-CN" altLang="en-US" sz="2400" dirty="0">
                <a:solidFill>
                  <a:srgbClr val="0070C0"/>
                </a:solidFill>
                <a:latin typeface="Times New Roman" panose="02020603050405020304" pitchFamily="18" charset="0"/>
                <a:ea typeface="楷体" panose="02010609060101010101" charset="-122"/>
                <a:cs typeface="Times New Roman" panose="02020603050405020304" pitchFamily="18" charset="0"/>
              </a:rPr>
              <a:t>更新数据及对数据进行查询、检索、统计等。</a:t>
            </a:r>
            <a:endPar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lvl="1" eaLnBrk="1" hangingPunct="1">
              <a:lnSpc>
                <a:spcPct val="130000"/>
              </a:lnSpc>
              <a:buFont typeface="Wingdings" panose="05000000000000000000" pitchFamily="2" charset="2"/>
              <a:buChar char="q"/>
            </a:pPr>
            <a:r>
              <a:rPr lang="zh-CN" altLang="en-US" sz="2000" dirty="0">
                <a:solidFill>
                  <a:schemeClr val="tx1"/>
                </a:solidFill>
                <a:latin typeface="Arial" panose="020B0604020202020204" pitchFamily="34" charset="0"/>
                <a:ea typeface="楷体_GB2312" pitchFamily="49" charset="-122"/>
              </a:rPr>
              <a:t> </a:t>
            </a:r>
            <a:r>
              <a:rPr lang="en-US" altLang="zh-CN" sz="2000">
                <a:solidFill>
                  <a:schemeClr val="tx1"/>
                </a:solidFill>
                <a:latin typeface="Arial" panose="020B0604020202020204" pitchFamily="34" charset="0"/>
                <a:ea typeface="楷体_GB2312" pitchFamily="49" charset="-122"/>
              </a:rPr>
              <a:t>DBMS</a:t>
            </a:r>
            <a:r>
              <a:rPr lang="zh-CN" altLang="en-US" sz="2000" dirty="0">
                <a:solidFill>
                  <a:schemeClr val="tx1"/>
                </a:solidFill>
                <a:latin typeface="Arial" panose="020B0604020202020204" pitchFamily="34" charset="0"/>
                <a:ea typeface="楷体_GB2312" pitchFamily="49" charset="-122"/>
              </a:rPr>
              <a:t>提供一套</a:t>
            </a:r>
            <a:r>
              <a:rPr lang="zh-CN" altLang="en-US" sz="2000" b="1" u="sng" dirty="0">
                <a:solidFill>
                  <a:schemeClr val="tx1"/>
                </a:solidFill>
                <a:latin typeface="Arial" panose="020B0604020202020204" pitchFamily="34" charset="0"/>
                <a:ea typeface="楷体_GB2312" pitchFamily="49" charset="-122"/>
              </a:rPr>
              <a:t>数据操纵语言</a:t>
            </a:r>
            <a:r>
              <a:rPr lang="en-US" altLang="zh-CN" sz="2000">
                <a:solidFill>
                  <a:schemeClr val="tx1"/>
                </a:solidFill>
                <a:latin typeface="Arial" panose="020B0604020202020204" pitchFamily="34" charset="0"/>
                <a:ea typeface="楷体_GB2312" pitchFamily="49" charset="-122"/>
              </a:rPr>
              <a:t>(</a:t>
            </a:r>
            <a:r>
              <a:rPr lang="en-US" altLang="zh-CN" sz="2000" err="1">
                <a:solidFill>
                  <a:schemeClr val="tx1"/>
                </a:solidFill>
                <a:latin typeface="Arial" panose="020B0604020202020204" pitchFamily="34" charset="0"/>
                <a:ea typeface="楷体_GB2312" pitchFamily="49" charset="-122"/>
              </a:rPr>
              <a:t>DML:Data</a:t>
            </a:r>
            <a:r>
              <a:rPr lang="en-US" altLang="zh-CN" sz="2000">
                <a:solidFill>
                  <a:schemeClr val="tx1"/>
                </a:solidFill>
                <a:latin typeface="Arial" panose="020B0604020202020204" pitchFamily="34" charset="0"/>
                <a:ea typeface="楷体_GB2312" pitchFamily="49" charset="-122"/>
              </a:rPr>
              <a:t> Manipulation Language)</a:t>
            </a:r>
            <a:r>
              <a:rPr lang="zh-CN" altLang="en-US" sz="2000" dirty="0">
                <a:solidFill>
                  <a:schemeClr val="tx1"/>
                </a:solidFill>
                <a:latin typeface="Arial" panose="020B0604020202020204" pitchFamily="34" charset="0"/>
                <a:ea typeface="楷体_GB2312" pitchFamily="49" charset="-122"/>
              </a:rPr>
              <a:t>给用户</a:t>
            </a:r>
            <a:endParaRPr lang="zh-CN" altLang="en-US" sz="2000" dirty="0">
              <a:solidFill>
                <a:schemeClr val="tx1"/>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q"/>
            </a:pPr>
            <a:r>
              <a:rPr lang="zh-CN" altLang="en-US" sz="2000" dirty="0">
                <a:solidFill>
                  <a:schemeClr val="tx1"/>
                </a:solidFill>
                <a:latin typeface="Arial" panose="020B0604020202020204" pitchFamily="34" charset="0"/>
                <a:ea typeface="楷体_GB2312" pitchFamily="49" charset="-122"/>
              </a:rPr>
              <a:t> 用户使用</a:t>
            </a:r>
            <a:r>
              <a:rPr lang="en-US" altLang="zh-CN" sz="2000">
                <a:solidFill>
                  <a:schemeClr val="tx1"/>
                </a:solidFill>
                <a:latin typeface="Arial" panose="020B0604020202020204" pitchFamily="34" charset="0"/>
                <a:ea typeface="楷体_GB2312" pitchFamily="49" charset="-122"/>
              </a:rPr>
              <a:t>DML</a:t>
            </a:r>
            <a:r>
              <a:rPr lang="zh-CN" altLang="en-US" sz="2000" dirty="0">
                <a:solidFill>
                  <a:schemeClr val="tx1"/>
                </a:solidFill>
                <a:latin typeface="Arial" panose="020B0604020202020204" pitchFamily="34" charset="0"/>
                <a:ea typeface="楷体_GB2312" pitchFamily="49" charset="-122"/>
              </a:rPr>
              <a:t>描述其所要进行的增、删、改、查等操作</a:t>
            </a:r>
            <a:endParaRPr lang="zh-CN" altLang="en-US" sz="2000" dirty="0">
              <a:solidFill>
                <a:schemeClr val="tx1"/>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q"/>
            </a:pPr>
            <a:r>
              <a:rPr lang="zh-CN" altLang="en-US" sz="2000" dirty="0">
                <a:solidFill>
                  <a:schemeClr val="tx1"/>
                </a:solidFill>
                <a:latin typeface="Arial" panose="020B0604020202020204" pitchFamily="34" charset="0"/>
                <a:ea typeface="楷体_GB2312" pitchFamily="49" charset="-122"/>
              </a:rPr>
              <a:t> </a:t>
            </a:r>
            <a:r>
              <a:rPr lang="en-US" altLang="zh-CN" sz="2000">
                <a:solidFill>
                  <a:schemeClr val="tx1"/>
                </a:solidFill>
                <a:latin typeface="Arial" panose="020B0604020202020204" pitchFamily="34" charset="0"/>
                <a:ea typeface="楷体_GB2312" pitchFamily="49" charset="-122"/>
              </a:rPr>
              <a:t>DBMS</a:t>
            </a:r>
            <a:r>
              <a:rPr lang="zh-CN" altLang="en-US" sz="2000" dirty="0">
                <a:solidFill>
                  <a:schemeClr val="tx1"/>
                </a:solidFill>
                <a:latin typeface="Arial" panose="020B0604020202020204" pitchFamily="34" charset="0"/>
                <a:ea typeface="楷体_GB2312" pitchFamily="49" charset="-122"/>
              </a:rPr>
              <a:t>依照用户的操作描述，实际执行这些操作</a:t>
            </a:r>
            <a:endParaRPr lang="zh-CN" altLang="en-US" sz="2000" dirty="0">
              <a:solidFill>
                <a:schemeClr val="tx1"/>
              </a:solidFill>
              <a:latin typeface="Arial" panose="020B0604020202020204" pitchFamily="34" charset="0"/>
              <a:ea typeface="楷体_GB2312" pitchFamily="49" charset="-122"/>
            </a:endParaRPr>
          </a:p>
        </p:txBody>
      </p:sp>
      <p:pic>
        <p:nvPicPr>
          <p:cNvPr id="2501639" name="图片 2501638"/>
          <p:cNvPicPr>
            <a:picLocks noChangeAspect="1"/>
          </p:cNvPicPr>
          <p:nvPr/>
        </p:nvPicPr>
        <p:blipFill>
          <a:blip r:embed="rId2"/>
          <a:stretch>
            <a:fillRect/>
          </a:stretch>
        </p:blipFill>
        <p:spPr>
          <a:xfrm>
            <a:off x="2459673" y="3814128"/>
            <a:ext cx="4238625" cy="495300"/>
          </a:xfrm>
          <a:prstGeom prst="rect">
            <a:avLst/>
          </a:prstGeom>
          <a:noFill/>
          <a:ln w="9525">
            <a:noFill/>
          </a:ln>
        </p:spPr>
      </p:pic>
      <p:grpSp>
        <p:nvGrpSpPr>
          <p:cNvPr id="2501640" name="组合 2501639"/>
          <p:cNvGrpSpPr/>
          <p:nvPr/>
        </p:nvGrpSpPr>
        <p:grpSpPr>
          <a:xfrm>
            <a:off x="9238298" y="4722178"/>
            <a:ext cx="906462" cy="1508125"/>
            <a:chOff x="5205" y="3021"/>
            <a:chExt cx="571" cy="950"/>
          </a:xfrm>
        </p:grpSpPr>
        <p:graphicFrame>
          <p:nvGraphicFramePr>
            <p:cNvPr id="2501641" name="对象 2501640"/>
            <p:cNvGraphicFramePr/>
            <p:nvPr/>
          </p:nvGraphicFramePr>
          <p:xfrm>
            <a:off x="5210" y="3021"/>
            <a:ext cx="489" cy="486"/>
          </p:xfrm>
          <a:graphic>
            <a:graphicData uri="http://schemas.openxmlformats.org/presentationml/2006/ole">
              <mc:AlternateContent xmlns:mc="http://schemas.openxmlformats.org/markup-compatibility/2006">
                <mc:Choice xmlns:v="urn:schemas-microsoft-com:vml" Requires="v">
                  <p:oleObj spid="_x0000_s3096" name="" r:id="rId3" imgW="1878965" imgH="1674495" progId="MS_ClipArt_Gallery.2">
                    <p:embed/>
                  </p:oleObj>
                </mc:Choice>
                <mc:Fallback>
                  <p:oleObj name="" r:id="rId3" imgW="1878965" imgH="1674495" progId="MS_ClipArt_Gallery.2">
                    <p:embed/>
                    <p:pic>
                      <p:nvPicPr>
                        <p:cNvPr id="0" name="图片 3095"/>
                        <p:cNvPicPr/>
                        <p:nvPr/>
                      </p:nvPicPr>
                      <p:blipFill>
                        <a:blip r:embed="rId4"/>
                        <a:stretch>
                          <a:fillRect/>
                        </a:stretch>
                      </p:blipFill>
                      <p:spPr>
                        <a:xfrm>
                          <a:off x="5210" y="3021"/>
                          <a:ext cx="489" cy="486"/>
                        </a:xfrm>
                        <a:prstGeom prst="rect">
                          <a:avLst/>
                        </a:prstGeom>
                        <a:noFill/>
                        <a:ln w="38100">
                          <a:noFill/>
                          <a:miter/>
                        </a:ln>
                      </p:spPr>
                    </p:pic>
                  </p:oleObj>
                </mc:Fallback>
              </mc:AlternateContent>
            </a:graphicData>
          </a:graphic>
        </p:graphicFrame>
        <p:sp>
          <p:nvSpPr>
            <p:cNvPr id="2501642" name="文本框 2501641"/>
            <p:cNvSpPr txBox="1"/>
            <p:nvPr/>
          </p:nvSpPr>
          <p:spPr>
            <a:xfrm>
              <a:off x="5205" y="3529"/>
              <a:ext cx="571" cy="442"/>
            </a:xfrm>
            <a:prstGeom prst="rect">
              <a:avLst/>
            </a:prstGeom>
            <a:noFill/>
            <a:ln w="9525">
              <a:noFill/>
            </a:ln>
          </p:spPr>
          <p:txBody>
            <a:bodyPr wrap="none" anchor="t" anchorCtr="0">
              <a:spAutoFit/>
            </a:bodyPr>
            <a:p>
              <a:r>
                <a:rPr lang="zh-CN" altLang="en-US" sz="2000" dirty="0">
                  <a:solidFill>
                    <a:srgbClr val="CC0000"/>
                  </a:solidFill>
                  <a:latin typeface="Arial" panose="020B0604020202020204" pitchFamily="34" charset="0"/>
                  <a:ea typeface="楷体_GB2312" pitchFamily="49" charset="-122"/>
                </a:rPr>
                <a:t>用户</a:t>
              </a:r>
              <a:endParaRPr lang="zh-CN" altLang="en-US" sz="2000" dirty="0">
                <a:solidFill>
                  <a:srgbClr val="CC0000"/>
                </a:solidFill>
                <a:latin typeface="Arial" panose="020B0604020202020204" pitchFamily="34" charset="0"/>
                <a:ea typeface="楷体_GB2312" pitchFamily="49" charset="-122"/>
              </a:endParaRPr>
            </a:p>
            <a:p>
              <a:r>
                <a:rPr lang="en-US" altLang="zh-CN" sz="2000">
                  <a:solidFill>
                    <a:srgbClr val="CC0000"/>
                  </a:solidFill>
                  <a:latin typeface="Arial" panose="020B0604020202020204" pitchFamily="34" charset="0"/>
                  <a:ea typeface="楷体_GB2312" pitchFamily="49" charset="-122"/>
                </a:rPr>
                <a:t>DBAP</a:t>
              </a:r>
              <a:endParaRPr lang="en-US" altLang="zh-CN" sz="2000">
                <a:solidFill>
                  <a:schemeClr val="bg1"/>
                </a:solidFill>
                <a:latin typeface="Arial" panose="020B0604020202020204" pitchFamily="34" charset="0"/>
                <a:ea typeface="楷体_GB2312" pitchFamily="49" charset="-122"/>
              </a:endParaRPr>
            </a:p>
          </p:txBody>
        </p:sp>
      </p:grpSp>
      <p:grpSp>
        <p:nvGrpSpPr>
          <p:cNvPr id="2501643" name="组合 2501642"/>
          <p:cNvGrpSpPr/>
          <p:nvPr/>
        </p:nvGrpSpPr>
        <p:grpSpPr>
          <a:xfrm>
            <a:off x="6337935" y="4438015"/>
            <a:ext cx="3027363" cy="1792288"/>
            <a:chOff x="3378" y="2842"/>
            <a:chExt cx="1907" cy="1129"/>
          </a:xfrm>
        </p:grpSpPr>
        <p:sp>
          <p:nvSpPr>
            <p:cNvPr id="2501644" name="文本框 2501643"/>
            <p:cNvSpPr txBox="1"/>
            <p:nvPr/>
          </p:nvSpPr>
          <p:spPr>
            <a:xfrm>
              <a:off x="4051" y="3721"/>
              <a:ext cx="588" cy="250"/>
            </a:xfrm>
            <a:prstGeom prst="rect">
              <a:avLst/>
            </a:prstGeom>
            <a:noFill/>
            <a:ln w="9525">
              <a:noFill/>
            </a:ln>
          </p:spPr>
          <p:txBody>
            <a:bodyPr wrap="none" anchor="t" anchorCtr="0">
              <a:spAutoFit/>
            </a:bodyPr>
            <a:p>
              <a:r>
                <a:rPr lang="en-US" altLang="zh-CN" sz="2000">
                  <a:solidFill>
                    <a:srgbClr val="CC0000"/>
                  </a:solidFill>
                  <a:latin typeface="Arial" panose="020B0604020202020204" pitchFamily="34" charset="0"/>
                  <a:ea typeface="隶书" panose="02010509060101010101" pitchFamily="49" charset="-122"/>
                </a:rPr>
                <a:t>DBMS</a:t>
              </a:r>
              <a:endParaRPr lang="en-US" altLang="zh-CN" sz="2000">
                <a:solidFill>
                  <a:schemeClr val="bg1"/>
                </a:solidFill>
                <a:latin typeface="Arial" panose="020B0604020202020204" pitchFamily="34" charset="0"/>
                <a:ea typeface="隶书" panose="02010509060101010101" pitchFamily="49" charset="-122"/>
              </a:endParaRPr>
            </a:p>
          </p:txBody>
        </p:sp>
        <p:sp>
          <p:nvSpPr>
            <p:cNvPr id="2501645" name="左右箭头标注 2501644"/>
            <p:cNvSpPr/>
            <p:nvPr/>
          </p:nvSpPr>
          <p:spPr>
            <a:xfrm>
              <a:off x="3378" y="2842"/>
              <a:ext cx="1907" cy="837"/>
            </a:xfrm>
            <a:prstGeom prst="leftRightArrowCallout">
              <a:avLst>
                <a:gd name="adj1" fmla="val 25000"/>
                <a:gd name="adj2" fmla="val 25000"/>
                <a:gd name="adj3" fmla="val 28479"/>
                <a:gd name="adj4" fmla="val 50000"/>
              </a:avLst>
            </a:prstGeom>
            <a:solidFill>
              <a:srgbClr val="FFFF66"/>
            </a:solidFill>
            <a:ln w="9525" cap="flat" cmpd="sng">
              <a:solidFill>
                <a:schemeClr val="tx1"/>
              </a:solidFill>
              <a:prstDash val="solid"/>
              <a:miter/>
              <a:headEnd type="none" w="med" len="med"/>
              <a:tailEnd type="none" w="med" len="med"/>
            </a:ln>
          </p:spPr>
          <p:txBody>
            <a:bodyPr/>
            <a:p>
              <a:endParaRPr lang="zh-CN" altLang="en-US"/>
            </a:p>
          </p:txBody>
        </p:sp>
      </p:grpSp>
      <p:sp>
        <p:nvSpPr>
          <p:cNvPr id="2501646" name="矩形 2501645"/>
          <p:cNvSpPr/>
          <p:nvPr/>
        </p:nvSpPr>
        <p:spPr>
          <a:xfrm>
            <a:off x="7244398" y="4571365"/>
            <a:ext cx="1417637" cy="1069975"/>
          </a:xfrm>
          <a:prstGeom prst="rect">
            <a:avLst/>
          </a:prstGeom>
          <a:noFill/>
          <a:ln w="9525">
            <a:noFill/>
          </a:ln>
        </p:spPr>
        <p:txBody>
          <a:bodyPr>
            <a:spAutoFit/>
          </a:bodyPr>
          <a:p>
            <a:r>
              <a:rPr lang="en-US" altLang="zh-CN" sz="1600">
                <a:solidFill>
                  <a:schemeClr val="tx1"/>
                </a:solidFill>
                <a:latin typeface="Arial" panose="020B0604020202020204" pitchFamily="34" charset="0"/>
                <a:ea typeface="楷体_GB2312" pitchFamily="49" charset="-122"/>
              </a:rPr>
              <a:t>2. </a:t>
            </a:r>
            <a:r>
              <a:rPr lang="zh-CN" altLang="en-US" sz="1600" dirty="0">
                <a:solidFill>
                  <a:schemeClr val="tx1"/>
                </a:solidFill>
                <a:latin typeface="Arial" panose="020B0604020202020204" pitchFamily="34" charset="0"/>
                <a:ea typeface="楷体_GB2312" pitchFamily="49" charset="-122"/>
              </a:rPr>
              <a:t>对表的内容执行增加、删除、更新、检索等操作</a:t>
            </a:r>
            <a:endParaRPr lang="zh-CN" altLang="en-US" sz="1600" dirty="0">
              <a:solidFill>
                <a:schemeClr val="tx1"/>
              </a:solidFill>
              <a:latin typeface="Arial" panose="020B0604020202020204" pitchFamily="34" charset="0"/>
              <a:ea typeface="楷体_GB2312" pitchFamily="49" charset="-122"/>
            </a:endParaRPr>
          </a:p>
        </p:txBody>
      </p:sp>
      <p:grpSp>
        <p:nvGrpSpPr>
          <p:cNvPr id="2501647" name="组合 2501646"/>
          <p:cNvGrpSpPr/>
          <p:nvPr/>
        </p:nvGrpSpPr>
        <p:grpSpPr>
          <a:xfrm>
            <a:off x="1080135" y="3653790"/>
            <a:ext cx="1289050" cy="1516063"/>
            <a:chOff x="304" y="1958"/>
            <a:chExt cx="812" cy="955"/>
          </a:xfrm>
        </p:grpSpPr>
        <p:sp>
          <p:nvSpPr>
            <p:cNvPr id="2501648" name="圆柱形 2501647"/>
            <p:cNvSpPr/>
            <p:nvPr/>
          </p:nvSpPr>
          <p:spPr>
            <a:xfrm>
              <a:off x="304" y="1964"/>
              <a:ext cx="812" cy="949"/>
            </a:xfrm>
            <a:prstGeom prst="can">
              <a:avLst>
                <a:gd name="adj" fmla="val 29218"/>
              </a:avLst>
            </a:prstGeom>
            <a:solidFill>
              <a:srgbClr val="C0C0C0"/>
            </a:solidFill>
            <a:ln w="9525" cap="flat" cmpd="sng">
              <a:solidFill>
                <a:schemeClr val="tx1"/>
              </a:solidFill>
              <a:prstDash val="solid"/>
              <a:headEnd type="none" w="med" len="med"/>
              <a:tailEnd type="none" w="med" len="med"/>
            </a:ln>
          </p:spPr>
          <p:txBody>
            <a:bodyPr/>
            <a:p>
              <a:endParaRPr lang="zh-CN" altLang="en-US"/>
            </a:p>
          </p:txBody>
        </p:sp>
        <p:sp>
          <p:nvSpPr>
            <p:cNvPr id="2501649" name="文本框 2501648"/>
            <p:cNvSpPr txBox="1"/>
            <p:nvPr/>
          </p:nvSpPr>
          <p:spPr>
            <a:xfrm>
              <a:off x="400" y="1958"/>
              <a:ext cx="596" cy="250"/>
            </a:xfrm>
            <a:prstGeom prst="rect">
              <a:avLst/>
            </a:prstGeom>
            <a:noFill/>
            <a:ln w="9525">
              <a:noFill/>
            </a:ln>
          </p:spPr>
          <p:txBody>
            <a:bodyPr wrap="none" anchor="t" anchorCtr="0">
              <a:spAutoFit/>
            </a:bodyPr>
            <a:p>
              <a:r>
                <a:rPr lang="zh-CN" altLang="en-US" sz="2000" dirty="0">
                  <a:solidFill>
                    <a:srgbClr val="CC0000"/>
                  </a:solidFill>
                  <a:latin typeface="Arial" panose="020B0604020202020204" pitchFamily="34" charset="0"/>
                  <a:ea typeface="楷体_GB2312" pitchFamily="49" charset="-122"/>
                </a:rPr>
                <a:t>数据库</a:t>
              </a:r>
              <a:endParaRPr lang="zh-CN" altLang="en-US" sz="2000" dirty="0">
                <a:solidFill>
                  <a:srgbClr val="CC0000"/>
                </a:solidFill>
                <a:latin typeface="Arial" panose="020B0604020202020204" pitchFamily="34" charset="0"/>
                <a:ea typeface="楷体_GB2312" pitchFamily="49" charset="-122"/>
              </a:endParaRPr>
            </a:p>
          </p:txBody>
        </p:sp>
      </p:grpSp>
      <p:sp>
        <p:nvSpPr>
          <p:cNvPr id="2501650" name="直接连接符 2501649"/>
          <p:cNvSpPr/>
          <p:nvPr/>
        </p:nvSpPr>
        <p:spPr>
          <a:xfrm flipH="1">
            <a:off x="2224723" y="5490528"/>
            <a:ext cx="273050" cy="0"/>
          </a:xfrm>
          <a:prstGeom prst="line">
            <a:avLst/>
          </a:prstGeom>
          <a:ln w="38100" cap="flat" cmpd="dbl">
            <a:solidFill>
              <a:schemeClr val="tx1"/>
            </a:solidFill>
            <a:prstDash val="solid"/>
            <a:headEnd type="none" w="med" len="med"/>
            <a:tailEnd type="triangle" w="med" len="med"/>
          </a:ln>
        </p:spPr>
      </p:sp>
      <p:sp>
        <p:nvSpPr>
          <p:cNvPr id="2501651" name="直接连接符 2501650"/>
          <p:cNvSpPr/>
          <p:nvPr/>
        </p:nvSpPr>
        <p:spPr>
          <a:xfrm flipH="1">
            <a:off x="2162810" y="5714365"/>
            <a:ext cx="273050" cy="0"/>
          </a:xfrm>
          <a:prstGeom prst="line">
            <a:avLst/>
          </a:prstGeom>
          <a:ln w="38100" cap="flat" cmpd="dbl">
            <a:solidFill>
              <a:schemeClr val="tx1"/>
            </a:solidFill>
            <a:prstDash val="solid"/>
            <a:headEnd type="triangle" w="med" len="med"/>
            <a:tailEnd type="none" w="med" len="med"/>
          </a:ln>
        </p:spPr>
      </p:sp>
      <p:pic>
        <p:nvPicPr>
          <p:cNvPr id="2501652" name="图片 2501651"/>
          <p:cNvPicPr>
            <a:picLocks noChangeAspect="1"/>
          </p:cNvPicPr>
          <p:nvPr/>
        </p:nvPicPr>
        <p:blipFill>
          <a:blip r:embed="rId5"/>
          <a:stretch>
            <a:fillRect/>
          </a:stretch>
        </p:blipFill>
        <p:spPr>
          <a:xfrm>
            <a:off x="1162685" y="5841365"/>
            <a:ext cx="4219575" cy="269875"/>
          </a:xfrm>
          <a:prstGeom prst="rect">
            <a:avLst/>
          </a:prstGeom>
          <a:noFill/>
          <a:ln w="9525" cap="flat" cmpd="sng">
            <a:solidFill>
              <a:srgbClr val="FF0066"/>
            </a:solidFill>
            <a:prstDash val="sysDot"/>
            <a:miter/>
            <a:headEnd type="none" w="med" len="med"/>
            <a:tailEnd type="none" w="med" len="med"/>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3"/>
          <p:cNvSpPr/>
          <p:nvPr/>
        </p:nvSpPr>
        <p:spPr>
          <a:xfrm>
            <a:off x="2973070" y="3074035"/>
            <a:ext cx="6971030" cy="70993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charset="-122"/>
                <a:sym typeface="+mn-ea"/>
              </a:rPr>
              <a:t>数据为什么要管理</a:t>
            </a:r>
            <a:endParaRPr lang="zh-CN" altLang="zh-CN" sz="3600" b="1" dirty="0">
              <a:ea typeface="黑体" panose="02010609060101010101" charset="-122"/>
              <a:sym typeface="+mn-ea"/>
            </a:endParaRPr>
          </a:p>
          <a:p>
            <a:pPr lvl="0"/>
            <a:r>
              <a:rPr lang="en-US" altLang="zh-CN" sz="3600" b="1" kern="0" spc="400" dirty="0" smtClean="0">
                <a:solidFill>
                  <a:srgbClr val="0070C0"/>
                </a:solidFill>
                <a:latin typeface="Times New Roman" panose="02020603050405020304" pitchFamily="18" charset="0"/>
                <a:ea typeface="楷体" panose="02010609060101010101" charset="-122"/>
                <a:cs typeface="Times New Roman" panose="02020603050405020304" pitchFamily="18" charset="0"/>
                <a:sym typeface="Helvetica Light"/>
              </a:rPr>
              <a:t>                —</a:t>
            </a:r>
            <a:r>
              <a:rPr lang="zh-CN" altLang="en-US" sz="3600" b="1" kern="0" spc="400" dirty="0" smtClean="0">
                <a:solidFill>
                  <a:srgbClr val="0070C0"/>
                </a:solidFill>
                <a:latin typeface="楷体" panose="02010609060101010101" charset="-122"/>
                <a:ea typeface="楷体" panose="02010609060101010101" charset="-122"/>
                <a:cs typeface="Courier New" panose="02070309020205020404"/>
                <a:sym typeface="Helvetica Light"/>
              </a:rPr>
              <a:t>数据化</a:t>
            </a:r>
            <a:r>
              <a:rPr lang="zh-CN" altLang="en-US" sz="3600" b="1" kern="0" spc="400" dirty="0" smtClean="0">
                <a:solidFill>
                  <a:srgbClr val="0070C0"/>
                </a:solidFill>
                <a:latin typeface="楷体" panose="02010609060101010101" charset="-122"/>
                <a:ea typeface="楷体" panose="02010609060101010101" charset="-122"/>
                <a:cs typeface="Courier New" panose="02070309020205020404"/>
                <a:sym typeface="Helvetica Light"/>
              </a:rPr>
              <a:t>思维</a:t>
            </a:r>
            <a:endParaRPr lang="zh-CN" altLang="en-US" sz="3600" b="1" kern="0" spc="400" dirty="0" smtClean="0">
              <a:solidFill>
                <a:srgbClr val="0070C0"/>
              </a:solidFill>
              <a:latin typeface="楷体" panose="02010609060101010101" charset="-122"/>
              <a:ea typeface="楷体" panose="02010609060101010101" charset="-122"/>
              <a:cs typeface="Courier New" panose="02070309020205020404"/>
              <a:sym typeface="Helvetica Light"/>
            </a:endParaRPr>
          </a:p>
        </p:txBody>
      </p:sp>
      <p:pic>
        <p:nvPicPr>
          <p:cNvPr id="3" name="图片 2"/>
          <p:cNvPicPr>
            <a:picLocks noChangeAspect="1"/>
          </p:cNvPicPr>
          <p:nvPr/>
        </p:nvPicPr>
        <p:blipFill>
          <a:blip r:embed="rId1">
            <a:alphaModFix amt="20000"/>
          </a:blip>
          <a:stretch>
            <a:fillRect/>
          </a:stretch>
        </p:blipFill>
        <p:spPr>
          <a:xfrm rot="20160000">
            <a:off x="672465" y="2364105"/>
            <a:ext cx="3379470" cy="4057650"/>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03683" name="图片 2503682"/>
          <p:cNvPicPr>
            <a:picLocks noChangeAspect="1"/>
          </p:cNvPicPr>
          <p:nvPr/>
        </p:nvPicPr>
        <p:blipFill>
          <a:blip r:embed="rId1"/>
          <a:stretch>
            <a:fillRect/>
          </a:stretch>
        </p:blipFill>
        <p:spPr>
          <a:xfrm>
            <a:off x="2959100" y="4918075"/>
            <a:ext cx="3800475" cy="1343025"/>
          </a:xfrm>
          <a:prstGeom prst="rect">
            <a:avLst/>
          </a:prstGeom>
          <a:noFill/>
          <a:ln w="9525">
            <a:noFill/>
          </a:ln>
        </p:spPr>
      </p:pic>
      <p:sp>
        <p:nvSpPr>
          <p:cNvPr id="2503686" name="矩形 2503685"/>
          <p:cNvSpPr/>
          <p:nvPr/>
        </p:nvSpPr>
        <p:spPr>
          <a:xfrm>
            <a:off x="1665605" y="503555"/>
            <a:ext cx="8594725" cy="2251075"/>
          </a:xfrm>
          <a:prstGeom prst="rect">
            <a:avLst/>
          </a:prstGeom>
          <a:noFill/>
          <a:ln w="9525">
            <a:noFill/>
          </a:ln>
        </p:spPr>
        <p:txBody>
          <a:bodyPr>
            <a:spAutoFit/>
          </a:bodyPr>
          <a:p>
            <a:pPr>
              <a:lnSpc>
                <a:spcPct val="130000"/>
              </a:lnSpc>
              <a:buFont typeface="Wingdings" panose="05000000000000000000" pitchFamily="2" charset="2"/>
            </a:pPr>
            <a:r>
              <a:rPr lang="en-US" altLang="zh-CN" sz="2400" dirty="0">
                <a:solidFill>
                  <a:schemeClr val="tx1"/>
                </a:solidFill>
                <a:latin typeface="Arial" panose="020B0604020202020204" pitchFamily="34" charset="0"/>
                <a:ea typeface="楷体_GB2312" pitchFamily="49" charset="-122"/>
              </a:rPr>
              <a:t>     </a:t>
            </a:r>
            <a:r>
              <a:rPr lang="en-US" altLang="zh-CN" sz="2400" dirty="0">
                <a:solidFill>
                  <a:srgbClr val="0070C0"/>
                </a:solidFill>
                <a:latin typeface="Arial" panose="020B0604020202020204" pitchFamily="34" charset="0"/>
                <a:ea typeface="楷体_GB2312" pitchFamily="49" charset="-122"/>
              </a:rPr>
              <a:t> </a:t>
            </a:r>
            <a:r>
              <a:rPr lang="zh-CN" altLang="en-US" sz="2400" dirty="0">
                <a:solidFill>
                  <a:srgbClr val="0070C0"/>
                </a:solidFill>
                <a:latin typeface="楷体" panose="02010609060101010101" charset="-122"/>
                <a:ea typeface="楷体" panose="02010609060101010101" charset="-122"/>
                <a:cs typeface="楷体" panose="02010609060101010101" charset="-122"/>
              </a:rPr>
              <a:t>数据库控制</a:t>
            </a:r>
            <a:r>
              <a:rPr lang="en-US" altLang="zh-CN" sz="2400">
                <a:solidFill>
                  <a:srgbClr val="0070C0"/>
                </a:solidFill>
                <a:latin typeface="楷体" panose="02010609060101010101" charset="-122"/>
                <a:ea typeface="楷体" panose="02010609060101010101" charset="-122"/>
                <a:cs typeface="楷体" panose="02010609060101010101" charset="-122"/>
              </a:rPr>
              <a:t>: </a:t>
            </a:r>
            <a:r>
              <a:rPr lang="zh-CN" altLang="en-US" sz="2400" dirty="0">
                <a:solidFill>
                  <a:srgbClr val="0070C0"/>
                </a:solidFill>
                <a:latin typeface="楷体" panose="02010609060101010101" charset="-122"/>
                <a:ea typeface="楷体" panose="02010609060101010101" charset="-122"/>
                <a:cs typeface="楷体" panose="02010609060101010101" charset="-122"/>
              </a:rPr>
              <a:t>控制数据库中数据的使用</a:t>
            </a:r>
            <a:r>
              <a:rPr lang="en-US" altLang="zh-CN" sz="2400">
                <a:solidFill>
                  <a:srgbClr val="0070C0"/>
                </a:solidFill>
                <a:latin typeface="楷体" panose="02010609060101010101" charset="-122"/>
                <a:ea typeface="楷体" panose="02010609060101010101" charset="-122"/>
                <a:cs typeface="楷体" panose="02010609060101010101" charset="-122"/>
              </a:rPr>
              <a:t>---</a:t>
            </a:r>
            <a:r>
              <a:rPr lang="zh-CN" altLang="en-US" sz="2400" dirty="0">
                <a:solidFill>
                  <a:srgbClr val="0070C0"/>
                </a:solidFill>
                <a:latin typeface="楷体" panose="02010609060101010101" charset="-122"/>
                <a:ea typeface="楷体" panose="02010609060101010101" charset="-122"/>
                <a:cs typeface="楷体" panose="02010609060101010101" charset="-122"/>
              </a:rPr>
              <a:t>哪些用户可以使用</a:t>
            </a:r>
            <a:r>
              <a:rPr lang="en-US" altLang="zh-CN" sz="2400">
                <a:solidFill>
                  <a:srgbClr val="0070C0"/>
                </a:solidFill>
                <a:latin typeface="楷体" panose="02010609060101010101" charset="-122"/>
                <a:ea typeface="楷体" panose="02010609060101010101" charset="-122"/>
                <a:cs typeface="楷体" panose="02010609060101010101" charset="-122"/>
              </a:rPr>
              <a:t>,</a:t>
            </a:r>
            <a:r>
              <a:rPr lang="zh-CN" altLang="en-US" sz="2400" dirty="0">
                <a:solidFill>
                  <a:srgbClr val="0070C0"/>
                </a:solidFill>
                <a:latin typeface="楷体" panose="02010609060101010101" charset="-122"/>
                <a:ea typeface="楷体" panose="02010609060101010101" charset="-122"/>
                <a:cs typeface="楷体" panose="02010609060101010101" charset="-122"/>
              </a:rPr>
              <a:t>哪些不可以。</a:t>
            </a:r>
            <a:endParaRPr lang="zh-CN" altLang="en-US" sz="2400" dirty="0">
              <a:solidFill>
                <a:schemeClr val="tx1"/>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q"/>
            </a:pPr>
            <a:r>
              <a:rPr lang="en-US" altLang="zh-CN" sz="2000">
                <a:solidFill>
                  <a:schemeClr val="tx1"/>
                </a:solidFill>
                <a:latin typeface="Arial" panose="020B0604020202020204" pitchFamily="34" charset="0"/>
                <a:ea typeface="楷体_GB2312" pitchFamily="49" charset="-122"/>
              </a:rPr>
              <a:t>DBMS</a:t>
            </a:r>
            <a:r>
              <a:rPr lang="zh-CN" altLang="en-US" sz="2000" dirty="0">
                <a:solidFill>
                  <a:schemeClr val="tx1"/>
                </a:solidFill>
                <a:latin typeface="Arial" panose="020B0604020202020204" pitchFamily="34" charset="0"/>
                <a:ea typeface="楷体_GB2312" pitchFamily="49" charset="-122"/>
              </a:rPr>
              <a:t>提供一套</a:t>
            </a:r>
            <a:r>
              <a:rPr lang="zh-CN" altLang="en-US" sz="2000" b="1" u="sng" dirty="0">
                <a:solidFill>
                  <a:schemeClr val="tx1"/>
                </a:solidFill>
                <a:latin typeface="Arial" panose="020B0604020202020204" pitchFamily="34" charset="0"/>
                <a:ea typeface="楷体_GB2312" pitchFamily="49" charset="-122"/>
              </a:rPr>
              <a:t>数据控制语言</a:t>
            </a:r>
            <a:r>
              <a:rPr lang="en-US" altLang="zh-CN" sz="2000">
                <a:solidFill>
                  <a:schemeClr val="tx1"/>
                </a:solidFill>
                <a:latin typeface="Arial" panose="020B0604020202020204" pitchFamily="34" charset="0"/>
                <a:ea typeface="楷体_GB2312" pitchFamily="49" charset="-122"/>
              </a:rPr>
              <a:t>(</a:t>
            </a:r>
            <a:r>
              <a:rPr lang="en-US" altLang="zh-CN" sz="2000" err="1">
                <a:solidFill>
                  <a:schemeClr val="tx1"/>
                </a:solidFill>
                <a:latin typeface="Arial" panose="020B0604020202020204" pitchFamily="34" charset="0"/>
                <a:ea typeface="楷体_GB2312" pitchFamily="49" charset="-122"/>
              </a:rPr>
              <a:t>DCL:Data</a:t>
            </a:r>
            <a:r>
              <a:rPr lang="en-US" altLang="zh-CN" sz="2000">
                <a:solidFill>
                  <a:schemeClr val="tx1"/>
                </a:solidFill>
                <a:latin typeface="Arial" panose="020B0604020202020204" pitchFamily="34" charset="0"/>
                <a:ea typeface="楷体_GB2312" pitchFamily="49" charset="-122"/>
              </a:rPr>
              <a:t> Control Language)</a:t>
            </a:r>
            <a:r>
              <a:rPr lang="zh-CN" altLang="en-US" sz="2000" dirty="0">
                <a:solidFill>
                  <a:schemeClr val="tx1"/>
                </a:solidFill>
                <a:latin typeface="Arial" panose="020B0604020202020204" pitchFamily="34" charset="0"/>
                <a:ea typeface="楷体_GB2312" pitchFamily="49" charset="-122"/>
              </a:rPr>
              <a:t>给用户</a:t>
            </a:r>
            <a:endParaRPr lang="zh-CN" altLang="en-US" sz="2000" dirty="0">
              <a:solidFill>
                <a:schemeClr val="tx1"/>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q"/>
            </a:pPr>
            <a:r>
              <a:rPr lang="zh-CN" altLang="en-US" sz="2000" dirty="0">
                <a:solidFill>
                  <a:schemeClr val="tx1"/>
                </a:solidFill>
                <a:latin typeface="Arial" panose="020B0604020202020204" pitchFamily="34" charset="0"/>
                <a:ea typeface="楷体_GB2312" pitchFamily="49" charset="-122"/>
              </a:rPr>
              <a:t> 用户使用</a:t>
            </a:r>
            <a:r>
              <a:rPr lang="en-US" altLang="zh-CN" sz="2000">
                <a:solidFill>
                  <a:schemeClr val="tx1"/>
                </a:solidFill>
                <a:latin typeface="Arial" panose="020B0604020202020204" pitchFamily="34" charset="0"/>
                <a:ea typeface="楷体_GB2312" pitchFamily="49" charset="-122"/>
              </a:rPr>
              <a:t>DCL</a:t>
            </a:r>
            <a:r>
              <a:rPr lang="zh-CN" altLang="en-US" sz="2000" dirty="0">
                <a:solidFill>
                  <a:schemeClr val="tx1"/>
                </a:solidFill>
                <a:latin typeface="Arial" panose="020B0604020202020204" pitchFamily="34" charset="0"/>
                <a:ea typeface="楷体_GB2312" pitchFamily="49" charset="-122"/>
              </a:rPr>
              <a:t>描述其对数据库所要实施的控制</a:t>
            </a:r>
            <a:endParaRPr lang="zh-CN" altLang="en-US" sz="2000" dirty="0">
              <a:solidFill>
                <a:schemeClr val="tx1"/>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q"/>
            </a:pPr>
            <a:r>
              <a:rPr lang="zh-CN" altLang="en-US" sz="2000" dirty="0">
                <a:solidFill>
                  <a:schemeClr val="tx1"/>
                </a:solidFill>
                <a:latin typeface="Arial" panose="020B0604020202020204" pitchFamily="34" charset="0"/>
                <a:ea typeface="楷体_GB2312" pitchFamily="49" charset="-122"/>
              </a:rPr>
              <a:t> </a:t>
            </a:r>
            <a:r>
              <a:rPr lang="en-US" altLang="zh-CN" sz="2000">
                <a:solidFill>
                  <a:schemeClr val="tx1"/>
                </a:solidFill>
                <a:latin typeface="Arial" panose="020B0604020202020204" pitchFamily="34" charset="0"/>
                <a:ea typeface="楷体_GB2312" pitchFamily="49" charset="-122"/>
              </a:rPr>
              <a:t>DBMS</a:t>
            </a:r>
            <a:r>
              <a:rPr lang="zh-CN" altLang="en-US" sz="2000" dirty="0">
                <a:solidFill>
                  <a:schemeClr val="tx1"/>
                </a:solidFill>
                <a:latin typeface="Arial" panose="020B0604020202020204" pitchFamily="34" charset="0"/>
                <a:ea typeface="楷体_GB2312" pitchFamily="49" charset="-122"/>
              </a:rPr>
              <a:t>依照用户的描述，实际进行控制</a:t>
            </a:r>
            <a:endParaRPr lang="zh-CN" altLang="en-US" sz="2000" dirty="0">
              <a:solidFill>
                <a:schemeClr val="tx1"/>
              </a:solidFill>
              <a:latin typeface="Arial" panose="020B0604020202020204" pitchFamily="34" charset="0"/>
              <a:ea typeface="楷体_GB2312" pitchFamily="49" charset="-122"/>
            </a:endParaRPr>
          </a:p>
        </p:txBody>
      </p:sp>
      <p:pic>
        <p:nvPicPr>
          <p:cNvPr id="2503687" name="图片 2503686"/>
          <p:cNvPicPr>
            <a:picLocks noChangeAspect="1"/>
          </p:cNvPicPr>
          <p:nvPr/>
        </p:nvPicPr>
        <p:blipFill>
          <a:blip r:embed="rId2"/>
          <a:stretch>
            <a:fillRect/>
          </a:stretch>
        </p:blipFill>
        <p:spPr>
          <a:xfrm>
            <a:off x="2957513" y="4408488"/>
            <a:ext cx="3800475" cy="495300"/>
          </a:xfrm>
          <a:prstGeom prst="rect">
            <a:avLst/>
          </a:prstGeom>
          <a:noFill/>
          <a:ln w="9525">
            <a:noFill/>
          </a:ln>
        </p:spPr>
      </p:pic>
      <p:grpSp>
        <p:nvGrpSpPr>
          <p:cNvPr id="2503688" name="组合 2503687"/>
          <p:cNvGrpSpPr/>
          <p:nvPr/>
        </p:nvGrpSpPr>
        <p:grpSpPr>
          <a:xfrm>
            <a:off x="9710738" y="5087938"/>
            <a:ext cx="906462" cy="1508125"/>
            <a:chOff x="5205" y="3021"/>
            <a:chExt cx="571" cy="950"/>
          </a:xfrm>
        </p:grpSpPr>
        <p:graphicFrame>
          <p:nvGraphicFramePr>
            <p:cNvPr id="2503689" name="对象 2503688"/>
            <p:cNvGraphicFramePr/>
            <p:nvPr/>
          </p:nvGraphicFramePr>
          <p:xfrm>
            <a:off x="5210" y="3021"/>
            <a:ext cx="489" cy="486"/>
          </p:xfrm>
          <a:graphic>
            <a:graphicData uri="http://schemas.openxmlformats.org/presentationml/2006/ole">
              <mc:AlternateContent xmlns:mc="http://schemas.openxmlformats.org/markup-compatibility/2006">
                <mc:Choice xmlns:v="urn:schemas-microsoft-com:vml" Requires="v">
                  <p:oleObj spid="_x0000_s3095" name="" r:id="rId3" imgW="1878965" imgH="1674495" progId="MS_ClipArt_Gallery.2">
                    <p:embed/>
                  </p:oleObj>
                </mc:Choice>
                <mc:Fallback>
                  <p:oleObj name="" r:id="rId3" imgW="1878965" imgH="1674495" progId="MS_ClipArt_Gallery.2">
                    <p:embed/>
                    <p:pic>
                      <p:nvPicPr>
                        <p:cNvPr id="0" name="图片 3094"/>
                        <p:cNvPicPr/>
                        <p:nvPr/>
                      </p:nvPicPr>
                      <p:blipFill>
                        <a:blip r:embed="rId4"/>
                        <a:stretch>
                          <a:fillRect/>
                        </a:stretch>
                      </p:blipFill>
                      <p:spPr>
                        <a:xfrm>
                          <a:off x="5210" y="3021"/>
                          <a:ext cx="489" cy="486"/>
                        </a:xfrm>
                        <a:prstGeom prst="rect">
                          <a:avLst/>
                        </a:prstGeom>
                        <a:noFill/>
                        <a:ln w="38100">
                          <a:noFill/>
                          <a:miter/>
                        </a:ln>
                      </p:spPr>
                    </p:pic>
                  </p:oleObj>
                </mc:Fallback>
              </mc:AlternateContent>
            </a:graphicData>
          </a:graphic>
        </p:graphicFrame>
        <p:sp>
          <p:nvSpPr>
            <p:cNvPr id="2503690" name="文本框 2503689"/>
            <p:cNvSpPr txBox="1"/>
            <p:nvPr/>
          </p:nvSpPr>
          <p:spPr>
            <a:xfrm>
              <a:off x="5205" y="3529"/>
              <a:ext cx="571" cy="442"/>
            </a:xfrm>
            <a:prstGeom prst="rect">
              <a:avLst/>
            </a:prstGeom>
            <a:noFill/>
            <a:ln w="9525">
              <a:noFill/>
            </a:ln>
          </p:spPr>
          <p:txBody>
            <a:bodyPr wrap="none" anchor="t" anchorCtr="0">
              <a:spAutoFit/>
            </a:bodyPr>
            <a:p>
              <a:r>
                <a:rPr lang="zh-CN" altLang="en-US" sz="2000" dirty="0">
                  <a:solidFill>
                    <a:srgbClr val="CC0000"/>
                  </a:solidFill>
                  <a:latin typeface="Arial" panose="020B0604020202020204" pitchFamily="34" charset="0"/>
                  <a:ea typeface="楷体_GB2312" pitchFamily="49" charset="-122"/>
                </a:rPr>
                <a:t>用户</a:t>
              </a:r>
              <a:endParaRPr lang="zh-CN" altLang="en-US" sz="2000" dirty="0">
                <a:solidFill>
                  <a:srgbClr val="CC0000"/>
                </a:solidFill>
                <a:latin typeface="Arial" panose="020B0604020202020204" pitchFamily="34" charset="0"/>
                <a:ea typeface="楷体_GB2312" pitchFamily="49" charset="-122"/>
              </a:endParaRPr>
            </a:p>
            <a:p>
              <a:r>
                <a:rPr lang="en-US" altLang="zh-CN" sz="2000">
                  <a:solidFill>
                    <a:srgbClr val="CC0000"/>
                  </a:solidFill>
                  <a:latin typeface="Arial" panose="020B0604020202020204" pitchFamily="34" charset="0"/>
                  <a:ea typeface="楷体_GB2312" pitchFamily="49" charset="-122"/>
                </a:rPr>
                <a:t>DBAP</a:t>
              </a:r>
              <a:endParaRPr lang="en-US" altLang="zh-CN" sz="2000">
                <a:solidFill>
                  <a:schemeClr val="bg1"/>
                </a:solidFill>
                <a:latin typeface="Arial" panose="020B0604020202020204" pitchFamily="34" charset="0"/>
                <a:ea typeface="楷体_GB2312" pitchFamily="49" charset="-122"/>
              </a:endParaRPr>
            </a:p>
          </p:txBody>
        </p:sp>
      </p:grpSp>
      <p:grpSp>
        <p:nvGrpSpPr>
          <p:cNvPr id="2503691" name="组合 2503690"/>
          <p:cNvGrpSpPr/>
          <p:nvPr/>
        </p:nvGrpSpPr>
        <p:grpSpPr>
          <a:xfrm>
            <a:off x="6530975" y="4803775"/>
            <a:ext cx="3027363" cy="1792288"/>
            <a:chOff x="3378" y="2842"/>
            <a:chExt cx="1907" cy="1129"/>
          </a:xfrm>
        </p:grpSpPr>
        <p:sp>
          <p:nvSpPr>
            <p:cNvPr id="2503692" name="文本框 2503691"/>
            <p:cNvSpPr txBox="1"/>
            <p:nvPr/>
          </p:nvSpPr>
          <p:spPr>
            <a:xfrm>
              <a:off x="4051" y="3721"/>
              <a:ext cx="588" cy="250"/>
            </a:xfrm>
            <a:prstGeom prst="rect">
              <a:avLst/>
            </a:prstGeom>
            <a:noFill/>
            <a:ln w="9525">
              <a:noFill/>
            </a:ln>
          </p:spPr>
          <p:txBody>
            <a:bodyPr wrap="none" anchor="t" anchorCtr="0">
              <a:spAutoFit/>
            </a:bodyPr>
            <a:p>
              <a:r>
                <a:rPr lang="en-US" altLang="zh-CN" sz="2000">
                  <a:solidFill>
                    <a:srgbClr val="CC0000"/>
                  </a:solidFill>
                  <a:latin typeface="Arial" panose="020B0604020202020204" pitchFamily="34" charset="0"/>
                  <a:ea typeface="隶书" panose="02010509060101010101" pitchFamily="49" charset="-122"/>
                </a:rPr>
                <a:t>DBMS</a:t>
              </a:r>
              <a:endParaRPr lang="en-US" altLang="zh-CN" sz="2000">
                <a:solidFill>
                  <a:schemeClr val="bg1"/>
                </a:solidFill>
                <a:latin typeface="Arial" panose="020B0604020202020204" pitchFamily="34" charset="0"/>
                <a:ea typeface="隶书" panose="02010509060101010101" pitchFamily="49" charset="-122"/>
              </a:endParaRPr>
            </a:p>
          </p:txBody>
        </p:sp>
        <p:sp>
          <p:nvSpPr>
            <p:cNvPr id="2503693" name="左右箭头标注 2503692"/>
            <p:cNvSpPr/>
            <p:nvPr/>
          </p:nvSpPr>
          <p:spPr>
            <a:xfrm>
              <a:off x="3378" y="2842"/>
              <a:ext cx="1907" cy="837"/>
            </a:xfrm>
            <a:prstGeom prst="leftRightArrowCallout">
              <a:avLst>
                <a:gd name="adj1" fmla="val 25000"/>
                <a:gd name="adj2" fmla="val 25000"/>
                <a:gd name="adj3" fmla="val 28479"/>
                <a:gd name="adj4" fmla="val 50000"/>
              </a:avLst>
            </a:prstGeom>
            <a:solidFill>
              <a:srgbClr val="FFFF66"/>
            </a:solidFill>
            <a:ln w="9525" cap="flat" cmpd="sng">
              <a:solidFill>
                <a:schemeClr val="tx1"/>
              </a:solidFill>
              <a:prstDash val="solid"/>
              <a:miter/>
              <a:headEnd type="none" w="med" len="med"/>
              <a:tailEnd type="none" w="med" len="med"/>
            </a:ln>
          </p:spPr>
          <p:txBody>
            <a:bodyPr/>
            <a:p>
              <a:endParaRPr lang="zh-CN" altLang="en-US"/>
            </a:p>
          </p:txBody>
        </p:sp>
      </p:grpSp>
      <p:sp>
        <p:nvSpPr>
          <p:cNvPr id="2503694" name="矩形 2503693"/>
          <p:cNvSpPr/>
          <p:nvPr/>
        </p:nvSpPr>
        <p:spPr>
          <a:xfrm>
            <a:off x="7412038" y="4924425"/>
            <a:ext cx="1233487" cy="1069975"/>
          </a:xfrm>
          <a:prstGeom prst="rect">
            <a:avLst/>
          </a:prstGeom>
          <a:noFill/>
          <a:ln w="9525">
            <a:noFill/>
          </a:ln>
        </p:spPr>
        <p:txBody>
          <a:bodyPr>
            <a:spAutoFit/>
          </a:bodyPr>
          <a:p>
            <a:r>
              <a:rPr lang="en-US" altLang="zh-CN" sz="1600">
                <a:solidFill>
                  <a:schemeClr val="tx1"/>
                </a:solidFill>
                <a:latin typeface="Arial" panose="020B0604020202020204" pitchFamily="34" charset="0"/>
                <a:ea typeface="楷体_GB2312" pitchFamily="49" charset="-122"/>
              </a:rPr>
              <a:t>3. </a:t>
            </a:r>
            <a:r>
              <a:rPr lang="zh-CN" altLang="en-US" sz="1600" dirty="0">
                <a:solidFill>
                  <a:schemeClr val="tx1"/>
                </a:solidFill>
                <a:latin typeface="Arial" panose="020B0604020202020204" pitchFamily="34" charset="0"/>
                <a:ea typeface="楷体_GB2312" pitchFamily="49" charset="-122"/>
              </a:rPr>
              <a:t>依照定义信息，对数据库的使用实施控制</a:t>
            </a:r>
            <a:endParaRPr lang="zh-CN" altLang="en-US" sz="1600" dirty="0">
              <a:solidFill>
                <a:schemeClr val="tx1"/>
              </a:solidFill>
              <a:latin typeface="Arial" panose="020B0604020202020204" pitchFamily="34" charset="0"/>
              <a:ea typeface="楷体_GB2312" pitchFamily="49" charset="-122"/>
            </a:endParaRPr>
          </a:p>
        </p:txBody>
      </p:sp>
      <p:grpSp>
        <p:nvGrpSpPr>
          <p:cNvPr id="2503695" name="组合 2503694"/>
          <p:cNvGrpSpPr/>
          <p:nvPr/>
        </p:nvGrpSpPr>
        <p:grpSpPr>
          <a:xfrm>
            <a:off x="1665288" y="4730750"/>
            <a:ext cx="1289050" cy="1516063"/>
            <a:chOff x="304" y="1958"/>
            <a:chExt cx="812" cy="955"/>
          </a:xfrm>
        </p:grpSpPr>
        <p:sp>
          <p:nvSpPr>
            <p:cNvPr id="2503696" name="圆柱形 2503695"/>
            <p:cNvSpPr/>
            <p:nvPr/>
          </p:nvSpPr>
          <p:spPr>
            <a:xfrm>
              <a:off x="304" y="1964"/>
              <a:ext cx="812" cy="949"/>
            </a:xfrm>
            <a:prstGeom prst="can">
              <a:avLst>
                <a:gd name="adj" fmla="val 29218"/>
              </a:avLst>
            </a:prstGeom>
            <a:solidFill>
              <a:srgbClr val="C0C0C0"/>
            </a:solidFill>
            <a:ln w="9525" cap="flat" cmpd="sng">
              <a:solidFill>
                <a:schemeClr val="tx1"/>
              </a:solidFill>
              <a:prstDash val="solid"/>
              <a:headEnd type="none" w="med" len="med"/>
              <a:tailEnd type="none" w="med" len="med"/>
            </a:ln>
          </p:spPr>
          <p:txBody>
            <a:bodyPr/>
            <a:p>
              <a:endParaRPr lang="zh-CN" altLang="en-US"/>
            </a:p>
          </p:txBody>
        </p:sp>
        <p:sp>
          <p:nvSpPr>
            <p:cNvPr id="2503697" name="文本框 2503696"/>
            <p:cNvSpPr txBox="1"/>
            <p:nvPr/>
          </p:nvSpPr>
          <p:spPr>
            <a:xfrm>
              <a:off x="400" y="1958"/>
              <a:ext cx="596" cy="250"/>
            </a:xfrm>
            <a:prstGeom prst="rect">
              <a:avLst/>
            </a:prstGeom>
            <a:noFill/>
            <a:ln w="9525">
              <a:noFill/>
            </a:ln>
          </p:spPr>
          <p:txBody>
            <a:bodyPr wrap="none" anchor="t" anchorCtr="0">
              <a:spAutoFit/>
            </a:bodyPr>
            <a:p>
              <a:r>
                <a:rPr lang="zh-CN" altLang="en-US" sz="2000" dirty="0">
                  <a:solidFill>
                    <a:srgbClr val="CC0000"/>
                  </a:solidFill>
                  <a:latin typeface="Arial" panose="020B0604020202020204" pitchFamily="34" charset="0"/>
                  <a:ea typeface="楷体_GB2312" pitchFamily="49" charset="-122"/>
                </a:rPr>
                <a:t>数据库</a:t>
              </a:r>
              <a:endParaRPr lang="zh-CN" altLang="en-US" sz="2000" dirty="0">
                <a:solidFill>
                  <a:srgbClr val="CC0000"/>
                </a:solidFill>
                <a:latin typeface="Arial" panose="020B0604020202020204" pitchFamily="34" charset="0"/>
                <a:ea typeface="楷体_GB2312" pitchFamily="49" charset="-122"/>
              </a:endParaRPr>
            </a:p>
          </p:txBody>
        </p:sp>
      </p:grpSp>
      <p:sp>
        <p:nvSpPr>
          <p:cNvPr id="2503698" name="矩形 2503697"/>
          <p:cNvSpPr/>
          <p:nvPr/>
        </p:nvSpPr>
        <p:spPr>
          <a:xfrm>
            <a:off x="7383463" y="2759075"/>
            <a:ext cx="1485900" cy="581025"/>
          </a:xfrm>
          <a:prstGeom prst="rect">
            <a:avLst/>
          </a:prstGeom>
          <a:noFill/>
          <a:ln w="9525">
            <a:noFill/>
          </a:ln>
        </p:spPr>
        <p:txBody>
          <a:bodyPr>
            <a:spAutoFit/>
          </a:bodyPr>
          <a:p>
            <a:r>
              <a:rPr lang="zh-CN" altLang="en-US" sz="1600" dirty="0">
                <a:solidFill>
                  <a:schemeClr val="tx2"/>
                </a:solidFill>
                <a:latin typeface="Arial" panose="020B0604020202020204" pitchFamily="34" charset="0"/>
                <a:ea typeface="楷体_GB2312" pitchFamily="49" charset="-122"/>
              </a:rPr>
              <a:t>数据安全性完整性定义信息</a:t>
            </a:r>
            <a:endParaRPr lang="zh-CN" altLang="en-US" sz="1600" dirty="0">
              <a:solidFill>
                <a:schemeClr val="tx2"/>
              </a:solidFill>
              <a:latin typeface="Arial" panose="020B0604020202020204" pitchFamily="34" charset="0"/>
              <a:ea typeface="楷体_GB2312" pitchFamily="49" charset="-122"/>
            </a:endParaRPr>
          </a:p>
        </p:txBody>
      </p:sp>
      <p:grpSp>
        <p:nvGrpSpPr>
          <p:cNvPr id="2503699" name="组合 2503698"/>
          <p:cNvGrpSpPr/>
          <p:nvPr/>
        </p:nvGrpSpPr>
        <p:grpSpPr>
          <a:xfrm>
            <a:off x="6740525" y="3222625"/>
            <a:ext cx="1790700" cy="1112838"/>
            <a:chOff x="3849" y="2412"/>
            <a:chExt cx="1078" cy="526"/>
          </a:xfrm>
        </p:grpSpPr>
        <p:graphicFrame>
          <p:nvGraphicFramePr>
            <p:cNvPr id="2503700" name="对象 2503699"/>
            <p:cNvGraphicFramePr/>
            <p:nvPr/>
          </p:nvGraphicFramePr>
          <p:xfrm>
            <a:off x="3849" y="2412"/>
            <a:ext cx="1078" cy="526"/>
          </p:xfrm>
          <a:graphic>
            <a:graphicData uri="http://schemas.openxmlformats.org/presentationml/2006/ole">
              <mc:AlternateContent xmlns:mc="http://schemas.openxmlformats.org/markup-compatibility/2006">
                <mc:Choice xmlns:v="urn:schemas-microsoft-com:vml" Requires="v">
                  <p:oleObj spid="_x0000_s3097" name="" r:id="rId5" imgW="1036320" imgH="504825" progId="MS_ClipArt_Gallery.2">
                    <p:embed/>
                  </p:oleObj>
                </mc:Choice>
                <mc:Fallback>
                  <p:oleObj name="" r:id="rId5" imgW="1036320" imgH="504825" progId="MS_ClipArt_Gallery.2">
                    <p:embed/>
                    <p:pic>
                      <p:nvPicPr>
                        <p:cNvPr id="0" name="图片 3096"/>
                        <p:cNvPicPr/>
                        <p:nvPr/>
                      </p:nvPicPr>
                      <p:blipFill>
                        <a:blip r:embed="rId6"/>
                        <a:stretch>
                          <a:fillRect/>
                        </a:stretch>
                      </p:blipFill>
                      <p:spPr>
                        <a:xfrm>
                          <a:off x="3849" y="2412"/>
                          <a:ext cx="1078" cy="526"/>
                        </a:xfrm>
                        <a:prstGeom prst="rect">
                          <a:avLst/>
                        </a:prstGeom>
                        <a:noFill/>
                        <a:ln w="38100">
                          <a:noFill/>
                          <a:miter/>
                        </a:ln>
                      </p:spPr>
                    </p:pic>
                  </p:oleObj>
                </mc:Fallback>
              </mc:AlternateContent>
            </a:graphicData>
          </a:graphic>
        </p:graphicFrame>
        <p:sp>
          <p:nvSpPr>
            <p:cNvPr id="2503701" name="矩形 2503700"/>
            <p:cNvSpPr/>
            <p:nvPr/>
          </p:nvSpPr>
          <p:spPr>
            <a:xfrm>
              <a:off x="3980" y="2484"/>
              <a:ext cx="848" cy="275"/>
            </a:xfrm>
            <a:prstGeom prst="rect">
              <a:avLst/>
            </a:prstGeom>
            <a:noFill/>
            <a:ln w="9525">
              <a:noFill/>
            </a:ln>
          </p:spPr>
          <p:txBody>
            <a:bodyPr>
              <a:spAutoFit/>
            </a:bodyPr>
            <a:p>
              <a:r>
                <a:rPr lang="zh-CN" altLang="en-US" sz="1600" dirty="0">
                  <a:solidFill>
                    <a:srgbClr val="FF0066"/>
                  </a:solidFill>
                  <a:latin typeface="Arial" panose="020B0604020202020204" pitchFamily="34" charset="0"/>
                  <a:ea typeface="楷体_GB2312" pitchFamily="49" charset="-122"/>
                </a:rPr>
                <a:t>谁</a:t>
              </a:r>
              <a:r>
                <a:rPr lang="en-US" altLang="zh-CN" sz="1600">
                  <a:solidFill>
                    <a:srgbClr val="FF0066"/>
                  </a:solidFill>
                  <a:latin typeface="Arial" panose="020B0604020202020204" pitchFamily="34" charset="0"/>
                  <a:ea typeface="楷体_GB2312" pitchFamily="49" charset="-122"/>
                </a:rPr>
                <a:t>, </a:t>
              </a:r>
              <a:r>
                <a:rPr lang="zh-CN" altLang="en-US" sz="1600" dirty="0">
                  <a:solidFill>
                    <a:srgbClr val="FF0066"/>
                  </a:solidFill>
                  <a:latin typeface="Arial" panose="020B0604020202020204" pitchFamily="34" charset="0"/>
                  <a:ea typeface="楷体_GB2312" pitchFamily="49" charset="-122"/>
                </a:rPr>
                <a:t>能访问哪些数据</a:t>
              </a:r>
              <a:r>
                <a:rPr lang="en-US" altLang="zh-CN" sz="1600">
                  <a:solidFill>
                    <a:srgbClr val="FF0066"/>
                  </a:solidFill>
                  <a:latin typeface="Arial" panose="020B0604020202020204" pitchFamily="34" charset="0"/>
                  <a:ea typeface="楷体_GB2312" pitchFamily="49" charset="-122"/>
                </a:rPr>
                <a:t>,</a:t>
              </a:r>
              <a:r>
                <a:rPr lang="zh-CN" altLang="en-US" sz="1600" dirty="0">
                  <a:solidFill>
                    <a:srgbClr val="FF0066"/>
                  </a:solidFill>
                  <a:latin typeface="Arial" panose="020B0604020202020204" pitchFamily="34" charset="0"/>
                  <a:ea typeface="楷体_GB2312" pitchFamily="49" charset="-122"/>
                </a:rPr>
                <a:t>权利</a:t>
              </a:r>
              <a:endParaRPr lang="zh-CN" altLang="en-US" sz="1600" dirty="0">
                <a:solidFill>
                  <a:srgbClr val="FF0066"/>
                </a:solidFill>
                <a:latin typeface="Arial" panose="020B0604020202020204" pitchFamily="34" charset="0"/>
                <a:ea typeface="楷体_GB2312" pitchFamily="49" charset="-122"/>
              </a:endParaRPr>
            </a:p>
          </p:txBody>
        </p:sp>
      </p:grpSp>
      <p:sp>
        <p:nvSpPr>
          <p:cNvPr id="2503702" name="直接连接符 2503701"/>
          <p:cNvSpPr/>
          <p:nvPr/>
        </p:nvSpPr>
        <p:spPr>
          <a:xfrm flipH="1">
            <a:off x="7910513" y="4184650"/>
            <a:ext cx="14287" cy="774700"/>
          </a:xfrm>
          <a:prstGeom prst="line">
            <a:avLst/>
          </a:prstGeom>
          <a:ln w="76200" cap="flat" cmpd="tri">
            <a:solidFill>
              <a:schemeClr val="tx2"/>
            </a:solidFill>
            <a:prstDash val="solid"/>
            <a:headEnd type="none" w="med" len="med"/>
            <a:tailEnd type="triangle" w="med" len="med"/>
          </a:ln>
        </p:spPr>
      </p:sp>
      <p:grpSp>
        <p:nvGrpSpPr>
          <p:cNvPr id="2503703" name="组合 2503702"/>
          <p:cNvGrpSpPr/>
          <p:nvPr/>
        </p:nvGrpSpPr>
        <p:grpSpPr>
          <a:xfrm>
            <a:off x="9832975" y="3138488"/>
            <a:ext cx="784225" cy="1217612"/>
            <a:chOff x="5205" y="3021"/>
            <a:chExt cx="494" cy="767"/>
          </a:xfrm>
        </p:grpSpPr>
        <p:graphicFrame>
          <p:nvGraphicFramePr>
            <p:cNvPr id="2503704" name="对象 2503703"/>
            <p:cNvGraphicFramePr/>
            <p:nvPr/>
          </p:nvGraphicFramePr>
          <p:xfrm>
            <a:off x="5210" y="3021"/>
            <a:ext cx="489" cy="486"/>
          </p:xfrm>
          <a:graphic>
            <a:graphicData uri="http://schemas.openxmlformats.org/presentationml/2006/ole">
              <mc:AlternateContent xmlns:mc="http://schemas.openxmlformats.org/markup-compatibility/2006">
                <mc:Choice xmlns:v="urn:schemas-microsoft-com:vml" Requires="v">
                  <p:oleObj spid="_x0000_s3098" name="" r:id="rId7" imgW="1878965" imgH="1674495" progId="MS_ClipArt_Gallery.2">
                    <p:embed/>
                  </p:oleObj>
                </mc:Choice>
                <mc:Fallback>
                  <p:oleObj name="" r:id="rId7" imgW="1878965" imgH="1674495" progId="MS_ClipArt_Gallery.2">
                    <p:embed/>
                    <p:pic>
                      <p:nvPicPr>
                        <p:cNvPr id="0" name="图片 3097"/>
                        <p:cNvPicPr/>
                        <p:nvPr/>
                      </p:nvPicPr>
                      <p:blipFill>
                        <a:blip r:embed="rId4"/>
                        <a:stretch>
                          <a:fillRect/>
                        </a:stretch>
                      </p:blipFill>
                      <p:spPr>
                        <a:xfrm>
                          <a:off x="5210" y="3021"/>
                          <a:ext cx="489" cy="486"/>
                        </a:xfrm>
                        <a:prstGeom prst="rect">
                          <a:avLst/>
                        </a:prstGeom>
                        <a:noFill/>
                        <a:ln w="38100">
                          <a:noFill/>
                          <a:miter/>
                        </a:ln>
                      </p:spPr>
                    </p:pic>
                  </p:oleObj>
                </mc:Fallback>
              </mc:AlternateContent>
            </a:graphicData>
          </a:graphic>
        </p:graphicFrame>
        <p:sp>
          <p:nvSpPr>
            <p:cNvPr id="2503705" name="文本框 2503704"/>
            <p:cNvSpPr txBox="1"/>
            <p:nvPr/>
          </p:nvSpPr>
          <p:spPr>
            <a:xfrm>
              <a:off x="5205" y="3538"/>
              <a:ext cx="464" cy="250"/>
            </a:xfrm>
            <a:prstGeom prst="rect">
              <a:avLst/>
            </a:prstGeom>
            <a:noFill/>
            <a:ln w="9525">
              <a:noFill/>
            </a:ln>
          </p:spPr>
          <p:txBody>
            <a:bodyPr wrap="none" anchor="t" anchorCtr="0">
              <a:spAutoFit/>
            </a:bodyPr>
            <a:p>
              <a:r>
                <a:rPr lang="en-US" altLang="zh-CN" sz="2000">
                  <a:solidFill>
                    <a:srgbClr val="CC0000"/>
                  </a:solidFill>
                  <a:latin typeface="Arial" panose="020B0604020202020204" pitchFamily="34" charset="0"/>
                  <a:ea typeface="楷体_GB2312" pitchFamily="49" charset="-122"/>
                </a:rPr>
                <a:t>DBA</a:t>
              </a:r>
              <a:endParaRPr lang="en-US" altLang="zh-CN" sz="2000">
                <a:solidFill>
                  <a:schemeClr val="bg1"/>
                </a:solidFill>
                <a:latin typeface="Arial" panose="020B0604020202020204" pitchFamily="34" charset="0"/>
                <a:ea typeface="楷体_GB2312" pitchFamily="49" charset="-122"/>
              </a:endParaRPr>
            </a:p>
          </p:txBody>
        </p:sp>
      </p:grpSp>
      <p:sp>
        <p:nvSpPr>
          <p:cNvPr id="2503706" name="文本框 2503705"/>
          <p:cNvSpPr txBox="1"/>
          <p:nvPr/>
        </p:nvSpPr>
        <p:spPr>
          <a:xfrm>
            <a:off x="8718550" y="4035425"/>
            <a:ext cx="933450" cy="396875"/>
          </a:xfrm>
          <a:prstGeom prst="rect">
            <a:avLst/>
          </a:prstGeom>
          <a:noFill/>
          <a:ln w="9525">
            <a:noFill/>
          </a:ln>
        </p:spPr>
        <p:txBody>
          <a:bodyPr wrap="none" anchor="t" anchorCtr="0">
            <a:spAutoFit/>
          </a:bodyPr>
          <a:p>
            <a:r>
              <a:rPr lang="en-US" altLang="zh-CN" sz="2000">
                <a:solidFill>
                  <a:srgbClr val="CC0000"/>
                </a:solidFill>
                <a:latin typeface="Arial" panose="020B0604020202020204" pitchFamily="34" charset="0"/>
                <a:ea typeface="隶书" panose="02010509060101010101" pitchFamily="49" charset="-122"/>
              </a:rPr>
              <a:t>DBMS</a:t>
            </a:r>
            <a:endParaRPr lang="en-US" altLang="zh-CN" sz="2000">
              <a:solidFill>
                <a:schemeClr val="bg1"/>
              </a:solidFill>
              <a:latin typeface="Arial" panose="020B0604020202020204" pitchFamily="34" charset="0"/>
              <a:ea typeface="隶书" panose="02010509060101010101" pitchFamily="49" charset="-122"/>
            </a:endParaRPr>
          </a:p>
        </p:txBody>
      </p:sp>
      <p:sp>
        <p:nvSpPr>
          <p:cNvPr id="2503707" name="左右箭头标注 2503706"/>
          <p:cNvSpPr/>
          <p:nvPr/>
        </p:nvSpPr>
        <p:spPr>
          <a:xfrm>
            <a:off x="8366125" y="3463925"/>
            <a:ext cx="1611313" cy="555625"/>
          </a:xfrm>
          <a:prstGeom prst="leftRightArrowCallout">
            <a:avLst>
              <a:gd name="adj1" fmla="val 25000"/>
              <a:gd name="adj2" fmla="val 25000"/>
              <a:gd name="adj3" fmla="val 36250"/>
              <a:gd name="adj4" fmla="val 50000"/>
            </a:avLst>
          </a:prstGeom>
          <a:solidFill>
            <a:srgbClr val="FFFF66"/>
          </a:solidFill>
          <a:ln w="9525" cap="flat" cmpd="sng">
            <a:solidFill>
              <a:schemeClr val="tx1"/>
            </a:solidFill>
            <a:prstDash val="solid"/>
            <a:miter/>
            <a:headEnd type="none" w="med" len="med"/>
            <a:tailEnd type="none" w="med" len="med"/>
          </a:ln>
        </p:spPr>
        <p:txBody>
          <a:bodyPr/>
          <a:p>
            <a:endParaRPr lang="zh-CN" altLang="en-US"/>
          </a:p>
        </p:txBody>
      </p:sp>
      <p:sp>
        <p:nvSpPr>
          <p:cNvPr id="2503708" name="矩形 2503707"/>
          <p:cNvSpPr/>
          <p:nvPr/>
        </p:nvSpPr>
        <p:spPr>
          <a:xfrm>
            <a:off x="8755063" y="3451225"/>
            <a:ext cx="871537" cy="581025"/>
          </a:xfrm>
          <a:prstGeom prst="rect">
            <a:avLst/>
          </a:prstGeom>
          <a:noFill/>
          <a:ln w="9525">
            <a:noFill/>
          </a:ln>
        </p:spPr>
        <p:txBody>
          <a:bodyPr>
            <a:spAutoFit/>
          </a:bodyPr>
          <a:p>
            <a:r>
              <a:rPr lang="zh-CN" altLang="en-US" sz="1600" dirty="0">
                <a:solidFill>
                  <a:schemeClr val="tx2"/>
                </a:solidFill>
                <a:latin typeface="Arial" panose="020B0604020202020204" pitchFamily="34" charset="0"/>
                <a:ea typeface="楷体_GB2312" pitchFamily="49" charset="-122"/>
              </a:rPr>
              <a:t>定义控制信息</a:t>
            </a:r>
            <a:endParaRPr lang="zh-CN" altLang="en-US" sz="1600" dirty="0">
              <a:solidFill>
                <a:schemeClr val="tx2"/>
              </a:solidFill>
              <a:latin typeface="Arial" panose="020B0604020202020204" pitchFamily="34" charset="0"/>
              <a:ea typeface="楷体_GB2312" pitchFamily="49"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05731" name="图片 2505730"/>
          <p:cNvPicPr>
            <a:picLocks noChangeAspect="1"/>
          </p:cNvPicPr>
          <p:nvPr/>
        </p:nvPicPr>
        <p:blipFill>
          <a:blip r:embed="rId1"/>
          <a:stretch>
            <a:fillRect/>
          </a:stretch>
        </p:blipFill>
        <p:spPr>
          <a:xfrm>
            <a:off x="2948940" y="4328795"/>
            <a:ext cx="4238625" cy="1343025"/>
          </a:xfrm>
          <a:prstGeom prst="rect">
            <a:avLst/>
          </a:prstGeom>
          <a:noFill/>
          <a:ln w="9525">
            <a:noFill/>
          </a:ln>
        </p:spPr>
      </p:pic>
      <p:sp>
        <p:nvSpPr>
          <p:cNvPr id="2505734" name="矩形 2505733"/>
          <p:cNvSpPr/>
          <p:nvPr/>
        </p:nvSpPr>
        <p:spPr>
          <a:xfrm>
            <a:off x="1585278" y="1006475"/>
            <a:ext cx="8594725" cy="2131060"/>
          </a:xfrm>
          <a:prstGeom prst="rect">
            <a:avLst/>
          </a:prstGeom>
          <a:noFill/>
          <a:ln w="9525">
            <a:noFill/>
          </a:ln>
        </p:spPr>
        <p:txBody>
          <a:bodyPr>
            <a:spAutoFit/>
          </a:bodyPr>
          <a:p>
            <a:pPr>
              <a:lnSpc>
                <a:spcPct val="130000"/>
              </a:lnSpc>
              <a:buFont typeface="Wingdings" panose="05000000000000000000" pitchFamily="2" charset="2"/>
            </a:pPr>
            <a:r>
              <a:rPr lang="zh-CN" altLang="en-US" sz="2400" dirty="0">
                <a:solidFill>
                  <a:srgbClr val="0070C0"/>
                </a:solidFill>
                <a:latin typeface="楷体" panose="02010609060101010101" charset="-122"/>
                <a:ea typeface="楷体" panose="02010609060101010101" charset="-122"/>
                <a:cs typeface="楷体" panose="02010609060101010101" charset="-122"/>
              </a:rPr>
              <a:t>数据库维护</a:t>
            </a:r>
            <a:r>
              <a:rPr lang="en-US" altLang="zh-CN" sz="2400">
                <a:solidFill>
                  <a:srgbClr val="0070C0"/>
                </a:solidFill>
                <a:latin typeface="楷体" panose="02010609060101010101" charset="-122"/>
                <a:ea typeface="楷体" panose="02010609060101010101" charset="-122"/>
                <a:cs typeface="楷体" panose="02010609060101010101" charset="-122"/>
              </a:rPr>
              <a:t>: </a:t>
            </a:r>
            <a:r>
              <a:rPr lang="zh-CN" altLang="en-US" sz="2400" dirty="0">
                <a:solidFill>
                  <a:srgbClr val="0070C0"/>
                </a:solidFill>
                <a:latin typeface="楷体" panose="02010609060101010101" charset="-122"/>
                <a:ea typeface="楷体" panose="02010609060101010101" charset="-122"/>
                <a:cs typeface="楷体" panose="02010609060101010101" charset="-122"/>
              </a:rPr>
              <a:t>转储</a:t>
            </a:r>
            <a:r>
              <a:rPr lang="en-US" altLang="zh-CN" sz="2400">
                <a:solidFill>
                  <a:srgbClr val="0070C0"/>
                </a:solidFill>
                <a:latin typeface="楷体" panose="02010609060101010101" charset="-122"/>
                <a:ea typeface="楷体" panose="02010609060101010101" charset="-122"/>
                <a:cs typeface="楷体" panose="02010609060101010101" charset="-122"/>
              </a:rPr>
              <a:t>/</a:t>
            </a:r>
            <a:r>
              <a:rPr lang="zh-CN" altLang="en-US" sz="2400" dirty="0">
                <a:solidFill>
                  <a:srgbClr val="0070C0"/>
                </a:solidFill>
                <a:latin typeface="楷体" panose="02010609060101010101" charset="-122"/>
                <a:ea typeface="楷体" panose="02010609060101010101" charset="-122"/>
                <a:cs typeface="楷体" panose="02010609060101010101" charset="-122"/>
              </a:rPr>
              <a:t>恢复</a:t>
            </a:r>
            <a:r>
              <a:rPr lang="en-US" altLang="zh-CN" sz="2400">
                <a:solidFill>
                  <a:srgbClr val="0070C0"/>
                </a:solidFill>
                <a:latin typeface="楷体" panose="02010609060101010101" charset="-122"/>
                <a:ea typeface="楷体" panose="02010609060101010101" charset="-122"/>
                <a:cs typeface="楷体" panose="02010609060101010101" charset="-122"/>
              </a:rPr>
              <a:t>/</a:t>
            </a:r>
            <a:r>
              <a:rPr lang="zh-CN" altLang="en-US" sz="2400" dirty="0">
                <a:solidFill>
                  <a:srgbClr val="0070C0"/>
                </a:solidFill>
                <a:latin typeface="楷体" panose="02010609060101010101" charset="-122"/>
                <a:ea typeface="楷体" panose="02010609060101010101" charset="-122"/>
                <a:cs typeface="楷体" panose="02010609060101010101" charset="-122"/>
              </a:rPr>
              <a:t>重组</a:t>
            </a:r>
            <a:r>
              <a:rPr lang="en-US" altLang="zh-CN" sz="2400">
                <a:solidFill>
                  <a:srgbClr val="0070C0"/>
                </a:solidFill>
                <a:latin typeface="楷体" panose="02010609060101010101" charset="-122"/>
                <a:ea typeface="楷体" panose="02010609060101010101" charset="-122"/>
                <a:cs typeface="楷体" panose="02010609060101010101" charset="-122"/>
              </a:rPr>
              <a:t>/</a:t>
            </a:r>
            <a:r>
              <a:rPr lang="zh-CN" altLang="en-US" sz="2400" dirty="0">
                <a:solidFill>
                  <a:srgbClr val="0070C0"/>
                </a:solidFill>
                <a:latin typeface="楷体" panose="02010609060101010101" charset="-122"/>
                <a:ea typeface="楷体" panose="02010609060101010101" charset="-122"/>
                <a:cs typeface="楷体" panose="02010609060101010101" charset="-122"/>
              </a:rPr>
              <a:t>性能监测</a:t>
            </a:r>
            <a:r>
              <a:rPr lang="en-US" altLang="zh-CN" sz="2400">
                <a:solidFill>
                  <a:srgbClr val="0070C0"/>
                </a:solidFill>
                <a:latin typeface="楷体" panose="02010609060101010101" charset="-122"/>
                <a:ea typeface="楷体" panose="02010609060101010101" charset="-122"/>
                <a:cs typeface="楷体" panose="02010609060101010101" charset="-122"/>
              </a:rPr>
              <a:t>/</a:t>
            </a:r>
            <a:r>
              <a:rPr lang="zh-CN" altLang="en-US" sz="2400" dirty="0">
                <a:solidFill>
                  <a:srgbClr val="0070C0"/>
                </a:solidFill>
                <a:latin typeface="楷体" panose="02010609060101010101" charset="-122"/>
                <a:ea typeface="楷体" panose="02010609060101010101" charset="-122"/>
                <a:cs typeface="楷体" panose="02010609060101010101" charset="-122"/>
              </a:rPr>
              <a:t>分析</a:t>
            </a:r>
            <a:r>
              <a:rPr lang="en-US" altLang="zh-CN" sz="2400">
                <a:solidFill>
                  <a:srgbClr val="0070C0"/>
                </a:solidFill>
                <a:latin typeface="楷体" panose="02010609060101010101" charset="-122"/>
                <a:ea typeface="楷体" panose="02010609060101010101" charset="-122"/>
                <a:cs typeface="楷体" panose="02010609060101010101" charset="-122"/>
              </a:rPr>
              <a:t>…</a:t>
            </a:r>
            <a:endParaRPr lang="en-US" altLang="zh-CN" sz="2400">
              <a:solidFill>
                <a:srgbClr val="0070C0"/>
              </a:solidFill>
              <a:latin typeface="楷体" panose="02010609060101010101" charset="-122"/>
              <a:ea typeface="楷体" panose="02010609060101010101" charset="-122"/>
              <a:cs typeface="楷体" panose="02010609060101010101" charset="-122"/>
            </a:endParaRPr>
          </a:p>
          <a:p>
            <a:pPr lvl="1" eaLnBrk="1" hangingPunct="1">
              <a:lnSpc>
                <a:spcPct val="130000"/>
              </a:lnSpc>
              <a:buFont typeface="Wingdings" panose="05000000000000000000" pitchFamily="2" charset="2"/>
              <a:buChar char="q"/>
            </a:pPr>
            <a:r>
              <a:rPr lang="en-US" altLang="zh-CN" sz="2000" b="1">
                <a:solidFill>
                  <a:schemeClr val="tx1"/>
                </a:solidFill>
                <a:latin typeface="Arial" panose="020B0604020202020204" pitchFamily="34" charset="0"/>
                <a:ea typeface="楷体_GB2312" pitchFamily="49" charset="-122"/>
              </a:rPr>
              <a:t> DBMS</a:t>
            </a:r>
            <a:r>
              <a:rPr lang="zh-CN" altLang="en-US" sz="2000" b="1" dirty="0">
                <a:solidFill>
                  <a:schemeClr val="tx1"/>
                </a:solidFill>
                <a:latin typeface="Arial" panose="020B0604020202020204" pitchFamily="34" charset="0"/>
                <a:ea typeface="楷体_GB2312" pitchFamily="49" charset="-122"/>
              </a:rPr>
              <a:t>提供一系列程序</a:t>
            </a:r>
            <a:r>
              <a:rPr lang="en-US" altLang="zh-CN" sz="2000" b="1">
                <a:solidFill>
                  <a:schemeClr val="tx1"/>
                </a:solidFill>
                <a:latin typeface="Arial" panose="020B0604020202020204" pitchFamily="34" charset="0"/>
                <a:ea typeface="楷体_GB2312" pitchFamily="49" charset="-122"/>
              </a:rPr>
              <a:t>(</a:t>
            </a:r>
            <a:r>
              <a:rPr lang="zh-CN" altLang="en-US" sz="2000" b="1" dirty="0">
                <a:solidFill>
                  <a:schemeClr val="tx1"/>
                </a:solidFill>
                <a:latin typeface="Arial" panose="020B0604020202020204" pitchFamily="34" charset="0"/>
                <a:ea typeface="楷体_GB2312" pitchFamily="49" charset="-122"/>
              </a:rPr>
              <a:t>实用程序</a:t>
            </a:r>
            <a:r>
              <a:rPr lang="en-US" altLang="zh-CN" sz="2000" b="1">
                <a:solidFill>
                  <a:schemeClr val="tx1"/>
                </a:solidFill>
                <a:latin typeface="Arial" panose="020B0604020202020204" pitchFamily="34" charset="0"/>
                <a:ea typeface="楷体_GB2312" pitchFamily="49" charset="-122"/>
              </a:rPr>
              <a:t>/</a:t>
            </a:r>
            <a:r>
              <a:rPr lang="zh-CN" altLang="en-US" sz="2000" b="1" dirty="0">
                <a:solidFill>
                  <a:schemeClr val="tx1"/>
                </a:solidFill>
                <a:latin typeface="Arial" panose="020B0604020202020204" pitchFamily="34" charset="0"/>
                <a:ea typeface="楷体_GB2312" pitchFamily="49" charset="-122"/>
              </a:rPr>
              <a:t>例行程序</a:t>
            </a:r>
            <a:r>
              <a:rPr lang="en-US" altLang="zh-CN" sz="2000" b="1">
                <a:solidFill>
                  <a:schemeClr val="tx1"/>
                </a:solidFill>
                <a:latin typeface="Arial" panose="020B0604020202020204" pitchFamily="34" charset="0"/>
                <a:ea typeface="楷体_GB2312" pitchFamily="49" charset="-122"/>
              </a:rPr>
              <a:t>)</a:t>
            </a:r>
            <a:r>
              <a:rPr lang="en-US" altLang="zh-CN" sz="2000" b="1" u="sng">
                <a:solidFill>
                  <a:schemeClr val="tx1"/>
                </a:solidFill>
                <a:latin typeface="Arial" panose="020B0604020202020204" pitchFamily="34" charset="0"/>
                <a:ea typeface="楷体_GB2312" pitchFamily="49" charset="-122"/>
              </a:rPr>
              <a:t> </a:t>
            </a:r>
            <a:r>
              <a:rPr lang="zh-CN" altLang="en-US" sz="2000" b="1" dirty="0">
                <a:solidFill>
                  <a:schemeClr val="tx1"/>
                </a:solidFill>
                <a:latin typeface="Arial" panose="020B0604020202020204" pitchFamily="34" charset="0"/>
                <a:ea typeface="楷体_GB2312" pitchFamily="49" charset="-122"/>
              </a:rPr>
              <a:t>给用户</a:t>
            </a:r>
            <a:endParaRPr lang="zh-CN" altLang="en-US" sz="2000" b="1" dirty="0">
              <a:solidFill>
                <a:schemeClr val="tx1"/>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q"/>
            </a:pPr>
            <a:r>
              <a:rPr lang="zh-CN" altLang="en-US" sz="2000" b="1" dirty="0">
                <a:solidFill>
                  <a:schemeClr val="tx1"/>
                </a:solidFill>
                <a:latin typeface="Arial" panose="020B0604020202020204" pitchFamily="34" charset="0"/>
                <a:ea typeface="楷体_GB2312" pitchFamily="49" charset="-122"/>
              </a:rPr>
              <a:t> 在这些程序中提供了对数据库维护的各种功能</a:t>
            </a:r>
            <a:endParaRPr lang="zh-CN" altLang="en-US" sz="2000" b="1" dirty="0">
              <a:solidFill>
                <a:schemeClr val="tx1"/>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q"/>
            </a:pPr>
            <a:r>
              <a:rPr lang="zh-CN" altLang="en-US" sz="2000" b="1" dirty="0">
                <a:solidFill>
                  <a:schemeClr val="tx1"/>
                </a:solidFill>
                <a:latin typeface="Arial" panose="020B0604020202020204" pitchFamily="34" charset="0"/>
                <a:ea typeface="楷体_GB2312" pitchFamily="49" charset="-122"/>
              </a:rPr>
              <a:t> 用户使用这些程序进行各种数据库维护操作</a:t>
            </a:r>
            <a:endParaRPr lang="zh-CN" altLang="en-US" sz="2000" b="1" dirty="0">
              <a:solidFill>
                <a:schemeClr val="tx1"/>
              </a:solidFill>
              <a:latin typeface="Arial" panose="020B0604020202020204" pitchFamily="34" charset="0"/>
              <a:ea typeface="楷体_GB2312" pitchFamily="49" charset="-122"/>
            </a:endParaRPr>
          </a:p>
          <a:p>
            <a:pPr>
              <a:lnSpc>
                <a:spcPct val="130000"/>
              </a:lnSpc>
              <a:buFont typeface="Wingdings" panose="05000000000000000000" pitchFamily="2" charset="2"/>
              <a:buChar char="Ø"/>
            </a:pPr>
            <a:r>
              <a:rPr lang="zh-CN" altLang="en-US" dirty="0">
                <a:solidFill>
                  <a:schemeClr val="tx1"/>
                </a:solidFill>
                <a:latin typeface="Arial" panose="020B0604020202020204" pitchFamily="34" charset="0"/>
                <a:ea typeface="楷体_GB2312" pitchFamily="49" charset="-122"/>
              </a:rPr>
              <a:t>数据库维护的实用程序，一般都是由数据库管理员</a:t>
            </a:r>
            <a:r>
              <a:rPr lang="en-US" altLang="zh-CN">
                <a:solidFill>
                  <a:schemeClr val="tx1"/>
                </a:solidFill>
                <a:latin typeface="Arial" panose="020B0604020202020204" pitchFamily="34" charset="0"/>
                <a:ea typeface="楷体_GB2312" pitchFamily="49" charset="-122"/>
              </a:rPr>
              <a:t>(DBA)</a:t>
            </a:r>
            <a:r>
              <a:rPr lang="zh-CN" altLang="en-US" dirty="0">
                <a:solidFill>
                  <a:schemeClr val="tx1"/>
                </a:solidFill>
                <a:latin typeface="Arial" panose="020B0604020202020204" pitchFamily="34" charset="0"/>
                <a:ea typeface="楷体_GB2312" pitchFamily="49" charset="-122"/>
              </a:rPr>
              <a:t>来使用和掌握的</a:t>
            </a:r>
            <a:endParaRPr lang="zh-CN" altLang="en-US" dirty="0">
              <a:solidFill>
                <a:schemeClr val="tx1"/>
              </a:solidFill>
              <a:latin typeface="Arial" panose="020B0604020202020204" pitchFamily="34" charset="0"/>
              <a:ea typeface="楷体_GB2312" pitchFamily="49" charset="-122"/>
            </a:endParaRPr>
          </a:p>
        </p:txBody>
      </p:sp>
      <p:pic>
        <p:nvPicPr>
          <p:cNvPr id="2505735" name="图片 2505734"/>
          <p:cNvPicPr>
            <a:picLocks noChangeAspect="1"/>
          </p:cNvPicPr>
          <p:nvPr/>
        </p:nvPicPr>
        <p:blipFill>
          <a:blip r:embed="rId2"/>
          <a:stretch>
            <a:fillRect/>
          </a:stretch>
        </p:blipFill>
        <p:spPr>
          <a:xfrm>
            <a:off x="2947353" y="3844608"/>
            <a:ext cx="4238625" cy="495300"/>
          </a:xfrm>
          <a:prstGeom prst="rect">
            <a:avLst/>
          </a:prstGeom>
          <a:noFill/>
          <a:ln w="9525">
            <a:noFill/>
          </a:ln>
        </p:spPr>
      </p:pic>
      <p:grpSp>
        <p:nvGrpSpPr>
          <p:cNvPr id="2505736" name="组合 2505735"/>
          <p:cNvGrpSpPr/>
          <p:nvPr/>
        </p:nvGrpSpPr>
        <p:grpSpPr>
          <a:xfrm>
            <a:off x="9725978" y="4752658"/>
            <a:ext cx="906462" cy="1508125"/>
            <a:chOff x="5205" y="3021"/>
            <a:chExt cx="571" cy="950"/>
          </a:xfrm>
        </p:grpSpPr>
        <p:graphicFrame>
          <p:nvGraphicFramePr>
            <p:cNvPr id="2505737" name="对象 2505736"/>
            <p:cNvGraphicFramePr/>
            <p:nvPr/>
          </p:nvGraphicFramePr>
          <p:xfrm>
            <a:off x="5210" y="3021"/>
            <a:ext cx="489" cy="486"/>
          </p:xfrm>
          <a:graphic>
            <a:graphicData uri="http://schemas.openxmlformats.org/presentationml/2006/ole">
              <mc:AlternateContent xmlns:mc="http://schemas.openxmlformats.org/markup-compatibility/2006">
                <mc:Choice xmlns:v="urn:schemas-microsoft-com:vml" Requires="v">
                  <p:oleObj spid="_x0000_s3099" name="" r:id="rId3" imgW="1878965" imgH="1674495" progId="MS_ClipArt_Gallery.2">
                    <p:embed/>
                  </p:oleObj>
                </mc:Choice>
                <mc:Fallback>
                  <p:oleObj name="" r:id="rId3" imgW="1878965" imgH="1674495" progId="MS_ClipArt_Gallery.2">
                    <p:embed/>
                    <p:pic>
                      <p:nvPicPr>
                        <p:cNvPr id="0" name="图片 3098"/>
                        <p:cNvPicPr/>
                        <p:nvPr/>
                      </p:nvPicPr>
                      <p:blipFill>
                        <a:blip r:embed="rId4"/>
                        <a:stretch>
                          <a:fillRect/>
                        </a:stretch>
                      </p:blipFill>
                      <p:spPr>
                        <a:xfrm>
                          <a:off x="5210" y="3021"/>
                          <a:ext cx="489" cy="486"/>
                        </a:xfrm>
                        <a:prstGeom prst="rect">
                          <a:avLst/>
                        </a:prstGeom>
                        <a:noFill/>
                        <a:ln w="38100">
                          <a:noFill/>
                          <a:miter/>
                        </a:ln>
                      </p:spPr>
                    </p:pic>
                  </p:oleObj>
                </mc:Fallback>
              </mc:AlternateContent>
            </a:graphicData>
          </a:graphic>
        </p:graphicFrame>
        <p:sp>
          <p:nvSpPr>
            <p:cNvPr id="2505738" name="文本框 2505737"/>
            <p:cNvSpPr txBox="1"/>
            <p:nvPr/>
          </p:nvSpPr>
          <p:spPr>
            <a:xfrm>
              <a:off x="5205" y="3529"/>
              <a:ext cx="571" cy="442"/>
            </a:xfrm>
            <a:prstGeom prst="rect">
              <a:avLst/>
            </a:prstGeom>
            <a:noFill/>
            <a:ln w="9525">
              <a:noFill/>
            </a:ln>
          </p:spPr>
          <p:txBody>
            <a:bodyPr wrap="none" anchor="t" anchorCtr="0">
              <a:spAutoFit/>
            </a:bodyPr>
            <a:p>
              <a:r>
                <a:rPr lang="zh-CN" altLang="en-US" sz="2000" dirty="0">
                  <a:solidFill>
                    <a:srgbClr val="CC0000"/>
                  </a:solidFill>
                  <a:latin typeface="Arial" panose="020B0604020202020204" pitchFamily="34" charset="0"/>
                  <a:ea typeface="楷体_GB2312" pitchFamily="49" charset="-122"/>
                </a:rPr>
                <a:t>用户</a:t>
              </a:r>
              <a:endParaRPr lang="zh-CN" altLang="en-US" sz="2000" dirty="0">
                <a:solidFill>
                  <a:srgbClr val="CC0000"/>
                </a:solidFill>
                <a:latin typeface="Arial" panose="020B0604020202020204" pitchFamily="34" charset="0"/>
                <a:ea typeface="楷体_GB2312" pitchFamily="49" charset="-122"/>
              </a:endParaRPr>
            </a:p>
            <a:p>
              <a:r>
                <a:rPr lang="en-US" altLang="zh-CN" sz="2000">
                  <a:solidFill>
                    <a:srgbClr val="CC0000"/>
                  </a:solidFill>
                  <a:latin typeface="Arial" panose="020B0604020202020204" pitchFamily="34" charset="0"/>
                  <a:ea typeface="楷体_GB2312" pitchFamily="49" charset="-122"/>
                </a:rPr>
                <a:t>DBAP</a:t>
              </a:r>
              <a:endParaRPr lang="en-US" altLang="zh-CN" sz="2000">
                <a:solidFill>
                  <a:schemeClr val="bg1"/>
                </a:solidFill>
                <a:latin typeface="Arial" panose="020B0604020202020204" pitchFamily="34" charset="0"/>
                <a:ea typeface="楷体_GB2312" pitchFamily="49" charset="-122"/>
              </a:endParaRPr>
            </a:p>
          </p:txBody>
        </p:sp>
      </p:grpSp>
      <p:grpSp>
        <p:nvGrpSpPr>
          <p:cNvPr id="2505739" name="组合 2505738"/>
          <p:cNvGrpSpPr/>
          <p:nvPr/>
        </p:nvGrpSpPr>
        <p:grpSpPr>
          <a:xfrm>
            <a:off x="6825615" y="4468495"/>
            <a:ext cx="3027363" cy="1792288"/>
            <a:chOff x="3378" y="2842"/>
            <a:chExt cx="1907" cy="1129"/>
          </a:xfrm>
        </p:grpSpPr>
        <p:sp>
          <p:nvSpPr>
            <p:cNvPr id="2505740" name="文本框 2505739"/>
            <p:cNvSpPr txBox="1"/>
            <p:nvPr/>
          </p:nvSpPr>
          <p:spPr>
            <a:xfrm>
              <a:off x="4051" y="3721"/>
              <a:ext cx="588" cy="250"/>
            </a:xfrm>
            <a:prstGeom prst="rect">
              <a:avLst/>
            </a:prstGeom>
            <a:noFill/>
            <a:ln w="9525">
              <a:noFill/>
            </a:ln>
          </p:spPr>
          <p:txBody>
            <a:bodyPr wrap="none" anchor="t" anchorCtr="0">
              <a:spAutoFit/>
            </a:bodyPr>
            <a:p>
              <a:r>
                <a:rPr lang="en-US" altLang="zh-CN" sz="2000">
                  <a:solidFill>
                    <a:srgbClr val="CC0000"/>
                  </a:solidFill>
                  <a:latin typeface="Arial" panose="020B0604020202020204" pitchFamily="34" charset="0"/>
                  <a:ea typeface="隶书" panose="02010509060101010101" pitchFamily="49" charset="-122"/>
                </a:rPr>
                <a:t>DBMS</a:t>
              </a:r>
              <a:endParaRPr lang="en-US" altLang="zh-CN" sz="2000">
                <a:solidFill>
                  <a:schemeClr val="bg1"/>
                </a:solidFill>
                <a:latin typeface="Arial" panose="020B0604020202020204" pitchFamily="34" charset="0"/>
                <a:ea typeface="隶书" panose="02010509060101010101" pitchFamily="49" charset="-122"/>
              </a:endParaRPr>
            </a:p>
          </p:txBody>
        </p:sp>
        <p:sp>
          <p:nvSpPr>
            <p:cNvPr id="2505741" name="左右箭头标注 2505740"/>
            <p:cNvSpPr/>
            <p:nvPr/>
          </p:nvSpPr>
          <p:spPr>
            <a:xfrm>
              <a:off x="3378" y="2842"/>
              <a:ext cx="1907" cy="837"/>
            </a:xfrm>
            <a:prstGeom prst="leftRightArrowCallout">
              <a:avLst>
                <a:gd name="adj1" fmla="val 25000"/>
                <a:gd name="adj2" fmla="val 25000"/>
                <a:gd name="adj3" fmla="val 28479"/>
                <a:gd name="adj4" fmla="val 50000"/>
              </a:avLst>
            </a:prstGeom>
            <a:solidFill>
              <a:srgbClr val="FFFF66"/>
            </a:solidFill>
            <a:ln w="9525" cap="flat" cmpd="sng">
              <a:solidFill>
                <a:schemeClr val="tx1"/>
              </a:solidFill>
              <a:prstDash val="solid"/>
              <a:miter/>
              <a:headEnd type="none" w="med" len="med"/>
              <a:tailEnd type="none" w="med" len="med"/>
            </a:ln>
          </p:spPr>
          <p:txBody>
            <a:bodyPr/>
            <a:p>
              <a:endParaRPr lang="zh-CN" altLang="en-US"/>
            </a:p>
          </p:txBody>
        </p:sp>
      </p:grpSp>
      <p:sp>
        <p:nvSpPr>
          <p:cNvPr id="2505742" name="矩形 2505741"/>
          <p:cNvSpPr/>
          <p:nvPr/>
        </p:nvSpPr>
        <p:spPr>
          <a:xfrm>
            <a:off x="7643178" y="4703445"/>
            <a:ext cx="1273175" cy="581025"/>
          </a:xfrm>
          <a:prstGeom prst="rect">
            <a:avLst/>
          </a:prstGeom>
          <a:noFill/>
          <a:ln w="9525">
            <a:noFill/>
          </a:ln>
        </p:spPr>
        <p:txBody>
          <a:bodyPr>
            <a:spAutoFit/>
          </a:bodyPr>
          <a:p>
            <a:r>
              <a:rPr lang="en-US" altLang="zh-CN" sz="1600">
                <a:solidFill>
                  <a:schemeClr val="tx1"/>
                </a:solidFill>
                <a:latin typeface="Arial" panose="020B0604020202020204" pitchFamily="34" charset="0"/>
                <a:ea typeface="楷体_GB2312" pitchFamily="49" charset="-122"/>
              </a:rPr>
              <a:t>4. </a:t>
            </a:r>
            <a:r>
              <a:rPr lang="zh-CN" altLang="en-US" sz="1600" dirty="0">
                <a:solidFill>
                  <a:schemeClr val="tx1"/>
                </a:solidFill>
                <a:latin typeface="Arial" panose="020B0604020202020204" pitchFamily="34" charset="0"/>
                <a:ea typeface="楷体_GB2312" pitchFamily="49" charset="-122"/>
              </a:rPr>
              <a:t>数据库维护</a:t>
            </a:r>
            <a:r>
              <a:rPr lang="en-US" altLang="zh-CN" sz="1600">
                <a:solidFill>
                  <a:schemeClr val="tx1"/>
                </a:solidFill>
                <a:latin typeface="Arial" panose="020B0604020202020204" pitchFamily="34" charset="0"/>
                <a:ea typeface="楷体_GB2312" pitchFamily="49" charset="-122"/>
              </a:rPr>
              <a:t>, </a:t>
            </a:r>
            <a:r>
              <a:rPr lang="zh-CN" altLang="en-US" sz="1600" dirty="0">
                <a:solidFill>
                  <a:schemeClr val="tx1"/>
                </a:solidFill>
                <a:latin typeface="Arial" panose="020B0604020202020204" pitchFamily="34" charset="0"/>
                <a:ea typeface="楷体_GB2312" pitchFamily="49" charset="-122"/>
              </a:rPr>
              <a:t>如转储</a:t>
            </a:r>
            <a:r>
              <a:rPr lang="en-US" altLang="zh-CN" sz="1600">
                <a:solidFill>
                  <a:schemeClr val="tx1"/>
                </a:solidFill>
                <a:latin typeface="Arial" panose="020B0604020202020204" pitchFamily="34" charset="0"/>
                <a:ea typeface="楷体_GB2312" pitchFamily="49" charset="-122"/>
              </a:rPr>
              <a:t>…</a:t>
            </a:r>
            <a:endParaRPr lang="en-US" altLang="zh-CN" sz="1600">
              <a:solidFill>
                <a:schemeClr val="tx1"/>
              </a:solidFill>
              <a:latin typeface="Arial" panose="020B0604020202020204" pitchFamily="34" charset="0"/>
              <a:ea typeface="楷体_GB2312" pitchFamily="49" charset="-122"/>
            </a:endParaRPr>
          </a:p>
        </p:txBody>
      </p:sp>
      <p:grpSp>
        <p:nvGrpSpPr>
          <p:cNvPr id="2505743" name="组合 2505742"/>
          <p:cNvGrpSpPr/>
          <p:nvPr/>
        </p:nvGrpSpPr>
        <p:grpSpPr>
          <a:xfrm>
            <a:off x="1831340" y="4654233"/>
            <a:ext cx="1289050" cy="1516062"/>
            <a:chOff x="304" y="1958"/>
            <a:chExt cx="812" cy="955"/>
          </a:xfrm>
        </p:grpSpPr>
        <p:sp>
          <p:nvSpPr>
            <p:cNvPr id="2505744" name="圆柱形 2505743"/>
            <p:cNvSpPr/>
            <p:nvPr/>
          </p:nvSpPr>
          <p:spPr>
            <a:xfrm>
              <a:off x="304" y="1964"/>
              <a:ext cx="812" cy="949"/>
            </a:xfrm>
            <a:prstGeom prst="can">
              <a:avLst>
                <a:gd name="adj" fmla="val 29218"/>
              </a:avLst>
            </a:prstGeom>
            <a:solidFill>
              <a:srgbClr val="C0C0C0"/>
            </a:solidFill>
            <a:ln w="9525" cap="flat" cmpd="sng">
              <a:solidFill>
                <a:schemeClr val="tx1"/>
              </a:solidFill>
              <a:prstDash val="solid"/>
              <a:headEnd type="none" w="med" len="med"/>
              <a:tailEnd type="none" w="med" len="med"/>
            </a:ln>
          </p:spPr>
          <p:txBody>
            <a:bodyPr/>
            <a:p>
              <a:endParaRPr lang="zh-CN" altLang="en-US"/>
            </a:p>
          </p:txBody>
        </p:sp>
        <p:sp>
          <p:nvSpPr>
            <p:cNvPr id="2505745" name="文本框 2505744"/>
            <p:cNvSpPr txBox="1"/>
            <p:nvPr/>
          </p:nvSpPr>
          <p:spPr>
            <a:xfrm>
              <a:off x="400" y="1958"/>
              <a:ext cx="599" cy="250"/>
            </a:xfrm>
            <a:prstGeom prst="rect">
              <a:avLst/>
            </a:prstGeom>
            <a:noFill/>
            <a:ln w="9525">
              <a:noFill/>
            </a:ln>
          </p:spPr>
          <p:txBody>
            <a:bodyPr wrap="none" anchor="t" anchorCtr="0">
              <a:spAutoFit/>
            </a:bodyPr>
            <a:p>
              <a:r>
                <a:rPr lang="zh-CN" altLang="en-US" sz="2000" dirty="0">
                  <a:solidFill>
                    <a:srgbClr val="CC0000"/>
                  </a:solidFill>
                  <a:latin typeface="Arial" panose="020B0604020202020204" pitchFamily="34" charset="0"/>
                  <a:ea typeface="楷体_GB2312" pitchFamily="49" charset="-122"/>
                </a:rPr>
                <a:t>数据库</a:t>
              </a:r>
              <a:endParaRPr lang="zh-CN" altLang="en-US" sz="2000" dirty="0">
                <a:solidFill>
                  <a:srgbClr val="CC0000"/>
                </a:solidFill>
                <a:latin typeface="Arial" panose="020B0604020202020204" pitchFamily="34" charset="0"/>
                <a:ea typeface="楷体_GB2312" pitchFamily="49" charset="-122"/>
              </a:endParaRPr>
            </a:p>
          </p:txBody>
        </p:sp>
      </p:grpSp>
      <p:grpSp>
        <p:nvGrpSpPr>
          <p:cNvPr id="2505746" name="组合 2505745"/>
          <p:cNvGrpSpPr/>
          <p:nvPr/>
        </p:nvGrpSpPr>
        <p:grpSpPr>
          <a:xfrm>
            <a:off x="7166928" y="3779520"/>
            <a:ext cx="2241550" cy="698500"/>
            <a:chOff x="3593" y="2592"/>
            <a:chExt cx="1412" cy="440"/>
          </a:xfrm>
        </p:grpSpPr>
        <p:sp>
          <p:nvSpPr>
            <p:cNvPr id="2505747" name="左大括号 2505746"/>
            <p:cNvSpPr/>
            <p:nvPr/>
          </p:nvSpPr>
          <p:spPr>
            <a:xfrm rot="5400000" flipV="1">
              <a:off x="4191" y="2218"/>
              <a:ext cx="216" cy="1412"/>
            </a:xfrm>
            <a:prstGeom prst="leftBrace">
              <a:avLst>
                <a:gd name="adj1" fmla="val 54475"/>
                <a:gd name="adj2" fmla="val 51569"/>
              </a:avLst>
            </a:prstGeom>
            <a:noFill/>
            <a:ln w="19050" cap="flat" cmpd="sng">
              <a:solidFill>
                <a:schemeClr val="tx1"/>
              </a:solidFill>
              <a:prstDash val="solid"/>
              <a:headEnd type="none" w="med" len="med"/>
              <a:tailEnd type="none" w="med" len="med"/>
            </a:ln>
          </p:spPr>
          <p:txBody>
            <a:bodyPr/>
            <a:p>
              <a:endParaRPr lang="zh-CN" altLang="en-US"/>
            </a:p>
          </p:txBody>
        </p:sp>
        <p:graphicFrame>
          <p:nvGraphicFramePr>
            <p:cNvPr id="2505748" name="对象 2505747"/>
            <p:cNvGraphicFramePr/>
            <p:nvPr/>
          </p:nvGraphicFramePr>
          <p:xfrm flipH="1">
            <a:off x="4075" y="2592"/>
            <a:ext cx="158" cy="357"/>
          </p:xfrm>
          <a:graphic>
            <a:graphicData uri="http://schemas.openxmlformats.org/presentationml/2006/ole">
              <mc:AlternateContent xmlns:mc="http://schemas.openxmlformats.org/markup-compatibility/2006">
                <mc:Choice xmlns:v="urn:schemas-microsoft-com:vml" Requires="v">
                  <p:oleObj spid="_x0000_s3100" name="" r:id="rId5" imgW="1485900" imgH="4215130" progId="MS_ClipArt_Gallery.2">
                    <p:embed/>
                  </p:oleObj>
                </mc:Choice>
                <mc:Fallback>
                  <p:oleObj name="" r:id="rId5" imgW="1485900" imgH="4215130" progId="MS_ClipArt_Gallery.2">
                    <p:embed/>
                    <p:pic>
                      <p:nvPicPr>
                        <p:cNvPr id="0" name="图片 3099"/>
                        <p:cNvPicPr/>
                        <p:nvPr/>
                      </p:nvPicPr>
                      <p:blipFill>
                        <a:blip r:embed="rId6"/>
                        <a:stretch>
                          <a:fillRect/>
                        </a:stretch>
                      </p:blipFill>
                      <p:spPr>
                        <a:xfrm flipH="1">
                          <a:off x="4075" y="2592"/>
                          <a:ext cx="158" cy="357"/>
                        </a:xfrm>
                        <a:prstGeom prst="rect">
                          <a:avLst/>
                        </a:prstGeom>
                        <a:noFill/>
                        <a:ln w="38100">
                          <a:noFill/>
                          <a:miter/>
                        </a:ln>
                      </p:spPr>
                    </p:pic>
                  </p:oleObj>
                </mc:Fallback>
              </mc:AlternateContent>
            </a:graphicData>
          </a:graphic>
        </p:graphicFrame>
        <p:sp>
          <p:nvSpPr>
            <p:cNvPr id="2505749" name="文本框 2505748"/>
            <p:cNvSpPr txBox="1"/>
            <p:nvPr/>
          </p:nvSpPr>
          <p:spPr>
            <a:xfrm>
              <a:off x="4226" y="2606"/>
              <a:ext cx="464" cy="250"/>
            </a:xfrm>
            <a:prstGeom prst="rect">
              <a:avLst/>
            </a:prstGeom>
            <a:noFill/>
            <a:ln w="9525">
              <a:noFill/>
            </a:ln>
          </p:spPr>
          <p:txBody>
            <a:bodyPr wrap="none" anchor="t" anchorCtr="0">
              <a:spAutoFit/>
            </a:bodyPr>
            <a:p>
              <a:r>
                <a:rPr lang="en-US" altLang="zh-CN" sz="2000">
                  <a:solidFill>
                    <a:srgbClr val="CC0000"/>
                  </a:solidFill>
                  <a:latin typeface="Arial" panose="020B0604020202020204" pitchFamily="34" charset="0"/>
                  <a:ea typeface="隶书" panose="02010509060101010101" pitchFamily="49" charset="-122"/>
                </a:rPr>
                <a:t>DBA</a:t>
              </a:r>
              <a:endParaRPr lang="en-US" altLang="zh-CN" sz="2000">
                <a:solidFill>
                  <a:srgbClr val="CC0000"/>
                </a:solidFill>
                <a:latin typeface="Arial" panose="020B0604020202020204" pitchFamily="34" charset="0"/>
                <a:ea typeface="隶书" panose="02010509060101010101" pitchFamily="49" charset="-122"/>
              </a:endParaRPr>
            </a:p>
          </p:txBody>
        </p:sp>
      </p:grpSp>
      <p:sp>
        <p:nvSpPr>
          <p:cNvPr id="2512900" name="矩形 2512899"/>
          <p:cNvSpPr/>
          <p:nvPr/>
        </p:nvSpPr>
        <p:spPr>
          <a:xfrm>
            <a:off x="8087360" y="63500"/>
            <a:ext cx="4069715" cy="4301490"/>
          </a:xfrm>
          <a:prstGeom prst="rect">
            <a:avLst/>
          </a:prstGeom>
          <a:solidFill>
            <a:schemeClr val="bg1"/>
          </a:solidFill>
          <a:ln w="9525">
            <a:noFill/>
          </a:ln>
        </p:spPr>
        <p:txBody>
          <a:bodyPr wrap="square">
            <a:spAutoFit/>
          </a:bodyPr>
          <a:p>
            <a:pPr>
              <a:lnSpc>
                <a:spcPct val="110000"/>
              </a:lnSpc>
              <a:buFont typeface="Wingdings" panose="05000000000000000000" pitchFamily="2" charset="2"/>
            </a:pPr>
            <a:r>
              <a:rPr lang="en-US" altLang="zh-CN">
                <a:solidFill>
                  <a:schemeClr val="accent2"/>
                </a:solidFill>
                <a:latin typeface="Arial" panose="020B0604020202020204" pitchFamily="34" charset="0"/>
                <a:ea typeface="楷体_GB2312" pitchFamily="49" charset="-122"/>
              </a:rPr>
              <a:t>DBMS</a:t>
            </a:r>
            <a:r>
              <a:rPr lang="zh-CN" altLang="en-US" dirty="0">
                <a:solidFill>
                  <a:schemeClr val="accent2"/>
                </a:solidFill>
                <a:latin typeface="Arial" panose="020B0604020202020204" pitchFamily="34" charset="0"/>
                <a:ea typeface="楷体_GB2312" pitchFamily="49" charset="-122"/>
              </a:rPr>
              <a:t>为完成</a:t>
            </a:r>
            <a:r>
              <a:rPr lang="en-US" altLang="zh-CN">
                <a:solidFill>
                  <a:schemeClr val="accent2"/>
                </a:solidFill>
                <a:latin typeface="Arial" panose="020B0604020202020204" pitchFamily="34" charset="0"/>
                <a:ea typeface="楷体_GB2312" pitchFamily="49" charset="-122"/>
              </a:rPr>
              <a:t>DB</a:t>
            </a:r>
            <a:r>
              <a:rPr lang="zh-CN" altLang="en-US" dirty="0">
                <a:solidFill>
                  <a:schemeClr val="accent2"/>
                </a:solidFill>
                <a:latin typeface="Arial" panose="020B0604020202020204" pitchFamily="34" charset="0"/>
                <a:ea typeface="楷体_GB2312" pitchFamily="49" charset="-122"/>
              </a:rPr>
              <a:t>管理，在后台运行着一系列程序</a:t>
            </a:r>
            <a:r>
              <a:rPr lang="en-US" altLang="zh-CN">
                <a:solidFill>
                  <a:schemeClr val="accent2"/>
                </a:solidFill>
                <a:latin typeface="Arial" panose="020B0604020202020204" pitchFamily="34" charset="0"/>
                <a:ea typeface="楷体_GB2312" pitchFamily="49" charset="-122"/>
              </a:rPr>
              <a:t>…</a:t>
            </a:r>
            <a:endParaRPr lang="en-US" altLang="zh-CN">
              <a:solidFill>
                <a:schemeClr val="accent2"/>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q"/>
            </a:pPr>
            <a:r>
              <a:rPr lang="zh-CN" altLang="en-US" sz="2000" b="1" dirty="0">
                <a:solidFill>
                  <a:schemeClr val="tx1"/>
                </a:solidFill>
                <a:latin typeface="Arial" panose="020B0604020202020204" pitchFamily="34" charset="0"/>
                <a:ea typeface="楷体_GB2312" pitchFamily="49" charset="-122"/>
              </a:rPr>
              <a:t>数据库物理存储</a:t>
            </a:r>
            <a:endParaRPr lang="zh-CN" altLang="en-US" sz="2000" b="1" dirty="0">
              <a:solidFill>
                <a:schemeClr val="tx1"/>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q"/>
            </a:pPr>
            <a:r>
              <a:rPr lang="zh-CN" altLang="en-US" sz="2000" b="1" dirty="0">
                <a:solidFill>
                  <a:schemeClr val="tx1"/>
                </a:solidFill>
                <a:latin typeface="Arial" panose="020B0604020202020204" pitchFamily="34" charset="0"/>
                <a:ea typeface="楷体_GB2312" pitchFamily="49" charset="-122"/>
              </a:rPr>
              <a:t>数据库查询执行及查询优化</a:t>
            </a:r>
            <a:endParaRPr lang="zh-CN" altLang="en-US" sz="2000" b="1" dirty="0">
              <a:solidFill>
                <a:schemeClr val="tx1"/>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q"/>
            </a:pPr>
            <a:r>
              <a:rPr lang="zh-CN" altLang="en-US" sz="2000" b="1" dirty="0">
                <a:solidFill>
                  <a:schemeClr val="tx1"/>
                </a:solidFill>
                <a:latin typeface="Arial" panose="020B0604020202020204" pitchFamily="34" charset="0"/>
                <a:ea typeface="楷体_GB2312" pitchFamily="49" charset="-122"/>
              </a:rPr>
              <a:t>并发控制</a:t>
            </a:r>
            <a:endParaRPr lang="zh-CN" altLang="en-US" sz="2000" b="1" dirty="0">
              <a:solidFill>
                <a:schemeClr val="tx1"/>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q"/>
            </a:pPr>
            <a:r>
              <a:rPr lang="zh-CN" altLang="en-US" sz="2000" b="1" dirty="0">
                <a:solidFill>
                  <a:schemeClr val="tx1"/>
                </a:solidFill>
                <a:latin typeface="Arial" panose="020B0604020202020204" pitchFamily="34" charset="0"/>
                <a:ea typeface="楷体_GB2312" pitchFamily="49" charset="-122"/>
              </a:rPr>
              <a:t>故障恢复</a:t>
            </a:r>
            <a:endParaRPr lang="zh-CN" altLang="en-US" sz="2000" b="1" dirty="0">
              <a:solidFill>
                <a:schemeClr val="tx1"/>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q"/>
            </a:pPr>
            <a:r>
              <a:rPr lang="zh-CN" altLang="en-US" sz="2000" b="1" dirty="0">
                <a:solidFill>
                  <a:schemeClr val="tx1"/>
                </a:solidFill>
                <a:latin typeface="Arial" panose="020B0604020202020204" pitchFamily="34" charset="0"/>
                <a:ea typeface="楷体_GB2312" pitchFamily="49" charset="-122"/>
              </a:rPr>
              <a:t>安全性控制</a:t>
            </a:r>
            <a:endParaRPr lang="zh-CN" altLang="en-US" sz="2000" b="1" dirty="0">
              <a:solidFill>
                <a:schemeClr val="tx1"/>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q"/>
            </a:pPr>
            <a:r>
              <a:rPr lang="zh-CN" altLang="en-US" sz="2000" b="1" dirty="0">
                <a:solidFill>
                  <a:schemeClr val="tx1"/>
                </a:solidFill>
                <a:latin typeface="Arial" panose="020B0604020202020204" pitchFamily="34" charset="0"/>
                <a:ea typeface="楷体_GB2312" pitchFamily="49" charset="-122"/>
              </a:rPr>
              <a:t>完整性控制</a:t>
            </a:r>
            <a:endParaRPr lang="zh-CN" altLang="en-US" sz="2000" b="1" dirty="0">
              <a:solidFill>
                <a:schemeClr val="tx1"/>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q"/>
            </a:pPr>
            <a:r>
              <a:rPr lang="zh-CN" altLang="en-US" sz="2000" b="1" dirty="0">
                <a:solidFill>
                  <a:schemeClr val="tx1"/>
                </a:solidFill>
                <a:latin typeface="Arial" panose="020B0604020202020204" pitchFamily="34" charset="0"/>
                <a:ea typeface="楷体_GB2312" pitchFamily="49" charset="-122"/>
              </a:rPr>
              <a:t>数据字典管理</a:t>
            </a:r>
            <a:endParaRPr lang="zh-CN" altLang="en-US" sz="2000" b="1" dirty="0">
              <a:solidFill>
                <a:schemeClr val="tx1"/>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q"/>
            </a:pPr>
            <a:r>
              <a:rPr lang="zh-CN" altLang="en-US" sz="2000" b="1" dirty="0">
                <a:solidFill>
                  <a:schemeClr val="tx1"/>
                </a:solidFill>
                <a:latin typeface="Arial" panose="020B0604020202020204" pitchFamily="34" charset="0"/>
                <a:ea typeface="楷体_GB2312" pitchFamily="49" charset="-122"/>
              </a:rPr>
              <a:t>应用程序接口</a:t>
            </a:r>
            <a:r>
              <a:rPr lang="en-US" altLang="zh-CN" sz="2000" b="1">
                <a:solidFill>
                  <a:schemeClr val="tx1"/>
                </a:solidFill>
                <a:latin typeface="Arial" panose="020B0604020202020204" pitchFamily="34" charset="0"/>
                <a:ea typeface="楷体_GB2312" pitchFamily="49" charset="-122"/>
              </a:rPr>
              <a:t>(API)</a:t>
            </a:r>
            <a:r>
              <a:rPr lang="zh-CN" altLang="en-US" sz="2000" b="1" dirty="0">
                <a:solidFill>
                  <a:schemeClr val="tx1"/>
                </a:solidFill>
                <a:latin typeface="Arial" panose="020B0604020202020204" pitchFamily="34" charset="0"/>
                <a:ea typeface="楷体_GB2312" pitchFamily="49" charset="-122"/>
              </a:rPr>
              <a:t> </a:t>
            </a:r>
            <a:endParaRPr lang="zh-CN" altLang="en-US" sz="2000" b="1" dirty="0">
              <a:solidFill>
                <a:schemeClr val="tx1"/>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q"/>
            </a:pPr>
            <a:r>
              <a:rPr lang="en-US" altLang="zh-CN" sz="2000" b="1">
                <a:solidFill>
                  <a:schemeClr val="tx1"/>
                </a:solidFill>
                <a:latin typeface="Arial" panose="020B0604020202020204" pitchFamily="34" charset="0"/>
                <a:ea typeface="楷体_GB2312" pitchFamily="49" charset="-122"/>
              </a:rPr>
              <a:t>… …</a:t>
            </a:r>
            <a:endParaRPr lang="en-US" altLang="zh-CN" sz="2000" b="1">
              <a:solidFill>
                <a:schemeClr val="tx1"/>
              </a:solidFill>
              <a:latin typeface="Arial" panose="020B0604020202020204" pitchFamily="34"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12900"/>
                                        </p:tgtEl>
                                        <p:attrNameLst>
                                          <p:attrName>style.visibility</p:attrName>
                                        </p:attrNameLst>
                                      </p:cBhvr>
                                      <p:to>
                                        <p:strVal val="visible"/>
                                      </p:to>
                                    </p:set>
                                    <p:animEffect transition="in" filter="blinds(horizontal)">
                                      <p:cBhvr>
                                        <p:cTn id="7" dur="500"/>
                                        <p:tgtEl>
                                          <p:spTgt spid="2512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290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3"/>
          <p:cNvSpPr/>
          <p:nvPr/>
        </p:nvSpPr>
        <p:spPr>
          <a:xfrm>
            <a:off x="4212590" y="3074035"/>
            <a:ext cx="5775325" cy="709613"/>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en-US" sz="3600" b="1" dirty="0">
                <a:ea typeface="黑体" panose="02010609060101010101" charset="-122"/>
                <a:sym typeface="+mn-ea"/>
              </a:rPr>
              <a:t>基本数据模型：关系模型</a:t>
            </a:r>
            <a:r>
              <a:rPr lang="en-US" altLang="zh-CN" sz="3600" b="1">
                <a:ea typeface="黑体" panose="02010609060101010101" charset="-122"/>
                <a:sym typeface="+mn-ea"/>
              </a:rPr>
              <a:t> </a:t>
            </a:r>
            <a:endParaRPr lang="zh-CN" sz="3600" b="1" kern="0" spc="400" dirty="0" smtClean="0">
              <a:solidFill>
                <a:srgbClr val="0070C0"/>
              </a:solidFill>
              <a:latin typeface="Courier New" panose="02070309020205020404"/>
              <a:ea typeface="微软雅黑" panose="020B0503020204020204" pitchFamily="34" charset="-122"/>
              <a:cs typeface="Courier New" panose="02070309020205020404"/>
              <a:sym typeface="Helvetica Light"/>
            </a:endParaRPr>
          </a:p>
        </p:txBody>
      </p:sp>
      <p:pic>
        <p:nvPicPr>
          <p:cNvPr id="3" name="图片 2"/>
          <p:cNvPicPr>
            <a:picLocks noChangeAspect="1"/>
          </p:cNvPicPr>
          <p:nvPr/>
        </p:nvPicPr>
        <p:blipFill>
          <a:blip r:embed="rId1">
            <a:alphaModFix amt="20000"/>
          </a:blip>
          <a:stretch>
            <a:fillRect/>
          </a:stretch>
        </p:blipFill>
        <p:spPr>
          <a:xfrm>
            <a:off x="328295" y="724535"/>
            <a:ext cx="4017010" cy="4823460"/>
          </a:xfrm>
          <a:prstGeom prst="rect">
            <a:avLst/>
          </a:prstGeom>
          <a:effectLst>
            <a:softEdge rad="127000"/>
          </a:effectLst>
          <a:scene3d>
            <a:camera prst="orthographicFront">
              <a:rot lat="2100000" lon="1200000" rev="20700000"/>
            </a:camera>
            <a:lightRig rig="threePt" dir="t"/>
          </a:scene3d>
        </p:spPr>
      </p:pic>
      <p:pic>
        <p:nvPicPr>
          <p:cNvPr id="4" name="图片 3"/>
          <p:cNvPicPr>
            <a:picLocks noChangeAspect="1"/>
          </p:cNvPicPr>
          <p:nvPr/>
        </p:nvPicPr>
        <p:blipFill>
          <a:blip r:embed="rId1">
            <a:alphaModFix amt="20000"/>
          </a:blip>
          <a:stretch>
            <a:fillRect/>
          </a:stretch>
        </p:blipFill>
        <p:spPr>
          <a:xfrm rot="20160000">
            <a:off x="1491615" y="2288540"/>
            <a:ext cx="3379470" cy="4057650"/>
          </a:xfrm>
          <a:prstGeom prst="rect">
            <a:avLst/>
          </a:prstGeom>
          <a:effectLst>
            <a:softEdge rad="127000"/>
          </a:effec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41223" name="矩形 2441222"/>
          <p:cNvSpPr/>
          <p:nvPr/>
        </p:nvSpPr>
        <p:spPr>
          <a:xfrm>
            <a:off x="1224915" y="1031875"/>
            <a:ext cx="1402080" cy="460375"/>
          </a:xfrm>
          <a:prstGeom prst="rect">
            <a:avLst/>
          </a:prstGeom>
          <a:noFill/>
          <a:ln w="9525">
            <a:noFill/>
          </a:ln>
        </p:spPr>
        <p:txBody>
          <a:bodyPr wrap="none" anchor="t" anchorCtr="0">
            <a:spAutoFit/>
          </a:bodyPr>
          <a:p>
            <a:r>
              <a:rPr lang="zh-CN" altLang="en-US" sz="2400" dirty="0">
                <a:solidFill>
                  <a:schemeClr val="tx1"/>
                </a:solidFill>
                <a:latin typeface="宋体" panose="02010600030101010101" pitchFamily="2" charset="-122"/>
                <a:ea typeface="宋体" panose="02010600030101010101" pitchFamily="2" charset="-122"/>
              </a:rPr>
              <a:t>数据模型</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2441226" name="矩形 2441225"/>
          <p:cNvSpPr/>
          <p:nvPr/>
        </p:nvSpPr>
        <p:spPr>
          <a:xfrm>
            <a:off x="1245553" y="1609725"/>
            <a:ext cx="1702435" cy="460375"/>
          </a:xfrm>
          <a:prstGeom prst="rect">
            <a:avLst/>
          </a:prstGeom>
          <a:noFill/>
          <a:ln w="9525">
            <a:noFill/>
          </a:ln>
        </p:spPr>
        <p:txBody>
          <a:bodyPr wrap="none" anchor="t" anchorCtr="0">
            <a:spAutoFit/>
          </a:bodyPr>
          <a:p>
            <a:pPr>
              <a:buFont typeface="Wingdings 2" pitchFamily="18" charset="2"/>
              <a:buChar char="u"/>
            </a:pPr>
            <a:r>
              <a:rPr lang="zh-CN" altLang="en-US" sz="2400" dirty="0">
                <a:solidFill>
                  <a:schemeClr val="tx1"/>
                </a:solidFill>
                <a:latin typeface="宋体" panose="02010600030101010101" pitchFamily="2" charset="-122"/>
                <a:ea typeface="宋体" panose="02010600030101010101" pitchFamily="2" charset="-122"/>
              </a:rPr>
              <a:t>数据结构</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2441227" name="矩形 2441226"/>
          <p:cNvSpPr/>
          <p:nvPr/>
        </p:nvSpPr>
        <p:spPr>
          <a:xfrm>
            <a:off x="1245553" y="2133600"/>
            <a:ext cx="1673860" cy="460375"/>
          </a:xfrm>
          <a:prstGeom prst="rect">
            <a:avLst/>
          </a:prstGeom>
          <a:noFill/>
          <a:ln w="9525">
            <a:noFill/>
          </a:ln>
        </p:spPr>
        <p:txBody>
          <a:bodyPr wrap="none" anchor="t" anchorCtr="0">
            <a:spAutoFit/>
          </a:bodyPr>
          <a:p>
            <a:pPr>
              <a:buFont typeface="Wingdings 2" pitchFamily="18" charset="2"/>
              <a:buChar char="v"/>
            </a:pPr>
            <a:r>
              <a:rPr lang="zh-CN" altLang="en-US" sz="2400" dirty="0">
                <a:solidFill>
                  <a:schemeClr val="tx1"/>
                </a:solidFill>
                <a:latin typeface="宋体" panose="02010600030101010101" pitchFamily="2" charset="-122"/>
                <a:ea typeface="宋体" panose="02010600030101010101" pitchFamily="2" charset="-122"/>
              </a:rPr>
              <a:t>数据操作</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2441228" name="矩形 2441227"/>
          <p:cNvSpPr/>
          <p:nvPr/>
        </p:nvSpPr>
        <p:spPr>
          <a:xfrm>
            <a:off x="1245553" y="2657475"/>
            <a:ext cx="1882775" cy="460375"/>
          </a:xfrm>
          <a:prstGeom prst="rect">
            <a:avLst/>
          </a:prstGeom>
          <a:noFill/>
          <a:ln w="9525">
            <a:noFill/>
          </a:ln>
        </p:spPr>
        <p:txBody>
          <a:bodyPr wrap="none" anchor="t" anchorCtr="0">
            <a:spAutoFit/>
          </a:bodyPr>
          <a:p>
            <a:pPr>
              <a:buFont typeface="Wingdings 2" pitchFamily="18" charset="2"/>
              <a:buChar char="w"/>
            </a:pPr>
            <a:r>
              <a:rPr lang="zh-CN" altLang="en-US" sz="2400" dirty="0">
                <a:solidFill>
                  <a:schemeClr val="tx1"/>
                </a:solidFill>
                <a:latin typeface="宋体" panose="02010600030101010101" pitchFamily="2" charset="-122"/>
                <a:ea typeface="宋体" panose="02010600030101010101" pitchFamily="2" charset="-122"/>
              </a:rPr>
              <a:t>完整性约束</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2441229" name="矩形 2441228"/>
          <p:cNvSpPr/>
          <p:nvPr/>
        </p:nvSpPr>
        <p:spPr>
          <a:xfrm>
            <a:off x="3609340" y="2668588"/>
            <a:ext cx="4529138" cy="701675"/>
          </a:xfrm>
          <a:prstGeom prst="rect">
            <a:avLst/>
          </a:prstGeom>
          <a:noFill/>
          <a:ln w="9525">
            <a:noFill/>
          </a:ln>
        </p:spPr>
        <p:txBody>
          <a:bodyPr wrap="none" anchor="t" anchorCtr="0">
            <a:spAutoFit/>
          </a:bodyPr>
          <a:p>
            <a:r>
              <a:rPr lang="zh-CN" altLang="en-US" sz="2000" dirty="0">
                <a:solidFill>
                  <a:schemeClr val="accent2"/>
                </a:solidFill>
                <a:latin typeface="宋体" panose="02010600030101010101" pitchFamily="2" charset="-122"/>
                <a:ea typeface="宋体" panose="02010600030101010101" pitchFamily="2" charset="-122"/>
              </a:rPr>
              <a:t>为保证操作后和操作过程中产生的数据</a:t>
            </a:r>
            <a:endParaRPr lang="zh-CN" altLang="en-US" sz="2000" dirty="0">
              <a:solidFill>
                <a:schemeClr val="accent2"/>
              </a:solidFill>
              <a:latin typeface="宋体" panose="02010600030101010101" pitchFamily="2" charset="-122"/>
              <a:ea typeface="宋体" panose="02010600030101010101" pitchFamily="2" charset="-122"/>
            </a:endParaRPr>
          </a:p>
          <a:p>
            <a:r>
              <a:rPr lang="zh-CN" altLang="en-US" sz="2000" dirty="0">
                <a:solidFill>
                  <a:schemeClr val="accent2"/>
                </a:solidFill>
                <a:latin typeface="宋体" panose="02010600030101010101" pitchFamily="2" charset="-122"/>
                <a:ea typeface="宋体" panose="02010600030101010101" pitchFamily="2" charset="-122"/>
              </a:rPr>
              <a:t>仍符合规定所必须遵守的约束条件</a:t>
            </a:r>
            <a:endParaRPr lang="zh-CN" altLang="en-US" sz="2000" dirty="0">
              <a:solidFill>
                <a:schemeClr val="accent2"/>
              </a:solidFill>
              <a:latin typeface="宋体" panose="02010600030101010101" pitchFamily="2" charset="-122"/>
              <a:ea typeface="宋体" panose="02010600030101010101" pitchFamily="2" charset="-122"/>
            </a:endParaRPr>
          </a:p>
        </p:txBody>
      </p:sp>
      <p:sp>
        <p:nvSpPr>
          <p:cNvPr id="2441230" name="矩形 2441229"/>
          <p:cNvSpPr/>
          <p:nvPr/>
        </p:nvSpPr>
        <p:spPr>
          <a:xfrm>
            <a:off x="3626803" y="2151063"/>
            <a:ext cx="4273550" cy="396875"/>
          </a:xfrm>
          <a:prstGeom prst="rect">
            <a:avLst/>
          </a:prstGeom>
          <a:noFill/>
          <a:ln w="9525">
            <a:noFill/>
          </a:ln>
        </p:spPr>
        <p:txBody>
          <a:bodyPr wrap="none" anchor="t" anchorCtr="0">
            <a:spAutoFit/>
          </a:bodyPr>
          <a:p>
            <a:r>
              <a:rPr lang="zh-CN" altLang="en-US" sz="2000" dirty="0">
                <a:solidFill>
                  <a:schemeClr val="accent2"/>
                </a:solidFill>
                <a:latin typeface="宋体" panose="02010600030101010101" pitchFamily="2" charset="-122"/>
                <a:ea typeface="宋体" panose="02010600030101010101" pitchFamily="2" charset="-122"/>
              </a:rPr>
              <a:t>对这些格式的数据都可能有哪些操作</a:t>
            </a:r>
            <a:endParaRPr lang="zh-CN" altLang="en-US" sz="2000" dirty="0">
              <a:solidFill>
                <a:schemeClr val="accent2"/>
              </a:solidFill>
              <a:latin typeface="宋体" panose="02010600030101010101" pitchFamily="2" charset="-122"/>
              <a:ea typeface="宋体" panose="02010600030101010101" pitchFamily="2" charset="-122"/>
            </a:endParaRPr>
          </a:p>
        </p:txBody>
      </p:sp>
      <p:sp>
        <p:nvSpPr>
          <p:cNvPr id="2441231" name="矩形 2441230"/>
          <p:cNvSpPr/>
          <p:nvPr/>
        </p:nvSpPr>
        <p:spPr>
          <a:xfrm>
            <a:off x="3626803" y="1627188"/>
            <a:ext cx="2228850" cy="396875"/>
          </a:xfrm>
          <a:prstGeom prst="rect">
            <a:avLst/>
          </a:prstGeom>
          <a:noFill/>
          <a:ln w="9525">
            <a:noFill/>
          </a:ln>
        </p:spPr>
        <p:txBody>
          <a:bodyPr wrap="none" anchor="t" anchorCtr="0">
            <a:spAutoFit/>
          </a:bodyPr>
          <a:p>
            <a:r>
              <a:rPr lang="zh-CN" altLang="en-US" sz="2000" dirty="0">
                <a:solidFill>
                  <a:schemeClr val="accent2"/>
                </a:solidFill>
                <a:latin typeface="宋体" panose="02010600030101010101" pitchFamily="2" charset="-122"/>
                <a:ea typeface="宋体" panose="02010600030101010101" pitchFamily="2" charset="-122"/>
              </a:rPr>
              <a:t>有哪些格式的数据</a:t>
            </a:r>
            <a:endParaRPr lang="zh-CN" altLang="en-US" sz="2000" dirty="0">
              <a:solidFill>
                <a:schemeClr val="accent2"/>
              </a:solidFill>
              <a:latin typeface="宋体" panose="02010600030101010101" pitchFamily="2" charset="-122"/>
              <a:ea typeface="宋体" panose="02010600030101010101" pitchFamily="2" charset="-122"/>
            </a:endParaRPr>
          </a:p>
        </p:txBody>
      </p:sp>
      <p:sp>
        <p:nvSpPr>
          <p:cNvPr id="2441232" name="矩形 2441231"/>
          <p:cNvSpPr/>
          <p:nvPr/>
        </p:nvSpPr>
        <p:spPr>
          <a:xfrm>
            <a:off x="2912428" y="1089025"/>
            <a:ext cx="6280150" cy="396875"/>
          </a:xfrm>
          <a:prstGeom prst="rect">
            <a:avLst/>
          </a:prstGeom>
          <a:noFill/>
          <a:ln w="9525">
            <a:noFill/>
          </a:ln>
        </p:spPr>
        <p:txBody>
          <a:bodyPr wrap="none" anchor="t" anchorCtr="0">
            <a:spAutoFit/>
          </a:bodyPr>
          <a:p>
            <a:r>
              <a:rPr lang="zh-CN" altLang="en-US" sz="2000" dirty="0">
                <a:solidFill>
                  <a:schemeClr val="accent2"/>
                </a:solidFill>
                <a:latin typeface="宋体" panose="02010600030101010101" pitchFamily="2" charset="-122"/>
                <a:ea typeface="宋体" panose="02010600030101010101" pitchFamily="2" charset="-122"/>
              </a:rPr>
              <a:t>刻画信息世界或数据世界的一组严格定义的概念的集合</a:t>
            </a:r>
            <a:endParaRPr lang="zh-CN" altLang="en-US" sz="2000" dirty="0">
              <a:solidFill>
                <a:schemeClr val="accent2"/>
              </a:solidFill>
              <a:latin typeface="宋体" panose="02010600030101010101" pitchFamily="2" charset="-122"/>
              <a:ea typeface="宋体" panose="02010600030101010101" pitchFamily="2" charset="-122"/>
            </a:endParaRPr>
          </a:p>
        </p:txBody>
      </p:sp>
      <p:sp>
        <p:nvSpPr>
          <p:cNvPr id="2441236" name="矩形 2441235"/>
          <p:cNvSpPr/>
          <p:nvPr/>
        </p:nvSpPr>
        <p:spPr>
          <a:xfrm>
            <a:off x="4041140" y="5391150"/>
            <a:ext cx="5059680" cy="1198880"/>
          </a:xfrm>
          <a:prstGeom prst="rect">
            <a:avLst/>
          </a:prstGeom>
          <a:solidFill>
            <a:schemeClr val="bg1">
              <a:lumMod val="75000"/>
            </a:schemeClr>
          </a:solidFill>
          <a:ln w="9525">
            <a:noFill/>
          </a:ln>
        </p:spPr>
        <p:txBody>
          <a:bodyPr wrap="none" anchor="t" anchorCtr="0">
            <a:spAutoFit/>
          </a:bodyPr>
          <a:p>
            <a:r>
              <a:rPr lang="zh-CN" altLang="en-US" sz="2400" dirty="0">
                <a:solidFill>
                  <a:schemeClr val="tx1"/>
                </a:solidFill>
                <a:latin typeface="Arial" panose="020B0604020202020204" pitchFamily="34" charset="0"/>
                <a:ea typeface="宋体" panose="02010600030101010101" pitchFamily="2" charset="-122"/>
              </a:rPr>
              <a:t>数据库三大</a:t>
            </a:r>
            <a:r>
              <a:rPr lang="zh-CN" altLang="en-US" sz="2400" dirty="0">
                <a:solidFill>
                  <a:schemeClr val="tx1"/>
                </a:solidFill>
                <a:latin typeface="宋体" panose="02010600030101010101" pitchFamily="2" charset="-122"/>
                <a:ea typeface="宋体" panose="02010600030101010101" pitchFamily="2" charset="-122"/>
              </a:rPr>
              <a:t>经典的数据模型</a:t>
            </a:r>
            <a:endParaRPr lang="zh-CN" altLang="en-US" sz="2400" dirty="0">
              <a:solidFill>
                <a:schemeClr val="tx1"/>
              </a:solidFill>
              <a:latin typeface="宋体" panose="02010600030101010101" pitchFamily="2" charset="-122"/>
              <a:ea typeface="宋体" panose="02010600030101010101" pitchFamily="2" charset="-122"/>
            </a:endParaRPr>
          </a:p>
          <a:p>
            <a:endParaRPr lang="zh-CN" altLang="en-US" sz="2400" dirty="0">
              <a:solidFill>
                <a:schemeClr val="tx1"/>
              </a:solidFill>
              <a:latin typeface="宋体" panose="02010600030101010101" pitchFamily="2" charset="-122"/>
              <a:ea typeface="宋体" panose="02010600030101010101" pitchFamily="2" charset="-122"/>
            </a:endParaRPr>
          </a:p>
          <a:p>
            <a:r>
              <a:rPr lang="zh-CN" altLang="en-US" sz="2400" dirty="0">
                <a:solidFill>
                  <a:schemeClr val="tx1"/>
                </a:solidFill>
                <a:latin typeface="宋体" panose="02010600030101010101" pitchFamily="2" charset="-122"/>
                <a:ea typeface="宋体" panose="02010600030101010101" pitchFamily="2" charset="-122"/>
              </a:rPr>
              <a:t>关系模型    层次模型    网状模型</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2441237" name="椭圆 2441236"/>
          <p:cNvSpPr/>
          <p:nvPr/>
        </p:nvSpPr>
        <p:spPr>
          <a:xfrm>
            <a:off x="3623310" y="5966778"/>
            <a:ext cx="2049463" cy="649287"/>
          </a:xfrm>
          <a:prstGeom prst="ellipse">
            <a:avLst/>
          </a:prstGeom>
          <a:solidFill>
            <a:schemeClr val="bg1">
              <a:alpha val="70000"/>
            </a:schemeClr>
          </a:solidFill>
          <a:ln w="9525" cap="flat" cmpd="sng">
            <a:solidFill>
              <a:schemeClr val="tx1"/>
            </a:solidFill>
            <a:prstDash val="solid"/>
            <a:headEnd type="none" w="med" len="med"/>
            <a:tailEnd type="none" w="med" len="med"/>
          </a:ln>
        </p:spPr>
        <p:txBody>
          <a:bodyPr/>
          <a:p>
            <a:endParaRPr lang="zh-CN" altLang="en-US"/>
          </a:p>
        </p:txBody>
      </p:sp>
      <p:sp>
        <p:nvSpPr>
          <p:cNvPr id="2441241" name="Text Box 16"/>
          <p:cNvSpPr txBox="1"/>
          <p:nvPr/>
        </p:nvSpPr>
        <p:spPr>
          <a:xfrm>
            <a:off x="1022033" y="308610"/>
            <a:ext cx="2858770" cy="534035"/>
          </a:xfrm>
          <a:prstGeom prst="rect">
            <a:avLst/>
          </a:prstGeom>
          <a:noFill/>
          <a:ln w="9525">
            <a:noFill/>
          </a:ln>
        </p:spPr>
        <p:txBody>
          <a:bodyPr wrap="none">
            <a:spAutoFit/>
          </a:bodyPr>
          <a:p>
            <a:pPr>
              <a:lnSpc>
                <a:spcPct val="120000"/>
              </a:lnSpc>
            </a:pPr>
            <a:r>
              <a:rPr lang="en-US" altLang="zh-CN" sz="2400">
                <a:solidFill>
                  <a:schemeClr val="tx1"/>
                </a:solidFill>
                <a:latin typeface="Arial" panose="020B0604020202020204" pitchFamily="34" charset="0"/>
                <a:ea typeface="华文中宋" panose="02010600040101010101" pitchFamily="2" charset="-122"/>
              </a:rPr>
              <a:t>(1)</a:t>
            </a:r>
            <a:r>
              <a:rPr lang="zh-CN" altLang="en-US" sz="2400" dirty="0">
                <a:solidFill>
                  <a:schemeClr val="tx1"/>
                </a:solidFill>
                <a:latin typeface="Arial" panose="020B0604020202020204" pitchFamily="34" charset="0"/>
                <a:ea typeface="华文中宋" panose="02010600040101010101" pitchFamily="2" charset="-122"/>
              </a:rPr>
              <a:t>什么是数据模型</a:t>
            </a:r>
            <a:r>
              <a:rPr lang="en-US" altLang="zh-CN" sz="2400">
                <a:solidFill>
                  <a:schemeClr val="tx1"/>
                </a:solidFill>
                <a:latin typeface="Arial" panose="020B0604020202020204" pitchFamily="34" charset="0"/>
                <a:ea typeface="华文中宋" panose="02010600040101010101" pitchFamily="2" charset="-122"/>
              </a:rPr>
              <a:t>?</a:t>
            </a:r>
            <a:endParaRPr lang="en-US" altLang="zh-CN" sz="2400">
              <a:solidFill>
                <a:schemeClr val="tx1"/>
              </a:solidFill>
              <a:latin typeface="Arial" panose="020B0604020202020204" pitchFamily="34" charset="0"/>
              <a:ea typeface="华文中宋" panose="02010600040101010101" pitchFamily="2" charset="-122"/>
            </a:endParaRPr>
          </a:p>
        </p:txBody>
      </p:sp>
      <p:sp>
        <p:nvSpPr>
          <p:cNvPr id="2441242" name="文本框 2441241"/>
          <p:cNvSpPr txBox="1"/>
          <p:nvPr/>
        </p:nvSpPr>
        <p:spPr>
          <a:xfrm>
            <a:off x="2318703" y="3657600"/>
            <a:ext cx="1198880" cy="398780"/>
          </a:xfrm>
          <a:prstGeom prst="rect">
            <a:avLst/>
          </a:prstGeom>
          <a:noFill/>
          <a:ln w="9525">
            <a:noFill/>
          </a:ln>
        </p:spPr>
        <p:txBody>
          <a:bodyPr wrap="none" anchor="t" anchorCtr="0">
            <a:spAutoFit/>
          </a:bodyPr>
          <a:p>
            <a:r>
              <a:rPr lang="zh-CN" altLang="en-US" sz="2000" dirty="0">
                <a:solidFill>
                  <a:schemeClr val="tx2"/>
                </a:solidFill>
                <a:latin typeface="Arial" panose="020B0604020202020204" pitchFamily="34" charset="0"/>
                <a:ea typeface="宋体" panose="02010600030101010101" pitchFamily="2" charset="-122"/>
              </a:rPr>
              <a:t>现实世界</a:t>
            </a:r>
            <a:endParaRPr lang="zh-CN" altLang="en-US" sz="2000" dirty="0">
              <a:solidFill>
                <a:schemeClr val="tx2"/>
              </a:solidFill>
              <a:latin typeface="Arial" panose="020B0604020202020204" pitchFamily="34" charset="0"/>
              <a:ea typeface="宋体" panose="02010600030101010101" pitchFamily="2" charset="-122"/>
            </a:endParaRPr>
          </a:p>
        </p:txBody>
      </p:sp>
      <p:sp>
        <p:nvSpPr>
          <p:cNvPr id="2441244" name="文本框 2441243"/>
          <p:cNvSpPr txBox="1"/>
          <p:nvPr/>
        </p:nvSpPr>
        <p:spPr>
          <a:xfrm>
            <a:off x="4965065" y="3657600"/>
            <a:ext cx="1198880" cy="398780"/>
          </a:xfrm>
          <a:prstGeom prst="rect">
            <a:avLst/>
          </a:prstGeom>
          <a:noFill/>
          <a:ln w="9525">
            <a:noFill/>
          </a:ln>
        </p:spPr>
        <p:txBody>
          <a:bodyPr wrap="none" anchor="t" anchorCtr="0">
            <a:spAutoFit/>
          </a:bodyPr>
          <a:p>
            <a:r>
              <a:rPr lang="zh-CN" altLang="en-US" sz="2000" dirty="0">
                <a:solidFill>
                  <a:schemeClr val="tx2"/>
                </a:solidFill>
                <a:latin typeface="Arial" panose="020B0604020202020204" pitchFamily="34" charset="0"/>
                <a:ea typeface="宋体" panose="02010600030101010101" pitchFamily="2" charset="-122"/>
              </a:rPr>
              <a:t>信息世界</a:t>
            </a:r>
            <a:endParaRPr lang="zh-CN" altLang="en-US" sz="2000" dirty="0">
              <a:solidFill>
                <a:schemeClr val="tx2"/>
              </a:solidFill>
              <a:latin typeface="Arial" panose="020B0604020202020204" pitchFamily="34" charset="0"/>
              <a:ea typeface="宋体" panose="02010600030101010101" pitchFamily="2" charset="-122"/>
            </a:endParaRPr>
          </a:p>
        </p:txBody>
      </p:sp>
      <p:sp>
        <p:nvSpPr>
          <p:cNvPr id="2441245" name="文本框 2441244"/>
          <p:cNvSpPr txBox="1"/>
          <p:nvPr/>
        </p:nvSpPr>
        <p:spPr>
          <a:xfrm>
            <a:off x="7611428" y="3657600"/>
            <a:ext cx="1198880" cy="398780"/>
          </a:xfrm>
          <a:prstGeom prst="rect">
            <a:avLst/>
          </a:prstGeom>
          <a:noFill/>
          <a:ln w="9525">
            <a:noFill/>
          </a:ln>
        </p:spPr>
        <p:txBody>
          <a:bodyPr wrap="none" anchor="t" anchorCtr="0">
            <a:spAutoFit/>
          </a:bodyPr>
          <a:p>
            <a:r>
              <a:rPr lang="zh-CN" altLang="en-US" sz="2000" dirty="0">
                <a:solidFill>
                  <a:schemeClr val="tx2"/>
                </a:solidFill>
                <a:latin typeface="Arial" panose="020B0604020202020204" pitchFamily="34" charset="0"/>
                <a:ea typeface="宋体" panose="02010600030101010101" pitchFamily="2" charset="-122"/>
              </a:rPr>
              <a:t>数据世界</a:t>
            </a:r>
            <a:endParaRPr lang="zh-CN" altLang="en-US" sz="2000" dirty="0">
              <a:solidFill>
                <a:schemeClr val="tx2"/>
              </a:solidFill>
              <a:latin typeface="Arial" panose="020B0604020202020204" pitchFamily="34" charset="0"/>
              <a:ea typeface="宋体" panose="02010600030101010101" pitchFamily="2" charset="-122"/>
            </a:endParaRPr>
          </a:p>
        </p:txBody>
      </p:sp>
      <p:sp>
        <p:nvSpPr>
          <p:cNvPr id="2441246" name="右箭头 2441245"/>
          <p:cNvSpPr/>
          <p:nvPr/>
        </p:nvSpPr>
        <p:spPr>
          <a:xfrm>
            <a:off x="3901440" y="3768725"/>
            <a:ext cx="931863" cy="236538"/>
          </a:xfrm>
          <a:prstGeom prst="rightArrow">
            <a:avLst>
              <a:gd name="adj1" fmla="val 50000"/>
              <a:gd name="adj2" fmla="val 98489"/>
            </a:avLst>
          </a:prstGeom>
          <a:solidFill>
            <a:schemeClr val="accent1">
              <a:lumMod val="40000"/>
              <a:lumOff val="60000"/>
            </a:schemeClr>
          </a:solidFill>
          <a:ln w="9525" cap="flat" cmpd="sng">
            <a:solidFill>
              <a:schemeClr val="bg2"/>
            </a:solidFill>
            <a:prstDash val="solid"/>
            <a:miter/>
            <a:headEnd type="none" w="med" len="med"/>
            <a:tailEnd type="none" w="med" len="med"/>
          </a:ln>
        </p:spPr>
        <p:txBody>
          <a:bodyPr/>
          <a:p>
            <a:endParaRPr lang="zh-CN" altLang="en-US"/>
          </a:p>
        </p:txBody>
      </p:sp>
      <p:sp>
        <p:nvSpPr>
          <p:cNvPr id="2441247" name="右箭头 2441246"/>
          <p:cNvSpPr/>
          <p:nvPr/>
        </p:nvSpPr>
        <p:spPr>
          <a:xfrm>
            <a:off x="6558915" y="3768725"/>
            <a:ext cx="931863" cy="236538"/>
          </a:xfrm>
          <a:prstGeom prst="rightArrow">
            <a:avLst>
              <a:gd name="adj1" fmla="val 50000"/>
              <a:gd name="adj2" fmla="val 98489"/>
            </a:avLst>
          </a:prstGeom>
          <a:solidFill>
            <a:schemeClr val="accent1">
              <a:lumMod val="40000"/>
              <a:lumOff val="60000"/>
            </a:schemeClr>
          </a:solidFill>
          <a:ln w="9525" cap="flat" cmpd="sng">
            <a:solidFill>
              <a:schemeClr val="bg2"/>
            </a:solidFill>
            <a:prstDash val="solid"/>
            <a:miter/>
            <a:headEnd type="none" w="med" len="med"/>
            <a:tailEnd type="none" w="med" len="med"/>
          </a:ln>
        </p:spPr>
        <p:txBody>
          <a:bodyPr/>
          <a:p>
            <a:endParaRPr lang="zh-CN" altLang="en-US"/>
          </a:p>
        </p:txBody>
      </p:sp>
      <p:sp>
        <p:nvSpPr>
          <p:cNvPr id="2441248" name="直接连接符 2441247"/>
          <p:cNvSpPr/>
          <p:nvPr/>
        </p:nvSpPr>
        <p:spPr>
          <a:xfrm>
            <a:off x="8321040" y="4100513"/>
            <a:ext cx="0" cy="1287462"/>
          </a:xfrm>
          <a:prstGeom prst="line">
            <a:avLst/>
          </a:prstGeom>
          <a:ln w="38100" cap="flat" cmpd="dbl">
            <a:solidFill>
              <a:schemeClr val="tx1"/>
            </a:solidFill>
            <a:prstDash val="solid"/>
            <a:headEnd type="none" w="med" len="med"/>
            <a:tailEnd type="none" w="med" len="med"/>
          </a:ln>
        </p:spPr>
      </p:sp>
      <p:sp>
        <p:nvSpPr>
          <p:cNvPr id="2441249" name="直接连接符 2441248"/>
          <p:cNvSpPr/>
          <p:nvPr/>
        </p:nvSpPr>
        <p:spPr>
          <a:xfrm>
            <a:off x="5696903" y="4114800"/>
            <a:ext cx="0" cy="271463"/>
          </a:xfrm>
          <a:prstGeom prst="line">
            <a:avLst/>
          </a:prstGeom>
          <a:ln w="38100" cap="flat" cmpd="dbl">
            <a:solidFill>
              <a:schemeClr val="tx1"/>
            </a:solidFill>
            <a:prstDash val="solid"/>
            <a:headEnd type="none" w="med" len="med"/>
            <a:tailEnd type="none" w="med" len="med"/>
          </a:ln>
        </p:spPr>
      </p:sp>
      <p:sp>
        <p:nvSpPr>
          <p:cNvPr id="2441250" name="矩形 2441249"/>
          <p:cNvSpPr/>
          <p:nvPr/>
        </p:nvSpPr>
        <p:spPr>
          <a:xfrm>
            <a:off x="3668078" y="4384675"/>
            <a:ext cx="4043680" cy="460375"/>
          </a:xfrm>
          <a:prstGeom prst="rect">
            <a:avLst/>
          </a:prstGeom>
          <a:solidFill>
            <a:schemeClr val="bg1">
              <a:lumMod val="75000"/>
            </a:schemeClr>
          </a:solidFill>
          <a:ln w="9525">
            <a:noFill/>
          </a:ln>
        </p:spPr>
        <p:txBody>
          <a:bodyPr wrap="none" anchor="t" anchorCtr="0">
            <a:spAutoFit/>
          </a:bodyPr>
          <a:p>
            <a:r>
              <a:rPr lang="zh-CN" altLang="en-US" sz="2400" dirty="0">
                <a:solidFill>
                  <a:schemeClr val="tx1"/>
                </a:solidFill>
                <a:latin typeface="Arial" panose="020B0604020202020204" pitchFamily="34" charset="0"/>
                <a:ea typeface="宋体" panose="02010600030101010101" pitchFamily="2" charset="-122"/>
              </a:rPr>
              <a:t>概念数据模型</a:t>
            </a:r>
            <a:r>
              <a:rPr lang="en-US" altLang="zh-CN" sz="2400">
                <a:solidFill>
                  <a:schemeClr val="tx1"/>
                </a:solidFill>
                <a:latin typeface="Arial" panose="020B0604020202020204" pitchFamily="34" charset="0"/>
                <a:ea typeface="宋体" panose="02010600030101010101" pitchFamily="2" charset="-122"/>
              </a:rPr>
              <a:t>(</a:t>
            </a:r>
            <a:r>
              <a:rPr lang="zh-CN" altLang="en-US" sz="2400" dirty="0">
                <a:solidFill>
                  <a:schemeClr val="tx1"/>
                </a:solidFill>
                <a:latin typeface="Arial" panose="020B0604020202020204" pitchFamily="34" charset="0"/>
                <a:ea typeface="宋体" panose="02010600030101010101" pitchFamily="2" charset="-122"/>
              </a:rPr>
              <a:t>简称概念模型</a:t>
            </a:r>
            <a:r>
              <a:rPr lang="en-US" altLang="zh-CN" sz="2400">
                <a:solidFill>
                  <a:schemeClr val="tx1"/>
                </a:solidFill>
                <a:latin typeface="Arial" panose="020B0604020202020204" pitchFamily="34" charset="0"/>
                <a:ea typeface="宋体" panose="02010600030101010101" pitchFamily="2" charset="-122"/>
              </a:rPr>
              <a:t>)</a:t>
            </a:r>
            <a:endParaRPr lang="en-US" altLang="zh-CN" sz="2400">
              <a:solidFill>
                <a:schemeClr val="tx1"/>
              </a:solidFill>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441232"/>
                                        </p:tgtEl>
                                        <p:attrNameLst>
                                          <p:attrName>style.visibility</p:attrName>
                                        </p:attrNameLst>
                                      </p:cBhvr>
                                      <p:to>
                                        <p:strVal val="visible"/>
                                      </p:to>
                                    </p:set>
                                    <p:anim calcmode="lin" valueType="num">
                                      <p:cBhvr additive="base">
                                        <p:cTn id="7" dur="500" fill="hold"/>
                                        <p:tgtEl>
                                          <p:spTgt spid="2441232"/>
                                        </p:tgtEl>
                                        <p:attrNameLst>
                                          <p:attrName>ppt_x</p:attrName>
                                        </p:attrNameLst>
                                      </p:cBhvr>
                                      <p:tavLst>
                                        <p:tav tm="0">
                                          <p:val>
                                            <p:strVal val="1+#ppt_w/2"/>
                                          </p:val>
                                        </p:tav>
                                        <p:tav tm="100000">
                                          <p:val>
                                            <p:strVal val="#ppt_x"/>
                                          </p:val>
                                        </p:tav>
                                      </p:tavLst>
                                    </p:anim>
                                    <p:anim calcmode="lin" valueType="num">
                                      <p:cBhvr additive="base">
                                        <p:cTn id="8" dur="500" fill="hold"/>
                                        <p:tgtEl>
                                          <p:spTgt spid="24412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441231"/>
                                        </p:tgtEl>
                                        <p:attrNameLst>
                                          <p:attrName>style.visibility</p:attrName>
                                        </p:attrNameLst>
                                      </p:cBhvr>
                                      <p:to>
                                        <p:strVal val="visible"/>
                                      </p:to>
                                    </p:set>
                                    <p:anim calcmode="lin" valueType="num">
                                      <p:cBhvr additive="base">
                                        <p:cTn id="13" dur="500" fill="hold"/>
                                        <p:tgtEl>
                                          <p:spTgt spid="2441231"/>
                                        </p:tgtEl>
                                        <p:attrNameLst>
                                          <p:attrName>ppt_x</p:attrName>
                                        </p:attrNameLst>
                                      </p:cBhvr>
                                      <p:tavLst>
                                        <p:tav tm="0">
                                          <p:val>
                                            <p:strVal val="1+#ppt_w/2"/>
                                          </p:val>
                                        </p:tav>
                                        <p:tav tm="100000">
                                          <p:val>
                                            <p:strVal val="#ppt_x"/>
                                          </p:val>
                                        </p:tav>
                                      </p:tavLst>
                                    </p:anim>
                                    <p:anim calcmode="lin" valueType="num">
                                      <p:cBhvr additive="base">
                                        <p:cTn id="14" dur="500" fill="hold"/>
                                        <p:tgtEl>
                                          <p:spTgt spid="244123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441230"/>
                                        </p:tgtEl>
                                        <p:attrNameLst>
                                          <p:attrName>style.visibility</p:attrName>
                                        </p:attrNameLst>
                                      </p:cBhvr>
                                      <p:to>
                                        <p:strVal val="visible"/>
                                      </p:to>
                                    </p:set>
                                    <p:anim calcmode="lin" valueType="num">
                                      <p:cBhvr additive="base">
                                        <p:cTn id="19" dur="500" fill="hold"/>
                                        <p:tgtEl>
                                          <p:spTgt spid="2441230"/>
                                        </p:tgtEl>
                                        <p:attrNameLst>
                                          <p:attrName>ppt_x</p:attrName>
                                        </p:attrNameLst>
                                      </p:cBhvr>
                                      <p:tavLst>
                                        <p:tav tm="0">
                                          <p:val>
                                            <p:strVal val="1+#ppt_w/2"/>
                                          </p:val>
                                        </p:tav>
                                        <p:tav tm="100000">
                                          <p:val>
                                            <p:strVal val="#ppt_x"/>
                                          </p:val>
                                        </p:tav>
                                      </p:tavLst>
                                    </p:anim>
                                    <p:anim calcmode="lin" valueType="num">
                                      <p:cBhvr additive="base">
                                        <p:cTn id="20" dur="500" fill="hold"/>
                                        <p:tgtEl>
                                          <p:spTgt spid="244123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441229"/>
                                        </p:tgtEl>
                                        <p:attrNameLst>
                                          <p:attrName>style.visibility</p:attrName>
                                        </p:attrNameLst>
                                      </p:cBhvr>
                                      <p:to>
                                        <p:strVal val="visible"/>
                                      </p:to>
                                    </p:set>
                                    <p:anim calcmode="lin" valueType="num">
                                      <p:cBhvr additive="base">
                                        <p:cTn id="25" dur="500" fill="hold"/>
                                        <p:tgtEl>
                                          <p:spTgt spid="2441229"/>
                                        </p:tgtEl>
                                        <p:attrNameLst>
                                          <p:attrName>ppt_x</p:attrName>
                                        </p:attrNameLst>
                                      </p:cBhvr>
                                      <p:tavLst>
                                        <p:tav tm="0">
                                          <p:val>
                                            <p:strVal val="1+#ppt_w/2"/>
                                          </p:val>
                                        </p:tav>
                                        <p:tav tm="100000">
                                          <p:val>
                                            <p:strVal val="#ppt_x"/>
                                          </p:val>
                                        </p:tav>
                                      </p:tavLst>
                                    </p:anim>
                                    <p:anim calcmode="lin" valueType="num">
                                      <p:cBhvr additive="base">
                                        <p:cTn id="26" dur="500" fill="hold"/>
                                        <p:tgtEl>
                                          <p:spTgt spid="244122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41242"/>
                                        </p:tgtEl>
                                        <p:attrNameLst>
                                          <p:attrName>style.visibility</p:attrName>
                                        </p:attrNameLst>
                                      </p:cBhvr>
                                      <p:to>
                                        <p:strVal val="visible"/>
                                      </p:to>
                                    </p:set>
                                    <p:anim calcmode="lin" valueType="num">
                                      <p:cBhvr additive="base">
                                        <p:cTn id="31" dur="500" fill="hold"/>
                                        <p:tgtEl>
                                          <p:spTgt spid="2441242"/>
                                        </p:tgtEl>
                                        <p:attrNameLst>
                                          <p:attrName>ppt_x</p:attrName>
                                        </p:attrNameLst>
                                      </p:cBhvr>
                                      <p:tavLst>
                                        <p:tav tm="0">
                                          <p:val>
                                            <p:strVal val="#ppt_x"/>
                                          </p:val>
                                        </p:tav>
                                        <p:tav tm="100000">
                                          <p:val>
                                            <p:strVal val="#ppt_x"/>
                                          </p:val>
                                        </p:tav>
                                      </p:tavLst>
                                    </p:anim>
                                    <p:anim calcmode="lin" valueType="num">
                                      <p:cBhvr additive="base">
                                        <p:cTn id="32" dur="500" fill="hold"/>
                                        <p:tgtEl>
                                          <p:spTgt spid="244124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441244"/>
                                        </p:tgtEl>
                                        <p:attrNameLst>
                                          <p:attrName>style.visibility</p:attrName>
                                        </p:attrNameLst>
                                      </p:cBhvr>
                                      <p:to>
                                        <p:strVal val="visible"/>
                                      </p:to>
                                    </p:set>
                                    <p:anim calcmode="lin" valueType="num">
                                      <p:cBhvr additive="base">
                                        <p:cTn id="35" dur="500" fill="hold"/>
                                        <p:tgtEl>
                                          <p:spTgt spid="2441244"/>
                                        </p:tgtEl>
                                        <p:attrNameLst>
                                          <p:attrName>ppt_x</p:attrName>
                                        </p:attrNameLst>
                                      </p:cBhvr>
                                      <p:tavLst>
                                        <p:tav tm="0">
                                          <p:val>
                                            <p:strVal val="#ppt_x"/>
                                          </p:val>
                                        </p:tav>
                                        <p:tav tm="100000">
                                          <p:val>
                                            <p:strVal val="#ppt_x"/>
                                          </p:val>
                                        </p:tav>
                                      </p:tavLst>
                                    </p:anim>
                                    <p:anim calcmode="lin" valueType="num">
                                      <p:cBhvr additive="base">
                                        <p:cTn id="36" dur="500" fill="hold"/>
                                        <p:tgtEl>
                                          <p:spTgt spid="244124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441245"/>
                                        </p:tgtEl>
                                        <p:attrNameLst>
                                          <p:attrName>style.visibility</p:attrName>
                                        </p:attrNameLst>
                                      </p:cBhvr>
                                      <p:to>
                                        <p:strVal val="visible"/>
                                      </p:to>
                                    </p:set>
                                    <p:anim calcmode="lin" valueType="num">
                                      <p:cBhvr additive="base">
                                        <p:cTn id="39" dur="500" fill="hold"/>
                                        <p:tgtEl>
                                          <p:spTgt spid="2441245"/>
                                        </p:tgtEl>
                                        <p:attrNameLst>
                                          <p:attrName>ppt_x</p:attrName>
                                        </p:attrNameLst>
                                      </p:cBhvr>
                                      <p:tavLst>
                                        <p:tav tm="0">
                                          <p:val>
                                            <p:strVal val="#ppt_x"/>
                                          </p:val>
                                        </p:tav>
                                        <p:tav tm="100000">
                                          <p:val>
                                            <p:strVal val="#ppt_x"/>
                                          </p:val>
                                        </p:tav>
                                      </p:tavLst>
                                    </p:anim>
                                    <p:anim calcmode="lin" valueType="num">
                                      <p:cBhvr additive="base">
                                        <p:cTn id="40" dur="500" fill="hold"/>
                                        <p:tgtEl>
                                          <p:spTgt spid="244124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441246"/>
                                        </p:tgtEl>
                                        <p:attrNameLst>
                                          <p:attrName>style.visibility</p:attrName>
                                        </p:attrNameLst>
                                      </p:cBhvr>
                                      <p:to>
                                        <p:strVal val="visible"/>
                                      </p:to>
                                    </p:set>
                                    <p:anim calcmode="lin" valueType="num">
                                      <p:cBhvr additive="base">
                                        <p:cTn id="43" dur="500" fill="hold"/>
                                        <p:tgtEl>
                                          <p:spTgt spid="2441246"/>
                                        </p:tgtEl>
                                        <p:attrNameLst>
                                          <p:attrName>ppt_x</p:attrName>
                                        </p:attrNameLst>
                                      </p:cBhvr>
                                      <p:tavLst>
                                        <p:tav tm="0">
                                          <p:val>
                                            <p:strVal val="#ppt_x"/>
                                          </p:val>
                                        </p:tav>
                                        <p:tav tm="100000">
                                          <p:val>
                                            <p:strVal val="#ppt_x"/>
                                          </p:val>
                                        </p:tav>
                                      </p:tavLst>
                                    </p:anim>
                                    <p:anim calcmode="lin" valueType="num">
                                      <p:cBhvr additive="base">
                                        <p:cTn id="44" dur="500" fill="hold"/>
                                        <p:tgtEl>
                                          <p:spTgt spid="244124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441247"/>
                                        </p:tgtEl>
                                        <p:attrNameLst>
                                          <p:attrName>style.visibility</p:attrName>
                                        </p:attrNameLst>
                                      </p:cBhvr>
                                      <p:to>
                                        <p:strVal val="visible"/>
                                      </p:to>
                                    </p:set>
                                    <p:anim calcmode="lin" valueType="num">
                                      <p:cBhvr additive="base">
                                        <p:cTn id="47" dur="500" fill="hold"/>
                                        <p:tgtEl>
                                          <p:spTgt spid="2441247"/>
                                        </p:tgtEl>
                                        <p:attrNameLst>
                                          <p:attrName>ppt_x</p:attrName>
                                        </p:attrNameLst>
                                      </p:cBhvr>
                                      <p:tavLst>
                                        <p:tav tm="0">
                                          <p:val>
                                            <p:strVal val="#ppt_x"/>
                                          </p:val>
                                        </p:tav>
                                        <p:tav tm="100000">
                                          <p:val>
                                            <p:strVal val="#ppt_x"/>
                                          </p:val>
                                        </p:tav>
                                      </p:tavLst>
                                    </p:anim>
                                    <p:anim calcmode="lin" valueType="num">
                                      <p:cBhvr additive="base">
                                        <p:cTn id="48" dur="500" fill="hold"/>
                                        <p:tgtEl>
                                          <p:spTgt spid="244124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441249"/>
                                        </p:tgtEl>
                                        <p:attrNameLst>
                                          <p:attrName>style.visibility</p:attrName>
                                        </p:attrNameLst>
                                      </p:cBhvr>
                                      <p:to>
                                        <p:strVal val="visible"/>
                                      </p:to>
                                    </p:set>
                                    <p:anim calcmode="lin" valueType="num">
                                      <p:cBhvr additive="base">
                                        <p:cTn id="53" dur="500" fill="hold"/>
                                        <p:tgtEl>
                                          <p:spTgt spid="2441249"/>
                                        </p:tgtEl>
                                        <p:attrNameLst>
                                          <p:attrName>ppt_x</p:attrName>
                                        </p:attrNameLst>
                                      </p:cBhvr>
                                      <p:tavLst>
                                        <p:tav tm="0">
                                          <p:val>
                                            <p:strVal val="#ppt_x"/>
                                          </p:val>
                                        </p:tav>
                                        <p:tav tm="100000">
                                          <p:val>
                                            <p:strVal val="#ppt_x"/>
                                          </p:val>
                                        </p:tav>
                                      </p:tavLst>
                                    </p:anim>
                                    <p:anim calcmode="lin" valueType="num">
                                      <p:cBhvr additive="base">
                                        <p:cTn id="54" dur="500" fill="hold"/>
                                        <p:tgtEl>
                                          <p:spTgt spid="244124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441250"/>
                                        </p:tgtEl>
                                        <p:attrNameLst>
                                          <p:attrName>style.visibility</p:attrName>
                                        </p:attrNameLst>
                                      </p:cBhvr>
                                      <p:to>
                                        <p:strVal val="visible"/>
                                      </p:to>
                                    </p:set>
                                    <p:anim calcmode="lin" valueType="num">
                                      <p:cBhvr additive="base">
                                        <p:cTn id="57" dur="500" fill="hold"/>
                                        <p:tgtEl>
                                          <p:spTgt spid="2441250"/>
                                        </p:tgtEl>
                                        <p:attrNameLst>
                                          <p:attrName>ppt_x</p:attrName>
                                        </p:attrNameLst>
                                      </p:cBhvr>
                                      <p:tavLst>
                                        <p:tav tm="0">
                                          <p:val>
                                            <p:strVal val="#ppt_x"/>
                                          </p:val>
                                        </p:tav>
                                        <p:tav tm="100000">
                                          <p:val>
                                            <p:strVal val="#ppt_x"/>
                                          </p:val>
                                        </p:tav>
                                      </p:tavLst>
                                    </p:anim>
                                    <p:anim calcmode="lin" valueType="num">
                                      <p:cBhvr additive="base">
                                        <p:cTn id="58" dur="500" fill="hold"/>
                                        <p:tgtEl>
                                          <p:spTgt spid="244125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441236"/>
                                        </p:tgtEl>
                                        <p:attrNameLst>
                                          <p:attrName>style.visibility</p:attrName>
                                        </p:attrNameLst>
                                      </p:cBhvr>
                                      <p:to>
                                        <p:strVal val="visible"/>
                                      </p:to>
                                    </p:set>
                                    <p:anim calcmode="lin" valueType="num">
                                      <p:cBhvr additive="base">
                                        <p:cTn id="63" dur="500" fill="hold"/>
                                        <p:tgtEl>
                                          <p:spTgt spid="2441236"/>
                                        </p:tgtEl>
                                        <p:attrNameLst>
                                          <p:attrName>ppt_x</p:attrName>
                                        </p:attrNameLst>
                                      </p:cBhvr>
                                      <p:tavLst>
                                        <p:tav tm="0">
                                          <p:val>
                                            <p:strVal val="#ppt_x"/>
                                          </p:val>
                                        </p:tav>
                                        <p:tav tm="100000">
                                          <p:val>
                                            <p:strVal val="#ppt_x"/>
                                          </p:val>
                                        </p:tav>
                                      </p:tavLst>
                                    </p:anim>
                                    <p:anim calcmode="lin" valueType="num">
                                      <p:cBhvr additive="base">
                                        <p:cTn id="64" dur="500" fill="hold"/>
                                        <p:tgtEl>
                                          <p:spTgt spid="2441236"/>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441248"/>
                                        </p:tgtEl>
                                        <p:attrNameLst>
                                          <p:attrName>style.visibility</p:attrName>
                                        </p:attrNameLst>
                                      </p:cBhvr>
                                      <p:to>
                                        <p:strVal val="visible"/>
                                      </p:to>
                                    </p:set>
                                    <p:anim calcmode="lin" valueType="num">
                                      <p:cBhvr additive="base">
                                        <p:cTn id="67" dur="500" fill="hold"/>
                                        <p:tgtEl>
                                          <p:spTgt spid="2441248"/>
                                        </p:tgtEl>
                                        <p:attrNameLst>
                                          <p:attrName>ppt_x</p:attrName>
                                        </p:attrNameLst>
                                      </p:cBhvr>
                                      <p:tavLst>
                                        <p:tav tm="0">
                                          <p:val>
                                            <p:strVal val="#ppt_x"/>
                                          </p:val>
                                        </p:tav>
                                        <p:tav tm="100000">
                                          <p:val>
                                            <p:strVal val="#ppt_x"/>
                                          </p:val>
                                        </p:tav>
                                      </p:tavLst>
                                    </p:anim>
                                    <p:anim calcmode="lin" valueType="num">
                                      <p:cBhvr additive="base">
                                        <p:cTn id="68" dur="500" fill="hold"/>
                                        <p:tgtEl>
                                          <p:spTgt spid="244124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441237"/>
                                        </p:tgtEl>
                                        <p:attrNameLst>
                                          <p:attrName>style.visibility</p:attrName>
                                        </p:attrNameLst>
                                      </p:cBhvr>
                                      <p:to>
                                        <p:strVal val="visible"/>
                                      </p:to>
                                    </p:set>
                                    <p:anim calcmode="lin" valueType="num">
                                      <p:cBhvr additive="base">
                                        <p:cTn id="73" dur="500" fill="hold"/>
                                        <p:tgtEl>
                                          <p:spTgt spid="2441237"/>
                                        </p:tgtEl>
                                        <p:attrNameLst>
                                          <p:attrName>ppt_x</p:attrName>
                                        </p:attrNameLst>
                                      </p:cBhvr>
                                      <p:tavLst>
                                        <p:tav tm="0">
                                          <p:val>
                                            <p:strVal val="#ppt_x"/>
                                          </p:val>
                                        </p:tav>
                                        <p:tav tm="100000">
                                          <p:val>
                                            <p:strVal val="#ppt_x"/>
                                          </p:val>
                                        </p:tav>
                                      </p:tavLst>
                                    </p:anim>
                                    <p:anim calcmode="lin" valueType="num">
                                      <p:cBhvr additive="base">
                                        <p:cTn id="74" dur="500" fill="hold"/>
                                        <p:tgtEl>
                                          <p:spTgt spid="24412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1229" grpId="0"/>
      <p:bldP spid="2441230" grpId="0"/>
      <p:bldP spid="2441231" grpId="0"/>
      <p:bldP spid="2441232" grpId="0"/>
      <p:bldP spid="2441236" grpId="0" bldLvl="0" animBg="1"/>
      <p:bldP spid="2441242" grpId="0"/>
      <p:bldP spid="2441244" grpId="0"/>
      <p:bldP spid="2441245" grpId="0"/>
      <p:bldP spid="244125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556932" name="组合 2556931"/>
          <p:cNvGrpSpPr/>
          <p:nvPr/>
        </p:nvGrpSpPr>
        <p:grpSpPr>
          <a:xfrm>
            <a:off x="3830638" y="2874010"/>
            <a:ext cx="5699125" cy="3295650"/>
            <a:chOff x="1410" y="1469"/>
            <a:chExt cx="3590" cy="2076"/>
          </a:xfrm>
        </p:grpSpPr>
        <p:pic>
          <p:nvPicPr>
            <p:cNvPr id="2556933" name="图片 2556932"/>
            <p:cNvPicPr>
              <a:picLocks noChangeAspect="1"/>
            </p:cNvPicPr>
            <p:nvPr/>
          </p:nvPicPr>
          <p:blipFill>
            <a:blip r:embed="rId1"/>
            <a:stretch>
              <a:fillRect/>
            </a:stretch>
          </p:blipFill>
          <p:spPr>
            <a:xfrm>
              <a:off x="1433" y="1734"/>
              <a:ext cx="3567" cy="1811"/>
            </a:xfrm>
            <a:prstGeom prst="rect">
              <a:avLst/>
            </a:prstGeom>
            <a:noFill/>
            <a:ln w="9525">
              <a:noFill/>
            </a:ln>
          </p:spPr>
        </p:pic>
        <p:sp>
          <p:nvSpPr>
            <p:cNvPr id="2556934" name="文本框 2556933"/>
            <p:cNvSpPr txBox="1"/>
            <p:nvPr/>
          </p:nvSpPr>
          <p:spPr>
            <a:xfrm>
              <a:off x="1410" y="1469"/>
              <a:ext cx="916" cy="250"/>
            </a:xfrm>
            <a:prstGeom prst="rect">
              <a:avLst/>
            </a:prstGeom>
            <a:noFill/>
            <a:ln w="9525">
              <a:noFill/>
            </a:ln>
          </p:spPr>
          <p:txBody>
            <a:bodyPr wrap="none" anchor="t" anchorCtr="0">
              <a:spAutoFit/>
            </a:bodyPr>
            <a:p>
              <a:pPr algn="ctr"/>
              <a:r>
                <a:rPr lang="zh-CN" altLang="en-US" sz="2000" dirty="0">
                  <a:solidFill>
                    <a:schemeClr val="tx1"/>
                  </a:solidFill>
                  <a:latin typeface="Times New Roman" panose="02020603050405020304" pitchFamily="18" charset="0"/>
                  <a:ea typeface="楷体_GB2312" pitchFamily="49" charset="-122"/>
                </a:rPr>
                <a:t>学生成绩单</a:t>
              </a:r>
              <a:endParaRPr lang="zh-CN" altLang="en-US" sz="2000" dirty="0">
                <a:solidFill>
                  <a:schemeClr val="tx1"/>
                </a:solidFill>
                <a:latin typeface="Times New Roman" panose="02020603050405020304" pitchFamily="18" charset="0"/>
                <a:ea typeface="楷体_GB2312" pitchFamily="49" charset="-122"/>
              </a:endParaRPr>
            </a:p>
          </p:txBody>
        </p:sp>
      </p:grpSp>
      <p:sp>
        <p:nvSpPr>
          <p:cNvPr id="2556935" name="直接连接符 2556934"/>
          <p:cNvSpPr/>
          <p:nvPr/>
        </p:nvSpPr>
        <p:spPr>
          <a:xfrm flipV="1">
            <a:off x="2322513" y="3154998"/>
            <a:ext cx="1460500" cy="0"/>
          </a:xfrm>
          <a:prstGeom prst="line">
            <a:avLst/>
          </a:prstGeom>
          <a:ln w="9525" cap="flat" cmpd="sng">
            <a:solidFill>
              <a:srgbClr val="FF0066"/>
            </a:solidFill>
            <a:prstDash val="sysDot"/>
            <a:headEnd type="none" w="med" len="med"/>
            <a:tailEnd type="none" w="med" len="med"/>
          </a:ln>
        </p:spPr>
      </p:sp>
      <p:sp>
        <p:nvSpPr>
          <p:cNvPr id="2556936" name="文本框 2556935"/>
          <p:cNvSpPr txBox="1"/>
          <p:nvPr/>
        </p:nvSpPr>
        <p:spPr>
          <a:xfrm>
            <a:off x="1671638" y="2927985"/>
            <a:ext cx="692150" cy="396875"/>
          </a:xfrm>
          <a:prstGeom prst="rect">
            <a:avLst/>
          </a:prstGeom>
          <a:noFill/>
          <a:ln w="9525">
            <a:noFill/>
          </a:ln>
        </p:spPr>
        <p:txBody>
          <a:bodyPr wrap="none" anchor="t" anchorCtr="0">
            <a:spAutoFit/>
          </a:bodyPr>
          <a:p>
            <a:r>
              <a:rPr lang="zh-CN" altLang="en-US" sz="2000" dirty="0">
                <a:solidFill>
                  <a:schemeClr val="accent2"/>
                </a:solidFill>
                <a:latin typeface="Times New Roman" panose="02020603050405020304" pitchFamily="18" charset="0"/>
                <a:ea typeface="楷体_GB2312" pitchFamily="49" charset="-122"/>
              </a:rPr>
              <a:t>表名</a:t>
            </a:r>
            <a:endParaRPr lang="zh-CN" altLang="en-US" sz="2000" dirty="0">
              <a:solidFill>
                <a:schemeClr val="accent2"/>
              </a:solidFill>
              <a:latin typeface="Times New Roman" panose="02020603050405020304" pitchFamily="18" charset="0"/>
              <a:ea typeface="楷体_GB2312" pitchFamily="49" charset="-122"/>
            </a:endParaRPr>
          </a:p>
        </p:txBody>
      </p:sp>
      <p:sp>
        <p:nvSpPr>
          <p:cNvPr id="2556937" name="直接连接符 2556936"/>
          <p:cNvSpPr/>
          <p:nvPr/>
        </p:nvSpPr>
        <p:spPr>
          <a:xfrm flipV="1">
            <a:off x="3263900" y="3485198"/>
            <a:ext cx="519113" cy="0"/>
          </a:xfrm>
          <a:prstGeom prst="line">
            <a:avLst/>
          </a:prstGeom>
          <a:ln w="9525" cap="flat" cmpd="sng">
            <a:solidFill>
              <a:srgbClr val="FF0066"/>
            </a:solidFill>
            <a:prstDash val="sysDot"/>
            <a:headEnd type="none" w="med" len="med"/>
            <a:tailEnd type="none" w="med" len="med"/>
          </a:ln>
        </p:spPr>
      </p:sp>
      <p:sp>
        <p:nvSpPr>
          <p:cNvPr id="2556938" name="文本框 2556937"/>
          <p:cNvSpPr txBox="1"/>
          <p:nvPr/>
        </p:nvSpPr>
        <p:spPr>
          <a:xfrm>
            <a:off x="1671638" y="3313748"/>
            <a:ext cx="2036762" cy="396875"/>
          </a:xfrm>
          <a:prstGeom prst="rect">
            <a:avLst/>
          </a:prstGeom>
          <a:noFill/>
          <a:ln w="9525">
            <a:noFill/>
          </a:ln>
        </p:spPr>
        <p:txBody>
          <a:bodyPr>
            <a:spAutoFit/>
          </a:bodyPr>
          <a:p>
            <a:r>
              <a:rPr lang="zh-CN" altLang="en-US" sz="2000" dirty="0">
                <a:solidFill>
                  <a:schemeClr val="accent2"/>
                </a:solidFill>
                <a:latin typeface="Times New Roman" panose="02020603050405020304" pitchFamily="18" charset="0"/>
                <a:ea typeface="楷体_GB2312" pitchFamily="49" charset="-122"/>
              </a:rPr>
              <a:t>表标题</a:t>
            </a:r>
            <a:r>
              <a:rPr lang="en-US" altLang="zh-CN" sz="2000">
                <a:solidFill>
                  <a:schemeClr val="accent2"/>
                </a:solidFill>
                <a:latin typeface="Times New Roman" panose="02020603050405020304" pitchFamily="18" charset="0"/>
                <a:ea typeface="楷体_GB2312" pitchFamily="49" charset="-122"/>
              </a:rPr>
              <a:t>(</a:t>
            </a:r>
            <a:r>
              <a:rPr lang="zh-CN" altLang="en-US" sz="2000" dirty="0">
                <a:solidFill>
                  <a:schemeClr val="accent2"/>
                </a:solidFill>
                <a:latin typeface="Times New Roman" panose="02020603050405020304" pitchFamily="18" charset="0"/>
                <a:ea typeface="楷体_GB2312" pitchFamily="49" charset="-122"/>
              </a:rPr>
              <a:t>格式</a:t>
            </a:r>
            <a:r>
              <a:rPr lang="en-US" altLang="zh-CN" sz="2000">
                <a:solidFill>
                  <a:schemeClr val="accent2"/>
                </a:solidFill>
                <a:latin typeface="Times New Roman" panose="02020603050405020304" pitchFamily="18" charset="0"/>
                <a:ea typeface="楷体_GB2312" pitchFamily="49" charset="-122"/>
              </a:rPr>
              <a:t>)</a:t>
            </a:r>
            <a:endParaRPr lang="en-US" altLang="zh-CN" sz="2000">
              <a:solidFill>
                <a:schemeClr val="accent2"/>
              </a:solidFill>
              <a:latin typeface="Times New Roman" panose="02020603050405020304" pitchFamily="18" charset="0"/>
              <a:ea typeface="楷体_GB2312" pitchFamily="49" charset="-122"/>
            </a:endParaRPr>
          </a:p>
        </p:txBody>
      </p:sp>
      <p:sp>
        <p:nvSpPr>
          <p:cNvPr id="2556939" name="文本框 2556938"/>
          <p:cNvSpPr txBox="1"/>
          <p:nvPr/>
        </p:nvSpPr>
        <p:spPr>
          <a:xfrm>
            <a:off x="1671638" y="4598035"/>
            <a:ext cx="1368425" cy="396875"/>
          </a:xfrm>
          <a:prstGeom prst="rect">
            <a:avLst/>
          </a:prstGeom>
          <a:noFill/>
          <a:ln w="9525">
            <a:noFill/>
          </a:ln>
        </p:spPr>
        <p:txBody>
          <a:bodyPr wrap="none" anchor="t" anchorCtr="0">
            <a:spAutoFit/>
          </a:bodyPr>
          <a:p>
            <a:r>
              <a:rPr lang="zh-CN" altLang="en-US" sz="2000" dirty="0">
                <a:solidFill>
                  <a:schemeClr val="accent2"/>
                </a:solidFill>
                <a:latin typeface="Times New Roman" panose="02020603050405020304" pitchFamily="18" charset="0"/>
                <a:ea typeface="楷体_GB2312" pitchFamily="49" charset="-122"/>
              </a:rPr>
              <a:t>表内容</a:t>
            </a:r>
            <a:r>
              <a:rPr lang="en-US" altLang="zh-CN" sz="2000">
                <a:solidFill>
                  <a:schemeClr val="accent2"/>
                </a:solidFill>
                <a:latin typeface="Times New Roman" panose="02020603050405020304" pitchFamily="18" charset="0"/>
                <a:ea typeface="楷体_GB2312" pitchFamily="49" charset="-122"/>
              </a:rPr>
              <a:t>(</a:t>
            </a:r>
            <a:r>
              <a:rPr lang="zh-CN" altLang="en-US" sz="2000" dirty="0">
                <a:solidFill>
                  <a:schemeClr val="accent2"/>
                </a:solidFill>
                <a:latin typeface="Times New Roman" panose="02020603050405020304" pitchFamily="18" charset="0"/>
                <a:ea typeface="楷体_GB2312" pitchFamily="49" charset="-122"/>
              </a:rPr>
              <a:t>值</a:t>
            </a:r>
            <a:r>
              <a:rPr lang="en-US" altLang="zh-CN" sz="2000">
                <a:solidFill>
                  <a:schemeClr val="accent2"/>
                </a:solidFill>
                <a:latin typeface="Times New Roman" panose="02020603050405020304" pitchFamily="18" charset="0"/>
                <a:ea typeface="楷体_GB2312" pitchFamily="49" charset="-122"/>
              </a:rPr>
              <a:t>)</a:t>
            </a:r>
            <a:endParaRPr lang="en-US" altLang="zh-CN" sz="2000">
              <a:solidFill>
                <a:schemeClr val="accent2"/>
              </a:solidFill>
              <a:latin typeface="Times New Roman" panose="02020603050405020304" pitchFamily="18" charset="0"/>
              <a:ea typeface="楷体_GB2312" pitchFamily="49" charset="-122"/>
            </a:endParaRPr>
          </a:p>
        </p:txBody>
      </p:sp>
      <p:sp>
        <p:nvSpPr>
          <p:cNvPr id="2556940" name="直接连接符 2556939"/>
          <p:cNvSpPr/>
          <p:nvPr/>
        </p:nvSpPr>
        <p:spPr>
          <a:xfrm>
            <a:off x="2974975" y="4774248"/>
            <a:ext cx="808038" cy="0"/>
          </a:xfrm>
          <a:prstGeom prst="line">
            <a:avLst/>
          </a:prstGeom>
          <a:ln w="9525" cap="flat" cmpd="sng">
            <a:solidFill>
              <a:srgbClr val="FF0066"/>
            </a:solidFill>
            <a:prstDash val="sysDot"/>
            <a:headEnd type="none" w="med" len="med"/>
            <a:tailEnd type="none" w="med" len="med"/>
          </a:ln>
        </p:spPr>
      </p:sp>
      <p:sp>
        <p:nvSpPr>
          <p:cNvPr id="2556941" name="文本框 2556940"/>
          <p:cNvSpPr txBox="1"/>
          <p:nvPr/>
        </p:nvSpPr>
        <p:spPr>
          <a:xfrm>
            <a:off x="7712075" y="2570798"/>
            <a:ext cx="695325" cy="396875"/>
          </a:xfrm>
          <a:prstGeom prst="rect">
            <a:avLst/>
          </a:prstGeom>
          <a:noFill/>
          <a:ln w="9525">
            <a:noFill/>
          </a:ln>
        </p:spPr>
        <p:txBody>
          <a:bodyPr wrap="none" anchor="t" anchorCtr="0">
            <a:spAutoFit/>
          </a:bodyPr>
          <a:p>
            <a:pPr algn="ctr"/>
            <a:r>
              <a:rPr lang="zh-CN" altLang="en-US" sz="2000" dirty="0">
                <a:solidFill>
                  <a:schemeClr val="accent2"/>
                </a:solidFill>
                <a:latin typeface="Times New Roman" panose="02020603050405020304" pitchFamily="18" charset="0"/>
                <a:ea typeface="楷体_GB2312" pitchFamily="49" charset="-122"/>
              </a:rPr>
              <a:t>列名</a:t>
            </a:r>
            <a:endParaRPr lang="zh-CN" altLang="en-US" sz="2000" dirty="0">
              <a:solidFill>
                <a:schemeClr val="accent2"/>
              </a:solidFill>
              <a:latin typeface="Times New Roman" panose="02020603050405020304" pitchFamily="18" charset="0"/>
              <a:ea typeface="楷体_GB2312" pitchFamily="49" charset="-122"/>
            </a:endParaRPr>
          </a:p>
        </p:txBody>
      </p:sp>
      <p:sp>
        <p:nvSpPr>
          <p:cNvPr id="2556942" name="椭圆 2556941"/>
          <p:cNvSpPr/>
          <p:nvPr/>
        </p:nvSpPr>
        <p:spPr>
          <a:xfrm>
            <a:off x="6943725" y="5242560"/>
            <a:ext cx="1139825" cy="384175"/>
          </a:xfrm>
          <a:prstGeom prst="ellipse">
            <a:avLst/>
          </a:prstGeom>
          <a:noFill/>
          <a:ln w="9525" cap="flat" cmpd="sng">
            <a:solidFill>
              <a:schemeClr val="accent2"/>
            </a:solidFill>
            <a:prstDash val="solid"/>
            <a:headEnd type="none" w="med" len="med"/>
            <a:tailEnd type="none" w="med" len="med"/>
          </a:ln>
        </p:spPr>
        <p:txBody>
          <a:bodyPr/>
          <a:p>
            <a:endParaRPr lang="zh-CN" altLang="en-US"/>
          </a:p>
        </p:txBody>
      </p:sp>
      <p:sp>
        <p:nvSpPr>
          <p:cNvPr id="2556943" name="椭圆 2556942"/>
          <p:cNvSpPr/>
          <p:nvPr/>
        </p:nvSpPr>
        <p:spPr>
          <a:xfrm>
            <a:off x="6956425" y="3274060"/>
            <a:ext cx="1139825" cy="384175"/>
          </a:xfrm>
          <a:prstGeom prst="ellipse">
            <a:avLst/>
          </a:prstGeom>
          <a:noFill/>
          <a:ln w="9525" cap="flat" cmpd="sng">
            <a:solidFill>
              <a:schemeClr val="accent2"/>
            </a:solidFill>
            <a:prstDash val="solid"/>
            <a:headEnd type="none" w="med" len="med"/>
            <a:tailEnd type="none" w="med" len="med"/>
          </a:ln>
        </p:spPr>
        <p:txBody>
          <a:bodyPr/>
          <a:p>
            <a:endParaRPr lang="zh-CN" altLang="en-US"/>
          </a:p>
        </p:txBody>
      </p:sp>
      <p:sp>
        <p:nvSpPr>
          <p:cNvPr id="2556944" name="任意多边形 2556943"/>
          <p:cNvSpPr/>
          <p:nvPr/>
        </p:nvSpPr>
        <p:spPr>
          <a:xfrm>
            <a:off x="7493000" y="2785110"/>
            <a:ext cx="304800" cy="476250"/>
          </a:xfrm>
          <a:custGeom>
            <a:avLst/>
            <a:gdLst/>
            <a:ahLst/>
            <a:cxnLst/>
            <a:pathLst>
              <a:path w="192" h="300">
                <a:moveTo>
                  <a:pt x="0" y="300"/>
                </a:moveTo>
                <a:lnTo>
                  <a:pt x="0" y="0"/>
                </a:lnTo>
                <a:lnTo>
                  <a:pt x="192" y="0"/>
                </a:lnTo>
              </a:path>
            </a:pathLst>
          </a:custGeom>
          <a:noFill/>
          <a:ln w="28575" cap="flat" cmpd="sng">
            <a:solidFill>
              <a:schemeClr val="accent2">
                <a:alpha val="100000"/>
              </a:schemeClr>
            </a:solidFill>
            <a:prstDash val="sysDot"/>
            <a:headEnd type="none" w="med" len="med"/>
            <a:tailEnd type="none" w="med" len="med"/>
          </a:ln>
        </p:spPr>
        <p:txBody>
          <a:bodyPr/>
          <a:p>
            <a:endParaRPr lang="zh-CN" altLang="en-US"/>
          </a:p>
        </p:txBody>
      </p:sp>
      <p:sp>
        <p:nvSpPr>
          <p:cNvPr id="2556945" name="任意多边形 2556944"/>
          <p:cNvSpPr/>
          <p:nvPr/>
        </p:nvSpPr>
        <p:spPr>
          <a:xfrm>
            <a:off x="7493000" y="5567998"/>
            <a:ext cx="319088" cy="820737"/>
          </a:xfrm>
          <a:custGeom>
            <a:avLst/>
            <a:gdLst/>
            <a:ahLst/>
            <a:cxnLst/>
            <a:pathLst>
              <a:path w="201" h="609">
                <a:moveTo>
                  <a:pt x="0" y="0"/>
                </a:moveTo>
                <a:lnTo>
                  <a:pt x="0" y="609"/>
                </a:lnTo>
                <a:lnTo>
                  <a:pt x="201" y="609"/>
                </a:lnTo>
              </a:path>
            </a:pathLst>
          </a:custGeom>
          <a:noFill/>
          <a:ln w="28575" cap="flat" cmpd="sng">
            <a:solidFill>
              <a:schemeClr val="accent2">
                <a:alpha val="100000"/>
              </a:schemeClr>
            </a:solidFill>
            <a:prstDash val="sysDot"/>
            <a:headEnd type="none" w="med" len="med"/>
            <a:tailEnd type="none" w="med" len="med"/>
          </a:ln>
        </p:spPr>
        <p:txBody>
          <a:bodyPr/>
          <a:p>
            <a:endParaRPr lang="zh-CN" altLang="en-US"/>
          </a:p>
        </p:txBody>
      </p:sp>
      <p:sp>
        <p:nvSpPr>
          <p:cNvPr id="2556946" name="文本框 2556945"/>
          <p:cNvSpPr txBox="1"/>
          <p:nvPr/>
        </p:nvSpPr>
        <p:spPr>
          <a:xfrm>
            <a:off x="7712075" y="6144260"/>
            <a:ext cx="695325" cy="396875"/>
          </a:xfrm>
          <a:prstGeom prst="rect">
            <a:avLst/>
          </a:prstGeom>
          <a:noFill/>
          <a:ln w="9525">
            <a:noFill/>
          </a:ln>
        </p:spPr>
        <p:txBody>
          <a:bodyPr wrap="none" anchor="t" anchorCtr="0">
            <a:spAutoFit/>
          </a:bodyPr>
          <a:p>
            <a:pPr algn="ctr"/>
            <a:r>
              <a:rPr lang="zh-CN" altLang="en-US" sz="2000" dirty="0">
                <a:solidFill>
                  <a:schemeClr val="accent2"/>
                </a:solidFill>
                <a:latin typeface="Times New Roman" panose="02020603050405020304" pitchFamily="18" charset="0"/>
                <a:ea typeface="楷体_GB2312" pitchFamily="49" charset="-122"/>
              </a:rPr>
              <a:t>列值</a:t>
            </a:r>
            <a:endParaRPr lang="zh-CN" altLang="en-US" sz="2000" dirty="0">
              <a:solidFill>
                <a:schemeClr val="accent2"/>
              </a:solidFill>
              <a:latin typeface="Times New Roman" panose="02020603050405020304" pitchFamily="18" charset="0"/>
              <a:ea typeface="楷体_GB2312" pitchFamily="49" charset="-122"/>
            </a:endParaRPr>
          </a:p>
        </p:txBody>
      </p:sp>
      <p:sp>
        <p:nvSpPr>
          <p:cNvPr id="2556947" name="椭圆 2556946"/>
          <p:cNvSpPr/>
          <p:nvPr/>
        </p:nvSpPr>
        <p:spPr>
          <a:xfrm>
            <a:off x="3663950" y="4720273"/>
            <a:ext cx="6108700" cy="396875"/>
          </a:xfrm>
          <a:prstGeom prst="ellipse">
            <a:avLst/>
          </a:prstGeom>
          <a:noFill/>
          <a:ln w="28575" cap="flat" cmpd="sng">
            <a:solidFill>
              <a:schemeClr val="accent2"/>
            </a:solidFill>
            <a:prstDash val="sysDot"/>
            <a:headEnd type="none" w="med" len="med"/>
            <a:tailEnd type="none" w="med" len="med"/>
          </a:ln>
        </p:spPr>
        <p:txBody>
          <a:bodyPr/>
          <a:p>
            <a:endParaRPr lang="zh-CN" altLang="en-US"/>
          </a:p>
        </p:txBody>
      </p:sp>
      <p:sp>
        <p:nvSpPr>
          <p:cNvPr id="2556949" name="椭圆 2556948"/>
          <p:cNvSpPr/>
          <p:nvPr/>
        </p:nvSpPr>
        <p:spPr>
          <a:xfrm>
            <a:off x="5675313" y="2737485"/>
            <a:ext cx="649287" cy="3536950"/>
          </a:xfrm>
          <a:prstGeom prst="ellipse">
            <a:avLst/>
          </a:prstGeom>
          <a:noFill/>
          <a:ln w="28575" cap="flat" cmpd="sng">
            <a:solidFill>
              <a:schemeClr val="accent2"/>
            </a:solidFill>
            <a:prstDash val="sysDot"/>
            <a:headEnd type="none" w="med" len="med"/>
            <a:tailEnd type="none" w="med" len="med"/>
          </a:ln>
        </p:spPr>
        <p:txBody>
          <a:bodyPr/>
          <a:p>
            <a:endParaRPr lang="zh-CN" altLang="en-US"/>
          </a:p>
        </p:txBody>
      </p:sp>
      <p:sp>
        <p:nvSpPr>
          <p:cNvPr id="2556950" name="文本框 2556949"/>
          <p:cNvSpPr txBox="1"/>
          <p:nvPr/>
        </p:nvSpPr>
        <p:spPr>
          <a:xfrm>
            <a:off x="4171950" y="2240598"/>
            <a:ext cx="6354763" cy="396875"/>
          </a:xfrm>
          <a:prstGeom prst="rect">
            <a:avLst/>
          </a:prstGeom>
          <a:noFill/>
          <a:ln w="9525">
            <a:noFill/>
          </a:ln>
        </p:spPr>
        <p:txBody>
          <a:bodyPr wrap="none" anchor="t" anchorCtr="0">
            <a:spAutoFit/>
          </a:bodyPr>
          <a:p>
            <a:r>
              <a:rPr lang="zh-CN" altLang="en-US" sz="2000" dirty="0">
                <a:solidFill>
                  <a:schemeClr val="tx1"/>
                </a:solidFill>
                <a:latin typeface="Arial" panose="020B0604020202020204" pitchFamily="34" charset="0"/>
                <a:ea typeface="楷体_GB2312" pitchFamily="49" charset="-122"/>
              </a:rPr>
              <a:t>列</a:t>
            </a:r>
            <a:r>
              <a:rPr lang="en-US" altLang="zh-CN" sz="2000">
                <a:solidFill>
                  <a:schemeClr val="tx1"/>
                </a:solidFill>
                <a:latin typeface="Arial" panose="020B0604020202020204" pitchFamily="34" charset="0"/>
                <a:ea typeface="楷体_GB2312" pitchFamily="49" charset="-122"/>
              </a:rPr>
              <a:t>/</a:t>
            </a:r>
            <a:r>
              <a:rPr lang="zh-CN" altLang="en-US" sz="2000" dirty="0">
                <a:solidFill>
                  <a:schemeClr val="tx1"/>
                </a:solidFill>
                <a:latin typeface="Arial" panose="020B0604020202020204" pitchFamily="34" charset="0"/>
                <a:ea typeface="楷体_GB2312" pitchFamily="49" charset="-122"/>
              </a:rPr>
              <a:t>字段</a:t>
            </a:r>
            <a:r>
              <a:rPr lang="en-US" altLang="zh-CN" sz="2000">
                <a:solidFill>
                  <a:schemeClr val="tx1"/>
                </a:solidFill>
                <a:latin typeface="Arial" panose="020B0604020202020204" pitchFamily="34" charset="0"/>
                <a:ea typeface="楷体_GB2312" pitchFamily="49" charset="-122"/>
              </a:rPr>
              <a:t>/</a:t>
            </a:r>
            <a:r>
              <a:rPr lang="zh-CN" altLang="en-US" sz="2000" dirty="0">
                <a:solidFill>
                  <a:schemeClr val="tx1"/>
                </a:solidFill>
                <a:latin typeface="Arial" panose="020B0604020202020204" pitchFamily="34" charset="0"/>
                <a:ea typeface="楷体_GB2312" pitchFamily="49" charset="-122"/>
              </a:rPr>
              <a:t>属性</a:t>
            </a:r>
            <a:r>
              <a:rPr lang="en-US" altLang="zh-CN" sz="2000">
                <a:solidFill>
                  <a:schemeClr val="tx1"/>
                </a:solidFill>
                <a:latin typeface="Arial" panose="020B0604020202020204" pitchFamily="34" charset="0"/>
                <a:ea typeface="楷体_GB2312" pitchFamily="49" charset="-122"/>
              </a:rPr>
              <a:t>/</a:t>
            </a:r>
            <a:r>
              <a:rPr lang="zh-CN" altLang="en-US" sz="2000" dirty="0">
                <a:solidFill>
                  <a:schemeClr val="tx1"/>
                </a:solidFill>
                <a:latin typeface="Arial" panose="020B0604020202020204" pitchFamily="34" charset="0"/>
                <a:ea typeface="楷体_GB2312" pitchFamily="49" charset="-122"/>
              </a:rPr>
              <a:t>数据项</a:t>
            </a:r>
            <a:r>
              <a:rPr lang="en-US" altLang="zh-CN" sz="2000">
                <a:solidFill>
                  <a:schemeClr val="tx1"/>
                </a:solidFill>
                <a:latin typeface="Arial" panose="020B0604020202020204" pitchFamily="34" charset="0"/>
                <a:ea typeface="楷体_GB2312" pitchFamily="49" charset="-122"/>
              </a:rPr>
              <a:t>(column/field/attribute/data item)</a:t>
            </a:r>
            <a:endParaRPr lang="en-US" altLang="zh-CN" sz="2000">
              <a:solidFill>
                <a:schemeClr val="tx1"/>
              </a:solidFill>
              <a:latin typeface="Arial" panose="020B0604020202020204" pitchFamily="34" charset="0"/>
              <a:ea typeface="楷体_GB2312" pitchFamily="49" charset="-122"/>
            </a:endParaRPr>
          </a:p>
        </p:txBody>
      </p:sp>
      <p:sp>
        <p:nvSpPr>
          <p:cNvPr id="2556951" name="椭圆 2556950"/>
          <p:cNvSpPr/>
          <p:nvPr/>
        </p:nvSpPr>
        <p:spPr>
          <a:xfrm>
            <a:off x="3714750" y="3208973"/>
            <a:ext cx="6108700" cy="569912"/>
          </a:xfrm>
          <a:prstGeom prst="ellipse">
            <a:avLst/>
          </a:prstGeom>
          <a:noFill/>
          <a:ln w="28575" cap="flat" cmpd="sng">
            <a:solidFill>
              <a:schemeClr val="accent2"/>
            </a:solidFill>
            <a:prstDash val="sysDot"/>
            <a:headEnd type="none" w="med" len="med"/>
            <a:tailEnd type="none" w="med" len="med"/>
          </a:ln>
        </p:spPr>
        <p:txBody>
          <a:bodyPr/>
          <a:p>
            <a:endParaRPr lang="zh-CN" altLang="en-US"/>
          </a:p>
        </p:txBody>
      </p:sp>
      <p:sp>
        <p:nvSpPr>
          <p:cNvPr id="2556952" name="文本框 2556951"/>
          <p:cNvSpPr txBox="1"/>
          <p:nvPr/>
        </p:nvSpPr>
        <p:spPr>
          <a:xfrm>
            <a:off x="1851025" y="2542223"/>
            <a:ext cx="1368425" cy="396875"/>
          </a:xfrm>
          <a:prstGeom prst="rect">
            <a:avLst/>
          </a:prstGeom>
          <a:noFill/>
          <a:ln w="9525">
            <a:noFill/>
          </a:ln>
        </p:spPr>
        <p:txBody>
          <a:bodyPr wrap="none" anchor="t" anchorCtr="0">
            <a:spAutoFit/>
          </a:bodyPr>
          <a:p>
            <a:r>
              <a:rPr lang="en-US" altLang="zh-CN" sz="2000">
                <a:solidFill>
                  <a:srgbClr val="33CC33"/>
                </a:solidFill>
                <a:latin typeface="Times New Roman" panose="02020603050405020304" pitchFamily="18" charset="0"/>
                <a:ea typeface="楷体_GB2312" pitchFamily="49" charset="-122"/>
              </a:rPr>
              <a:t>(</a:t>
            </a:r>
            <a:r>
              <a:rPr lang="zh-CN" altLang="en-US" sz="2000" dirty="0">
                <a:solidFill>
                  <a:srgbClr val="33CC33"/>
                </a:solidFill>
                <a:latin typeface="Times New Roman" panose="02020603050405020304" pitchFamily="18" charset="0"/>
                <a:ea typeface="楷体_GB2312" pitchFamily="49" charset="-122"/>
              </a:rPr>
              <a:t>关系</a:t>
            </a:r>
            <a:r>
              <a:rPr lang="en-US" altLang="zh-CN" sz="2000">
                <a:solidFill>
                  <a:srgbClr val="33CC33"/>
                </a:solidFill>
                <a:latin typeface="Times New Roman" panose="02020603050405020304" pitchFamily="18" charset="0"/>
                <a:ea typeface="楷体_GB2312" pitchFamily="49" charset="-122"/>
              </a:rPr>
              <a:t>)</a:t>
            </a:r>
            <a:r>
              <a:rPr lang="zh-CN" altLang="en-US" sz="2000" dirty="0">
                <a:solidFill>
                  <a:srgbClr val="33CC33"/>
                </a:solidFill>
                <a:latin typeface="Times New Roman" panose="02020603050405020304" pitchFamily="18" charset="0"/>
                <a:ea typeface="楷体_GB2312" pitchFamily="49" charset="-122"/>
              </a:rPr>
              <a:t>模式</a:t>
            </a:r>
            <a:endParaRPr lang="zh-CN" altLang="en-US" sz="2000" dirty="0">
              <a:solidFill>
                <a:srgbClr val="33CC33"/>
              </a:solidFill>
              <a:latin typeface="Times New Roman" panose="02020603050405020304" pitchFamily="18" charset="0"/>
              <a:ea typeface="楷体_GB2312" pitchFamily="49" charset="-122"/>
            </a:endParaRPr>
          </a:p>
        </p:txBody>
      </p:sp>
      <p:sp>
        <p:nvSpPr>
          <p:cNvPr id="2556953" name="椭圆 2556952"/>
          <p:cNvSpPr/>
          <p:nvPr/>
        </p:nvSpPr>
        <p:spPr>
          <a:xfrm>
            <a:off x="1719263" y="2915285"/>
            <a:ext cx="1497012" cy="823913"/>
          </a:xfrm>
          <a:prstGeom prst="ellipse">
            <a:avLst/>
          </a:prstGeom>
          <a:noFill/>
          <a:ln w="9525" cap="flat" cmpd="sng">
            <a:solidFill>
              <a:srgbClr val="33CC33"/>
            </a:solidFill>
            <a:prstDash val="solid"/>
            <a:headEnd type="none" w="med" len="med"/>
            <a:tailEnd type="none" w="med" len="med"/>
          </a:ln>
        </p:spPr>
        <p:txBody>
          <a:bodyPr/>
          <a:p>
            <a:endParaRPr lang="zh-CN" altLang="en-US"/>
          </a:p>
        </p:txBody>
      </p:sp>
      <p:sp>
        <p:nvSpPr>
          <p:cNvPr id="2556954" name="椭圆 2556953"/>
          <p:cNvSpPr/>
          <p:nvPr/>
        </p:nvSpPr>
        <p:spPr>
          <a:xfrm>
            <a:off x="1592263" y="2264410"/>
            <a:ext cx="1749425" cy="3421063"/>
          </a:xfrm>
          <a:prstGeom prst="ellipse">
            <a:avLst/>
          </a:prstGeom>
          <a:noFill/>
          <a:ln w="9525" cap="flat" cmpd="sng">
            <a:solidFill>
              <a:srgbClr val="CC0000"/>
            </a:solidFill>
            <a:prstDash val="solid"/>
            <a:headEnd type="none" w="med" len="med"/>
            <a:tailEnd type="none" w="med" len="med"/>
          </a:ln>
        </p:spPr>
        <p:txBody>
          <a:bodyPr/>
          <a:p>
            <a:endParaRPr lang="zh-CN" altLang="en-US"/>
          </a:p>
        </p:txBody>
      </p:sp>
      <p:sp>
        <p:nvSpPr>
          <p:cNvPr id="2556955" name="文本框 2556954"/>
          <p:cNvSpPr txBox="1"/>
          <p:nvPr/>
        </p:nvSpPr>
        <p:spPr>
          <a:xfrm>
            <a:off x="1943100" y="5634673"/>
            <a:ext cx="1016000" cy="396875"/>
          </a:xfrm>
          <a:prstGeom prst="rect">
            <a:avLst/>
          </a:prstGeom>
          <a:noFill/>
          <a:ln w="9525">
            <a:noFill/>
          </a:ln>
        </p:spPr>
        <p:txBody>
          <a:bodyPr wrap="none" anchor="t" anchorCtr="0">
            <a:spAutoFit/>
          </a:bodyPr>
          <a:p>
            <a:r>
              <a:rPr lang="zh-CN" altLang="en-US" sz="2000" dirty="0">
                <a:solidFill>
                  <a:srgbClr val="CC0000"/>
                </a:solidFill>
                <a:latin typeface="Times New Roman" panose="02020603050405020304" pitchFamily="18" charset="0"/>
                <a:ea typeface="楷体_GB2312" pitchFamily="49" charset="-122"/>
              </a:rPr>
              <a:t>表</a:t>
            </a:r>
            <a:r>
              <a:rPr lang="en-US" altLang="zh-CN" sz="2000">
                <a:solidFill>
                  <a:srgbClr val="CC0000"/>
                </a:solidFill>
                <a:latin typeface="Times New Roman" panose="02020603050405020304" pitchFamily="18" charset="0"/>
                <a:ea typeface="楷体_GB2312" pitchFamily="49" charset="-122"/>
              </a:rPr>
              <a:t>/</a:t>
            </a:r>
            <a:r>
              <a:rPr lang="zh-CN" altLang="en-US" sz="2000" dirty="0">
                <a:solidFill>
                  <a:srgbClr val="CC0000"/>
                </a:solidFill>
                <a:latin typeface="Times New Roman" panose="02020603050405020304" pitchFamily="18" charset="0"/>
                <a:ea typeface="楷体_GB2312" pitchFamily="49" charset="-122"/>
              </a:rPr>
              <a:t>关系</a:t>
            </a:r>
            <a:endParaRPr lang="zh-CN" altLang="en-US" sz="2000" dirty="0">
              <a:solidFill>
                <a:srgbClr val="CC0000"/>
              </a:solidFill>
              <a:latin typeface="Times New Roman" panose="02020603050405020304" pitchFamily="18" charset="0"/>
              <a:ea typeface="楷体_GB2312" pitchFamily="49" charset="-122"/>
            </a:endParaRPr>
          </a:p>
        </p:txBody>
      </p:sp>
      <p:sp>
        <p:nvSpPr>
          <p:cNvPr id="2556957" name="文本框 2556956"/>
          <p:cNvSpPr txBox="1"/>
          <p:nvPr/>
        </p:nvSpPr>
        <p:spPr>
          <a:xfrm>
            <a:off x="1784350" y="1254760"/>
            <a:ext cx="8239125" cy="903605"/>
          </a:xfrm>
          <a:prstGeom prst="rect">
            <a:avLst/>
          </a:prstGeom>
          <a:noFill/>
          <a:ln w="9525">
            <a:noFill/>
          </a:ln>
        </p:spPr>
        <p:txBody>
          <a:bodyPr>
            <a:spAutoFit/>
          </a:bodyPr>
          <a:p>
            <a:r>
              <a:rPr lang="zh-CN" altLang="en-US" sz="2400" dirty="0">
                <a:solidFill>
                  <a:schemeClr val="tx1"/>
                </a:solidFill>
                <a:latin typeface="楷体" panose="02010609060101010101" charset="-122"/>
                <a:ea typeface="楷体" panose="02010609060101010101" charset="-122"/>
                <a:cs typeface="楷体" panose="02010609060101010101" charset="-122"/>
              </a:rPr>
              <a:t>数据库的关系模型起源于规范化“表</a:t>
            </a:r>
            <a:r>
              <a:rPr lang="en-US" altLang="zh-CN" sz="2400">
                <a:solidFill>
                  <a:schemeClr val="tx1"/>
                </a:solidFill>
                <a:latin typeface="楷体" panose="02010609060101010101" charset="-122"/>
                <a:ea typeface="楷体" panose="02010609060101010101" charset="-122"/>
                <a:cs typeface="楷体" panose="02010609060101010101" charset="-122"/>
              </a:rPr>
              <a:t>(Table)”</a:t>
            </a:r>
            <a:r>
              <a:rPr lang="zh-CN" altLang="en-US" sz="2400" dirty="0">
                <a:solidFill>
                  <a:schemeClr val="tx1"/>
                </a:solidFill>
                <a:latin typeface="楷体" panose="02010609060101010101" charset="-122"/>
                <a:ea typeface="楷体" panose="02010609060101010101" charset="-122"/>
                <a:cs typeface="楷体" panose="02010609060101010101" charset="-122"/>
              </a:rPr>
              <a:t>的处理</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en-US" altLang="zh-CN" sz="2400">
                <a:solidFill>
                  <a:schemeClr val="tx1"/>
                </a:solidFill>
                <a:latin typeface="楷体" panose="02010609060101010101" charset="-122"/>
                <a:ea typeface="楷体" panose="02010609060101010101" charset="-122"/>
                <a:cs typeface="楷体" panose="02010609060101010101" charset="-122"/>
              </a:rPr>
              <a:t>Table: </a:t>
            </a:r>
            <a:r>
              <a:rPr lang="zh-CN" altLang="en-US" sz="2400" dirty="0">
                <a:solidFill>
                  <a:schemeClr val="tx1"/>
                </a:solidFill>
                <a:latin typeface="楷体" panose="02010609060101010101" charset="-122"/>
                <a:ea typeface="楷体" panose="02010609060101010101" charset="-122"/>
                <a:cs typeface="楷体" panose="02010609060101010101" charset="-122"/>
              </a:rPr>
              <a:t>以按行按列形式组织及展现的数据</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p:txBody>
      </p:sp>
      <p:sp>
        <p:nvSpPr>
          <p:cNvPr id="2556958" name="Text Box 16"/>
          <p:cNvSpPr txBox="1"/>
          <p:nvPr/>
        </p:nvSpPr>
        <p:spPr>
          <a:xfrm>
            <a:off x="1038543" y="365125"/>
            <a:ext cx="5669280" cy="534035"/>
          </a:xfrm>
          <a:prstGeom prst="rect">
            <a:avLst/>
          </a:prstGeom>
          <a:noFill/>
          <a:ln w="9525">
            <a:noFill/>
          </a:ln>
        </p:spPr>
        <p:txBody>
          <a:bodyPr wrap="none">
            <a:spAutoFit/>
          </a:bodyPr>
          <a:p>
            <a:pPr>
              <a:lnSpc>
                <a:spcPct val="120000"/>
              </a:lnSpc>
            </a:pPr>
            <a:r>
              <a:rPr lang="en-US" altLang="zh-CN" sz="2400">
                <a:solidFill>
                  <a:schemeClr val="tx1"/>
                </a:solidFill>
                <a:latin typeface="楷体" panose="02010609060101010101" charset="-122"/>
                <a:ea typeface="楷体" panose="02010609060101010101" charset="-122"/>
                <a:cs typeface="楷体" panose="02010609060101010101" charset="-122"/>
              </a:rPr>
              <a:t>(2)</a:t>
            </a:r>
            <a:r>
              <a:rPr lang="zh-CN" altLang="en-US" sz="2400" dirty="0">
                <a:solidFill>
                  <a:schemeClr val="tx1"/>
                </a:solidFill>
                <a:latin typeface="楷体" panose="02010609060101010101" charset="-122"/>
                <a:ea typeface="楷体" panose="02010609060101010101" charset="-122"/>
                <a:cs typeface="楷体" panose="02010609060101010101" charset="-122"/>
              </a:rPr>
              <a:t>你理解关于关系的一些术语的含义吗</a:t>
            </a:r>
            <a:r>
              <a:rPr lang="en-US" altLang="zh-CN" sz="2400">
                <a:solidFill>
                  <a:schemeClr val="tx1"/>
                </a:solidFill>
                <a:latin typeface="楷体" panose="02010609060101010101" charset="-122"/>
                <a:ea typeface="楷体" panose="02010609060101010101" charset="-122"/>
                <a:cs typeface="楷体" panose="02010609060101010101" charset="-122"/>
              </a:rPr>
              <a:t>?</a:t>
            </a:r>
            <a:endParaRPr lang="en-US" altLang="zh-CN" sz="2400">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56935"/>
                                        </p:tgtEl>
                                        <p:attrNameLst>
                                          <p:attrName>style.visibility</p:attrName>
                                        </p:attrNameLst>
                                      </p:cBhvr>
                                      <p:to>
                                        <p:strVal val="visible"/>
                                      </p:to>
                                    </p:set>
                                    <p:anim calcmode="lin" valueType="num">
                                      <p:cBhvr additive="base">
                                        <p:cTn id="7" dur="500" fill="hold"/>
                                        <p:tgtEl>
                                          <p:spTgt spid="2556935"/>
                                        </p:tgtEl>
                                        <p:attrNameLst>
                                          <p:attrName>ppt_x</p:attrName>
                                        </p:attrNameLst>
                                      </p:cBhvr>
                                      <p:tavLst>
                                        <p:tav tm="0">
                                          <p:val>
                                            <p:strVal val="#ppt_x"/>
                                          </p:val>
                                        </p:tav>
                                        <p:tav tm="100000">
                                          <p:val>
                                            <p:strVal val="#ppt_x"/>
                                          </p:val>
                                        </p:tav>
                                      </p:tavLst>
                                    </p:anim>
                                    <p:anim calcmode="lin" valueType="num">
                                      <p:cBhvr additive="base">
                                        <p:cTn id="8" dur="500" fill="hold"/>
                                        <p:tgtEl>
                                          <p:spTgt spid="25569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56936"/>
                                        </p:tgtEl>
                                        <p:attrNameLst>
                                          <p:attrName>style.visibility</p:attrName>
                                        </p:attrNameLst>
                                      </p:cBhvr>
                                      <p:to>
                                        <p:strVal val="visible"/>
                                      </p:to>
                                    </p:set>
                                    <p:anim calcmode="lin" valueType="num">
                                      <p:cBhvr additive="base">
                                        <p:cTn id="11" dur="500" fill="hold"/>
                                        <p:tgtEl>
                                          <p:spTgt spid="2556936"/>
                                        </p:tgtEl>
                                        <p:attrNameLst>
                                          <p:attrName>ppt_x</p:attrName>
                                        </p:attrNameLst>
                                      </p:cBhvr>
                                      <p:tavLst>
                                        <p:tav tm="0">
                                          <p:val>
                                            <p:strVal val="#ppt_x"/>
                                          </p:val>
                                        </p:tav>
                                        <p:tav tm="100000">
                                          <p:val>
                                            <p:strVal val="#ppt_x"/>
                                          </p:val>
                                        </p:tav>
                                      </p:tavLst>
                                    </p:anim>
                                    <p:anim calcmode="lin" valueType="num">
                                      <p:cBhvr additive="base">
                                        <p:cTn id="12" dur="500" fill="hold"/>
                                        <p:tgtEl>
                                          <p:spTgt spid="255693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56937"/>
                                        </p:tgtEl>
                                        <p:attrNameLst>
                                          <p:attrName>style.visibility</p:attrName>
                                        </p:attrNameLst>
                                      </p:cBhvr>
                                      <p:to>
                                        <p:strVal val="visible"/>
                                      </p:to>
                                    </p:set>
                                    <p:anim calcmode="lin" valueType="num">
                                      <p:cBhvr additive="base">
                                        <p:cTn id="15" dur="500" fill="hold"/>
                                        <p:tgtEl>
                                          <p:spTgt spid="2556937"/>
                                        </p:tgtEl>
                                        <p:attrNameLst>
                                          <p:attrName>ppt_x</p:attrName>
                                        </p:attrNameLst>
                                      </p:cBhvr>
                                      <p:tavLst>
                                        <p:tav tm="0">
                                          <p:val>
                                            <p:strVal val="#ppt_x"/>
                                          </p:val>
                                        </p:tav>
                                        <p:tav tm="100000">
                                          <p:val>
                                            <p:strVal val="#ppt_x"/>
                                          </p:val>
                                        </p:tav>
                                      </p:tavLst>
                                    </p:anim>
                                    <p:anim calcmode="lin" valueType="num">
                                      <p:cBhvr additive="base">
                                        <p:cTn id="16" dur="500" fill="hold"/>
                                        <p:tgtEl>
                                          <p:spTgt spid="255693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556938"/>
                                        </p:tgtEl>
                                        <p:attrNameLst>
                                          <p:attrName>style.visibility</p:attrName>
                                        </p:attrNameLst>
                                      </p:cBhvr>
                                      <p:to>
                                        <p:strVal val="visible"/>
                                      </p:to>
                                    </p:set>
                                    <p:anim calcmode="lin" valueType="num">
                                      <p:cBhvr additive="base">
                                        <p:cTn id="19" dur="500" fill="hold"/>
                                        <p:tgtEl>
                                          <p:spTgt spid="2556938"/>
                                        </p:tgtEl>
                                        <p:attrNameLst>
                                          <p:attrName>ppt_x</p:attrName>
                                        </p:attrNameLst>
                                      </p:cBhvr>
                                      <p:tavLst>
                                        <p:tav tm="0">
                                          <p:val>
                                            <p:strVal val="#ppt_x"/>
                                          </p:val>
                                        </p:tav>
                                        <p:tav tm="100000">
                                          <p:val>
                                            <p:strVal val="#ppt_x"/>
                                          </p:val>
                                        </p:tav>
                                      </p:tavLst>
                                    </p:anim>
                                    <p:anim calcmode="lin" valueType="num">
                                      <p:cBhvr additive="base">
                                        <p:cTn id="20" dur="500" fill="hold"/>
                                        <p:tgtEl>
                                          <p:spTgt spid="255693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556951"/>
                                        </p:tgtEl>
                                        <p:attrNameLst>
                                          <p:attrName>style.visibility</p:attrName>
                                        </p:attrNameLst>
                                      </p:cBhvr>
                                      <p:to>
                                        <p:strVal val="visible"/>
                                      </p:to>
                                    </p:set>
                                    <p:anim calcmode="lin" valueType="num">
                                      <p:cBhvr additive="base">
                                        <p:cTn id="23" dur="500" fill="hold"/>
                                        <p:tgtEl>
                                          <p:spTgt spid="2556951"/>
                                        </p:tgtEl>
                                        <p:attrNameLst>
                                          <p:attrName>ppt_x</p:attrName>
                                        </p:attrNameLst>
                                      </p:cBhvr>
                                      <p:tavLst>
                                        <p:tav tm="0">
                                          <p:val>
                                            <p:strVal val="#ppt_x"/>
                                          </p:val>
                                        </p:tav>
                                        <p:tav tm="100000">
                                          <p:val>
                                            <p:strVal val="#ppt_x"/>
                                          </p:val>
                                        </p:tav>
                                      </p:tavLst>
                                    </p:anim>
                                    <p:anim calcmode="lin" valueType="num">
                                      <p:cBhvr additive="base">
                                        <p:cTn id="24" dur="500" fill="hold"/>
                                        <p:tgtEl>
                                          <p:spTgt spid="255695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556939"/>
                                        </p:tgtEl>
                                        <p:attrNameLst>
                                          <p:attrName>style.visibility</p:attrName>
                                        </p:attrNameLst>
                                      </p:cBhvr>
                                      <p:to>
                                        <p:strVal val="visible"/>
                                      </p:to>
                                    </p:set>
                                    <p:anim calcmode="lin" valueType="num">
                                      <p:cBhvr additive="base">
                                        <p:cTn id="29" dur="500" fill="hold"/>
                                        <p:tgtEl>
                                          <p:spTgt spid="2556939"/>
                                        </p:tgtEl>
                                        <p:attrNameLst>
                                          <p:attrName>ppt_x</p:attrName>
                                        </p:attrNameLst>
                                      </p:cBhvr>
                                      <p:tavLst>
                                        <p:tav tm="0">
                                          <p:val>
                                            <p:strVal val="#ppt_x"/>
                                          </p:val>
                                        </p:tav>
                                        <p:tav tm="100000">
                                          <p:val>
                                            <p:strVal val="#ppt_x"/>
                                          </p:val>
                                        </p:tav>
                                      </p:tavLst>
                                    </p:anim>
                                    <p:anim calcmode="lin" valueType="num">
                                      <p:cBhvr additive="base">
                                        <p:cTn id="30" dur="500" fill="hold"/>
                                        <p:tgtEl>
                                          <p:spTgt spid="255693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556940"/>
                                        </p:tgtEl>
                                        <p:attrNameLst>
                                          <p:attrName>style.visibility</p:attrName>
                                        </p:attrNameLst>
                                      </p:cBhvr>
                                      <p:to>
                                        <p:strVal val="visible"/>
                                      </p:to>
                                    </p:set>
                                    <p:anim calcmode="lin" valueType="num">
                                      <p:cBhvr additive="base">
                                        <p:cTn id="33" dur="500" fill="hold"/>
                                        <p:tgtEl>
                                          <p:spTgt spid="2556940"/>
                                        </p:tgtEl>
                                        <p:attrNameLst>
                                          <p:attrName>ppt_x</p:attrName>
                                        </p:attrNameLst>
                                      </p:cBhvr>
                                      <p:tavLst>
                                        <p:tav tm="0">
                                          <p:val>
                                            <p:strVal val="#ppt_x"/>
                                          </p:val>
                                        </p:tav>
                                        <p:tav tm="100000">
                                          <p:val>
                                            <p:strVal val="#ppt_x"/>
                                          </p:val>
                                        </p:tav>
                                      </p:tavLst>
                                    </p:anim>
                                    <p:anim calcmode="lin" valueType="num">
                                      <p:cBhvr additive="base">
                                        <p:cTn id="34" dur="500" fill="hold"/>
                                        <p:tgtEl>
                                          <p:spTgt spid="255694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556947"/>
                                        </p:tgtEl>
                                        <p:attrNameLst>
                                          <p:attrName>style.visibility</p:attrName>
                                        </p:attrNameLst>
                                      </p:cBhvr>
                                      <p:to>
                                        <p:strVal val="visible"/>
                                      </p:to>
                                    </p:set>
                                    <p:anim calcmode="lin" valueType="num">
                                      <p:cBhvr additive="base">
                                        <p:cTn id="39" dur="500" fill="hold"/>
                                        <p:tgtEl>
                                          <p:spTgt spid="2556947"/>
                                        </p:tgtEl>
                                        <p:attrNameLst>
                                          <p:attrName>ppt_x</p:attrName>
                                        </p:attrNameLst>
                                      </p:cBhvr>
                                      <p:tavLst>
                                        <p:tav tm="0">
                                          <p:val>
                                            <p:strVal val="#ppt_x"/>
                                          </p:val>
                                        </p:tav>
                                        <p:tav tm="100000">
                                          <p:val>
                                            <p:strVal val="#ppt_x"/>
                                          </p:val>
                                        </p:tav>
                                      </p:tavLst>
                                    </p:anim>
                                    <p:anim calcmode="lin" valueType="num">
                                      <p:cBhvr additive="base">
                                        <p:cTn id="40" dur="500" fill="hold"/>
                                        <p:tgtEl>
                                          <p:spTgt spid="255694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556949"/>
                                        </p:tgtEl>
                                        <p:attrNameLst>
                                          <p:attrName>style.visibility</p:attrName>
                                        </p:attrNameLst>
                                      </p:cBhvr>
                                      <p:to>
                                        <p:strVal val="visible"/>
                                      </p:to>
                                    </p:set>
                                    <p:anim calcmode="lin" valueType="num">
                                      <p:cBhvr additive="base">
                                        <p:cTn id="45" dur="500" fill="hold"/>
                                        <p:tgtEl>
                                          <p:spTgt spid="2556949"/>
                                        </p:tgtEl>
                                        <p:attrNameLst>
                                          <p:attrName>ppt_x</p:attrName>
                                        </p:attrNameLst>
                                      </p:cBhvr>
                                      <p:tavLst>
                                        <p:tav tm="0">
                                          <p:val>
                                            <p:strVal val="#ppt_x"/>
                                          </p:val>
                                        </p:tav>
                                        <p:tav tm="100000">
                                          <p:val>
                                            <p:strVal val="#ppt_x"/>
                                          </p:val>
                                        </p:tav>
                                      </p:tavLst>
                                    </p:anim>
                                    <p:anim calcmode="lin" valueType="num">
                                      <p:cBhvr additive="base">
                                        <p:cTn id="46" dur="500" fill="hold"/>
                                        <p:tgtEl>
                                          <p:spTgt spid="255694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556950"/>
                                        </p:tgtEl>
                                        <p:attrNameLst>
                                          <p:attrName>style.visibility</p:attrName>
                                        </p:attrNameLst>
                                      </p:cBhvr>
                                      <p:to>
                                        <p:strVal val="visible"/>
                                      </p:to>
                                    </p:set>
                                    <p:anim calcmode="lin" valueType="num">
                                      <p:cBhvr additive="base">
                                        <p:cTn id="49" dur="500" fill="hold"/>
                                        <p:tgtEl>
                                          <p:spTgt spid="2556950"/>
                                        </p:tgtEl>
                                        <p:attrNameLst>
                                          <p:attrName>ppt_x</p:attrName>
                                        </p:attrNameLst>
                                      </p:cBhvr>
                                      <p:tavLst>
                                        <p:tav tm="0">
                                          <p:val>
                                            <p:strVal val="#ppt_x"/>
                                          </p:val>
                                        </p:tav>
                                        <p:tav tm="100000">
                                          <p:val>
                                            <p:strVal val="#ppt_x"/>
                                          </p:val>
                                        </p:tav>
                                      </p:tavLst>
                                    </p:anim>
                                    <p:anim calcmode="lin" valueType="num">
                                      <p:cBhvr additive="base">
                                        <p:cTn id="50" dur="500" fill="hold"/>
                                        <p:tgtEl>
                                          <p:spTgt spid="255695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556941"/>
                                        </p:tgtEl>
                                        <p:attrNameLst>
                                          <p:attrName>style.visibility</p:attrName>
                                        </p:attrNameLst>
                                      </p:cBhvr>
                                      <p:to>
                                        <p:strVal val="visible"/>
                                      </p:to>
                                    </p:set>
                                    <p:anim calcmode="lin" valueType="num">
                                      <p:cBhvr additive="base">
                                        <p:cTn id="55" dur="500" fill="hold"/>
                                        <p:tgtEl>
                                          <p:spTgt spid="2556941"/>
                                        </p:tgtEl>
                                        <p:attrNameLst>
                                          <p:attrName>ppt_x</p:attrName>
                                        </p:attrNameLst>
                                      </p:cBhvr>
                                      <p:tavLst>
                                        <p:tav tm="0">
                                          <p:val>
                                            <p:strVal val="#ppt_x"/>
                                          </p:val>
                                        </p:tav>
                                        <p:tav tm="100000">
                                          <p:val>
                                            <p:strVal val="#ppt_x"/>
                                          </p:val>
                                        </p:tav>
                                      </p:tavLst>
                                    </p:anim>
                                    <p:anim calcmode="lin" valueType="num">
                                      <p:cBhvr additive="base">
                                        <p:cTn id="56" dur="500" fill="hold"/>
                                        <p:tgtEl>
                                          <p:spTgt spid="255694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556942"/>
                                        </p:tgtEl>
                                        <p:attrNameLst>
                                          <p:attrName>style.visibility</p:attrName>
                                        </p:attrNameLst>
                                      </p:cBhvr>
                                      <p:to>
                                        <p:strVal val="visible"/>
                                      </p:to>
                                    </p:set>
                                    <p:anim calcmode="lin" valueType="num">
                                      <p:cBhvr additive="base">
                                        <p:cTn id="59" dur="500" fill="hold"/>
                                        <p:tgtEl>
                                          <p:spTgt spid="2556942"/>
                                        </p:tgtEl>
                                        <p:attrNameLst>
                                          <p:attrName>ppt_x</p:attrName>
                                        </p:attrNameLst>
                                      </p:cBhvr>
                                      <p:tavLst>
                                        <p:tav tm="0">
                                          <p:val>
                                            <p:strVal val="#ppt_x"/>
                                          </p:val>
                                        </p:tav>
                                        <p:tav tm="100000">
                                          <p:val>
                                            <p:strVal val="#ppt_x"/>
                                          </p:val>
                                        </p:tav>
                                      </p:tavLst>
                                    </p:anim>
                                    <p:anim calcmode="lin" valueType="num">
                                      <p:cBhvr additive="base">
                                        <p:cTn id="60" dur="500" fill="hold"/>
                                        <p:tgtEl>
                                          <p:spTgt spid="255694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556943"/>
                                        </p:tgtEl>
                                        <p:attrNameLst>
                                          <p:attrName>style.visibility</p:attrName>
                                        </p:attrNameLst>
                                      </p:cBhvr>
                                      <p:to>
                                        <p:strVal val="visible"/>
                                      </p:to>
                                    </p:set>
                                    <p:anim calcmode="lin" valueType="num">
                                      <p:cBhvr additive="base">
                                        <p:cTn id="63" dur="500" fill="hold"/>
                                        <p:tgtEl>
                                          <p:spTgt spid="2556943"/>
                                        </p:tgtEl>
                                        <p:attrNameLst>
                                          <p:attrName>ppt_x</p:attrName>
                                        </p:attrNameLst>
                                      </p:cBhvr>
                                      <p:tavLst>
                                        <p:tav tm="0">
                                          <p:val>
                                            <p:strVal val="#ppt_x"/>
                                          </p:val>
                                        </p:tav>
                                        <p:tav tm="100000">
                                          <p:val>
                                            <p:strVal val="#ppt_x"/>
                                          </p:val>
                                        </p:tav>
                                      </p:tavLst>
                                    </p:anim>
                                    <p:anim calcmode="lin" valueType="num">
                                      <p:cBhvr additive="base">
                                        <p:cTn id="64" dur="500" fill="hold"/>
                                        <p:tgtEl>
                                          <p:spTgt spid="2556943"/>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556944"/>
                                        </p:tgtEl>
                                        <p:attrNameLst>
                                          <p:attrName>style.visibility</p:attrName>
                                        </p:attrNameLst>
                                      </p:cBhvr>
                                      <p:to>
                                        <p:strVal val="visible"/>
                                      </p:to>
                                    </p:set>
                                    <p:anim calcmode="lin" valueType="num">
                                      <p:cBhvr additive="base">
                                        <p:cTn id="67" dur="500" fill="hold"/>
                                        <p:tgtEl>
                                          <p:spTgt spid="2556944"/>
                                        </p:tgtEl>
                                        <p:attrNameLst>
                                          <p:attrName>ppt_x</p:attrName>
                                        </p:attrNameLst>
                                      </p:cBhvr>
                                      <p:tavLst>
                                        <p:tav tm="0">
                                          <p:val>
                                            <p:strVal val="#ppt_x"/>
                                          </p:val>
                                        </p:tav>
                                        <p:tav tm="100000">
                                          <p:val>
                                            <p:strVal val="#ppt_x"/>
                                          </p:val>
                                        </p:tav>
                                      </p:tavLst>
                                    </p:anim>
                                    <p:anim calcmode="lin" valueType="num">
                                      <p:cBhvr additive="base">
                                        <p:cTn id="68" dur="500" fill="hold"/>
                                        <p:tgtEl>
                                          <p:spTgt spid="2556944"/>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556945"/>
                                        </p:tgtEl>
                                        <p:attrNameLst>
                                          <p:attrName>style.visibility</p:attrName>
                                        </p:attrNameLst>
                                      </p:cBhvr>
                                      <p:to>
                                        <p:strVal val="visible"/>
                                      </p:to>
                                    </p:set>
                                    <p:anim calcmode="lin" valueType="num">
                                      <p:cBhvr additive="base">
                                        <p:cTn id="71" dur="500" fill="hold"/>
                                        <p:tgtEl>
                                          <p:spTgt spid="2556945"/>
                                        </p:tgtEl>
                                        <p:attrNameLst>
                                          <p:attrName>ppt_x</p:attrName>
                                        </p:attrNameLst>
                                      </p:cBhvr>
                                      <p:tavLst>
                                        <p:tav tm="0">
                                          <p:val>
                                            <p:strVal val="#ppt_x"/>
                                          </p:val>
                                        </p:tav>
                                        <p:tav tm="100000">
                                          <p:val>
                                            <p:strVal val="#ppt_x"/>
                                          </p:val>
                                        </p:tav>
                                      </p:tavLst>
                                    </p:anim>
                                    <p:anim calcmode="lin" valueType="num">
                                      <p:cBhvr additive="base">
                                        <p:cTn id="72" dur="500" fill="hold"/>
                                        <p:tgtEl>
                                          <p:spTgt spid="255694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556946"/>
                                        </p:tgtEl>
                                        <p:attrNameLst>
                                          <p:attrName>style.visibility</p:attrName>
                                        </p:attrNameLst>
                                      </p:cBhvr>
                                      <p:to>
                                        <p:strVal val="visible"/>
                                      </p:to>
                                    </p:set>
                                    <p:anim calcmode="lin" valueType="num">
                                      <p:cBhvr additive="base">
                                        <p:cTn id="75" dur="500" fill="hold"/>
                                        <p:tgtEl>
                                          <p:spTgt spid="2556946"/>
                                        </p:tgtEl>
                                        <p:attrNameLst>
                                          <p:attrName>ppt_x</p:attrName>
                                        </p:attrNameLst>
                                      </p:cBhvr>
                                      <p:tavLst>
                                        <p:tav tm="0">
                                          <p:val>
                                            <p:strVal val="#ppt_x"/>
                                          </p:val>
                                        </p:tav>
                                        <p:tav tm="100000">
                                          <p:val>
                                            <p:strVal val="#ppt_x"/>
                                          </p:val>
                                        </p:tav>
                                      </p:tavLst>
                                    </p:anim>
                                    <p:anim calcmode="lin" valueType="num">
                                      <p:cBhvr additive="base">
                                        <p:cTn id="76" dur="500" fill="hold"/>
                                        <p:tgtEl>
                                          <p:spTgt spid="2556946"/>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2556952"/>
                                        </p:tgtEl>
                                        <p:attrNameLst>
                                          <p:attrName>style.visibility</p:attrName>
                                        </p:attrNameLst>
                                      </p:cBhvr>
                                      <p:to>
                                        <p:strVal val="visible"/>
                                      </p:to>
                                    </p:set>
                                    <p:anim calcmode="lin" valueType="num">
                                      <p:cBhvr additive="base">
                                        <p:cTn id="81" dur="500" fill="hold"/>
                                        <p:tgtEl>
                                          <p:spTgt spid="2556952"/>
                                        </p:tgtEl>
                                        <p:attrNameLst>
                                          <p:attrName>ppt_x</p:attrName>
                                        </p:attrNameLst>
                                      </p:cBhvr>
                                      <p:tavLst>
                                        <p:tav tm="0">
                                          <p:val>
                                            <p:strVal val="#ppt_x"/>
                                          </p:val>
                                        </p:tav>
                                        <p:tav tm="100000">
                                          <p:val>
                                            <p:strVal val="#ppt_x"/>
                                          </p:val>
                                        </p:tav>
                                      </p:tavLst>
                                    </p:anim>
                                    <p:anim calcmode="lin" valueType="num">
                                      <p:cBhvr additive="base">
                                        <p:cTn id="82" dur="500" fill="hold"/>
                                        <p:tgtEl>
                                          <p:spTgt spid="2556952"/>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2556953"/>
                                        </p:tgtEl>
                                        <p:attrNameLst>
                                          <p:attrName>style.visibility</p:attrName>
                                        </p:attrNameLst>
                                      </p:cBhvr>
                                      <p:to>
                                        <p:strVal val="visible"/>
                                      </p:to>
                                    </p:set>
                                    <p:anim calcmode="lin" valueType="num">
                                      <p:cBhvr additive="base">
                                        <p:cTn id="85" dur="500" fill="hold"/>
                                        <p:tgtEl>
                                          <p:spTgt spid="2556953"/>
                                        </p:tgtEl>
                                        <p:attrNameLst>
                                          <p:attrName>ppt_x</p:attrName>
                                        </p:attrNameLst>
                                      </p:cBhvr>
                                      <p:tavLst>
                                        <p:tav tm="0">
                                          <p:val>
                                            <p:strVal val="#ppt_x"/>
                                          </p:val>
                                        </p:tav>
                                        <p:tav tm="100000">
                                          <p:val>
                                            <p:strVal val="#ppt_x"/>
                                          </p:val>
                                        </p:tav>
                                      </p:tavLst>
                                    </p:anim>
                                    <p:anim calcmode="lin" valueType="num">
                                      <p:cBhvr additive="base">
                                        <p:cTn id="86" dur="500" fill="hold"/>
                                        <p:tgtEl>
                                          <p:spTgt spid="2556953"/>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2556954"/>
                                        </p:tgtEl>
                                        <p:attrNameLst>
                                          <p:attrName>style.visibility</p:attrName>
                                        </p:attrNameLst>
                                      </p:cBhvr>
                                      <p:to>
                                        <p:strVal val="visible"/>
                                      </p:to>
                                    </p:set>
                                    <p:anim calcmode="lin" valueType="num">
                                      <p:cBhvr additive="base">
                                        <p:cTn id="91" dur="500" fill="hold"/>
                                        <p:tgtEl>
                                          <p:spTgt spid="2556954"/>
                                        </p:tgtEl>
                                        <p:attrNameLst>
                                          <p:attrName>ppt_x</p:attrName>
                                        </p:attrNameLst>
                                      </p:cBhvr>
                                      <p:tavLst>
                                        <p:tav tm="0">
                                          <p:val>
                                            <p:strVal val="#ppt_x"/>
                                          </p:val>
                                        </p:tav>
                                        <p:tav tm="100000">
                                          <p:val>
                                            <p:strVal val="#ppt_x"/>
                                          </p:val>
                                        </p:tav>
                                      </p:tavLst>
                                    </p:anim>
                                    <p:anim calcmode="lin" valueType="num">
                                      <p:cBhvr additive="base">
                                        <p:cTn id="92" dur="500" fill="hold"/>
                                        <p:tgtEl>
                                          <p:spTgt spid="2556954"/>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556955"/>
                                        </p:tgtEl>
                                        <p:attrNameLst>
                                          <p:attrName>style.visibility</p:attrName>
                                        </p:attrNameLst>
                                      </p:cBhvr>
                                      <p:to>
                                        <p:strVal val="visible"/>
                                      </p:to>
                                    </p:set>
                                    <p:anim calcmode="lin" valueType="num">
                                      <p:cBhvr additive="base">
                                        <p:cTn id="95" dur="500" fill="hold"/>
                                        <p:tgtEl>
                                          <p:spTgt spid="2556955"/>
                                        </p:tgtEl>
                                        <p:attrNameLst>
                                          <p:attrName>ppt_x</p:attrName>
                                        </p:attrNameLst>
                                      </p:cBhvr>
                                      <p:tavLst>
                                        <p:tav tm="0">
                                          <p:val>
                                            <p:strVal val="#ppt_x"/>
                                          </p:val>
                                        </p:tav>
                                        <p:tav tm="100000">
                                          <p:val>
                                            <p:strVal val="#ppt_x"/>
                                          </p:val>
                                        </p:tav>
                                      </p:tavLst>
                                    </p:anim>
                                    <p:anim calcmode="lin" valueType="num">
                                      <p:cBhvr additive="base">
                                        <p:cTn id="96" dur="500" fill="hold"/>
                                        <p:tgtEl>
                                          <p:spTgt spid="25569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6936" grpId="0"/>
      <p:bldP spid="2556938" grpId="0"/>
      <p:bldP spid="2556939" grpId="0"/>
      <p:bldP spid="2556941" grpId="0"/>
      <p:bldP spid="2556946" grpId="0"/>
      <p:bldP spid="2556950" grpId="0"/>
      <p:bldP spid="2556952" grpId="0"/>
      <p:bldP spid="255695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73324" name="Text Box 16"/>
          <p:cNvSpPr txBox="1"/>
          <p:nvPr/>
        </p:nvSpPr>
        <p:spPr>
          <a:xfrm>
            <a:off x="2032953" y="333375"/>
            <a:ext cx="2434590" cy="460375"/>
          </a:xfrm>
          <a:prstGeom prst="rect">
            <a:avLst/>
          </a:prstGeom>
          <a:noFill/>
          <a:ln w="9525">
            <a:noFill/>
          </a:ln>
        </p:spPr>
        <p:txBody>
          <a:bodyPr wrap="square">
            <a:spAutoFit/>
          </a:bodyPr>
          <a:p>
            <a:pPr>
              <a:lnSpc>
                <a:spcPct val="120000"/>
              </a:lnSpc>
            </a:pPr>
            <a:r>
              <a:rPr lang="en-US" altLang="zh-CN" sz="2000">
                <a:solidFill>
                  <a:schemeClr val="bg1"/>
                </a:solidFill>
                <a:latin typeface="Arial" panose="020B0604020202020204" pitchFamily="34" charset="0"/>
                <a:ea typeface="华文中宋" panose="02010600040101010101" pitchFamily="2" charset="-122"/>
              </a:rPr>
              <a:t>(1)</a:t>
            </a:r>
            <a:r>
              <a:rPr lang="zh-CN" altLang="en-US" sz="2000" dirty="0">
                <a:solidFill>
                  <a:schemeClr val="bg1"/>
                </a:solidFill>
                <a:latin typeface="Arial" panose="020B0604020202020204" pitchFamily="34" charset="0"/>
                <a:ea typeface="华文中宋" panose="02010600040101010101" pitchFamily="2" charset="-122"/>
              </a:rPr>
              <a:t>什么是关系运算</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p:txBody>
      </p:sp>
      <p:grpSp>
        <p:nvGrpSpPr>
          <p:cNvPr id="2573331" name="组合 2573330"/>
          <p:cNvGrpSpPr/>
          <p:nvPr/>
        </p:nvGrpSpPr>
        <p:grpSpPr>
          <a:xfrm>
            <a:off x="2375853" y="2393950"/>
            <a:ext cx="8199437" cy="3775075"/>
            <a:chOff x="319" y="1508"/>
            <a:chExt cx="5165" cy="2378"/>
          </a:xfrm>
        </p:grpSpPr>
        <p:pic>
          <p:nvPicPr>
            <p:cNvPr id="2573325" name="图片 2573324"/>
            <p:cNvPicPr>
              <a:picLocks noChangeAspect="1"/>
            </p:cNvPicPr>
            <p:nvPr/>
          </p:nvPicPr>
          <p:blipFill>
            <a:blip r:embed="rId1"/>
            <a:stretch>
              <a:fillRect/>
            </a:stretch>
          </p:blipFill>
          <p:spPr>
            <a:xfrm>
              <a:off x="319" y="1508"/>
              <a:ext cx="3305" cy="1502"/>
            </a:xfrm>
            <a:prstGeom prst="rect">
              <a:avLst/>
            </a:prstGeom>
            <a:noFill/>
            <a:ln w="9525" cap="flat" cmpd="sng">
              <a:solidFill>
                <a:schemeClr val="tx2"/>
              </a:solidFill>
              <a:prstDash val="solid"/>
              <a:miter/>
              <a:headEnd type="none" w="med" len="med"/>
              <a:tailEnd type="none" w="med" len="med"/>
            </a:ln>
          </p:spPr>
        </p:pic>
        <p:pic>
          <p:nvPicPr>
            <p:cNvPr id="2573326" name="图片 2573325"/>
            <p:cNvPicPr>
              <a:picLocks noChangeAspect="1"/>
            </p:cNvPicPr>
            <p:nvPr/>
          </p:nvPicPr>
          <p:blipFill>
            <a:blip r:embed="rId2"/>
            <a:stretch>
              <a:fillRect/>
            </a:stretch>
          </p:blipFill>
          <p:spPr>
            <a:xfrm>
              <a:off x="815" y="2051"/>
              <a:ext cx="3127" cy="1835"/>
            </a:xfrm>
            <a:prstGeom prst="rect">
              <a:avLst/>
            </a:prstGeom>
            <a:noFill/>
            <a:ln w="9525" cap="flat" cmpd="sng">
              <a:solidFill>
                <a:schemeClr val="tx2"/>
              </a:solidFill>
              <a:prstDash val="solid"/>
              <a:miter/>
              <a:headEnd type="none" w="med" len="med"/>
              <a:tailEnd type="none" w="med" len="med"/>
            </a:ln>
          </p:spPr>
        </p:pic>
        <p:sp>
          <p:nvSpPr>
            <p:cNvPr id="2573328" name="直接连接符 2573327"/>
            <p:cNvSpPr/>
            <p:nvPr/>
          </p:nvSpPr>
          <p:spPr>
            <a:xfrm>
              <a:off x="3624" y="1772"/>
              <a:ext cx="692" cy="0"/>
            </a:xfrm>
            <a:prstGeom prst="line">
              <a:avLst/>
            </a:prstGeom>
            <a:ln w="9525" cap="flat" cmpd="sng">
              <a:solidFill>
                <a:schemeClr val="tx1"/>
              </a:solidFill>
              <a:prstDash val="solid"/>
              <a:headEnd type="none" w="med" len="med"/>
              <a:tailEnd type="none" w="med" len="med"/>
            </a:ln>
          </p:spPr>
        </p:sp>
        <p:sp>
          <p:nvSpPr>
            <p:cNvPr id="2573329" name="文本框 2573328"/>
            <p:cNvSpPr txBox="1"/>
            <p:nvPr/>
          </p:nvSpPr>
          <p:spPr>
            <a:xfrm>
              <a:off x="4302" y="1610"/>
              <a:ext cx="1182" cy="290"/>
            </a:xfrm>
            <a:prstGeom prst="rect">
              <a:avLst/>
            </a:prstGeom>
            <a:noFill/>
            <a:ln w="9525">
              <a:noFill/>
            </a:ln>
          </p:spPr>
          <p:txBody>
            <a:bodyPr wrap="none" anchor="t" anchorCtr="0">
              <a:spAutoFit/>
            </a:bodyPr>
            <a:p>
              <a:r>
                <a:rPr lang="zh-CN" altLang="en-US" sz="2400" dirty="0">
                  <a:solidFill>
                    <a:srgbClr val="0070C0"/>
                  </a:solidFill>
                  <a:latin typeface="Arial" panose="020B0604020202020204" pitchFamily="34" charset="0"/>
                  <a:ea typeface="宋体" panose="02010600030101010101" pitchFamily="2" charset="-122"/>
                </a:rPr>
                <a:t>有哪些运算</a:t>
              </a:r>
              <a:r>
                <a:rPr lang="en-US" altLang="zh-CN" sz="2400">
                  <a:solidFill>
                    <a:srgbClr val="0070C0"/>
                  </a:solidFill>
                  <a:latin typeface="Arial" panose="020B0604020202020204" pitchFamily="34" charset="0"/>
                  <a:ea typeface="宋体" panose="02010600030101010101" pitchFamily="2" charset="-122"/>
                </a:rPr>
                <a:t>?</a:t>
              </a:r>
              <a:endParaRPr lang="en-US" altLang="zh-CN" sz="2400">
                <a:solidFill>
                  <a:srgbClr val="0070C0"/>
                </a:solidFill>
                <a:latin typeface="Arial" panose="020B0604020202020204" pitchFamily="34" charset="0"/>
                <a:ea typeface="宋体" panose="02010600030101010101" pitchFamily="2" charset="-122"/>
              </a:endParaRPr>
            </a:p>
          </p:txBody>
        </p:sp>
      </p:grpSp>
      <p:sp>
        <p:nvSpPr>
          <p:cNvPr id="2573330" name="矩形 2573329"/>
          <p:cNvSpPr/>
          <p:nvPr/>
        </p:nvSpPr>
        <p:spPr>
          <a:xfrm>
            <a:off x="2005965" y="939800"/>
            <a:ext cx="2486025" cy="570865"/>
          </a:xfrm>
          <a:prstGeom prst="rect">
            <a:avLst/>
          </a:prstGeom>
          <a:noFill/>
          <a:ln w="9525">
            <a:noFill/>
          </a:ln>
        </p:spPr>
        <p:txBody>
          <a:bodyPr wrap="none" anchor="t" anchorCtr="0">
            <a:spAutoFit/>
          </a:bodyPr>
          <a:p>
            <a:pPr>
              <a:lnSpc>
                <a:spcPct val="130000"/>
              </a:lnSpc>
            </a:pPr>
            <a:r>
              <a:rPr lang="zh-CN" altLang="en-US" sz="2400" dirty="0">
                <a:solidFill>
                  <a:schemeClr val="tx1"/>
                </a:solidFill>
                <a:latin typeface="Arial" panose="020B0604020202020204" pitchFamily="34" charset="0"/>
                <a:ea typeface="楷体_GB2312" pitchFamily="49" charset="-122"/>
              </a:rPr>
              <a:t>什么是关系运算</a:t>
            </a:r>
            <a:r>
              <a:rPr lang="en-US" altLang="zh-CN" sz="2400">
                <a:solidFill>
                  <a:schemeClr val="tx1"/>
                </a:solidFill>
                <a:latin typeface="Arial" panose="020B0604020202020204" pitchFamily="34" charset="0"/>
                <a:ea typeface="楷体_GB2312" pitchFamily="49" charset="-122"/>
              </a:rPr>
              <a:t>?</a:t>
            </a:r>
            <a:endParaRPr lang="en-US" altLang="zh-CN" sz="2400">
              <a:solidFill>
                <a:schemeClr val="tx1"/>
              </a:solidFill>
              <a:latin typeface="Arial" panose="020B0604020202020204" pitchFamily="34" charset="0"/>
              <a:ea typeface="楷体_GB2312" pitchFamily="49" charset="-122"/>
            </a:endParaRPr>
          </a:p>
        </p:txBody>
      </p:sp>
      <p:grpSp>
        <p:nvGrpSpPr>
          <p:cNvPr id="2573334" name="组合 2573333"/>
          <p:cNvGrpSpPr/>
          <p:nvPr/>
        </p:nvGrpSpPr>
        <p:grpSpPr>
          <a:xfrm>
            <a:off x="8509953" y="3125788"/>
            <a:ext cx="2111374" cy="3046413"/>
            <a:chOff x="4183" y="1969"/>
            <a:chExt cx="1330" cy="1919"/>
          </a:xfrm>
        </p:grpSpPr>
        <p:sp>
          <p:nvSpPr>
            <p:cNvPr id="2573332" name="文本框 2573331"/>
            <p:cNvSpPr txBox="1"/>
            <p:nvPr/>
          </p:nvSpPr>
          <p:spPr>
            <a:xfrm>
              <a:off x="4183" y="1969"/>
              <a:ext cx="1330" cy="1919"/>
            </a:xfrm>
            <a:prstGeom prst="rect">
              <a:avLst/>
            </a:prstGeom>
            <a:noFill/>
            <a:ln w="9525">
              <a:noFill/>
            </a:ln>
          </p:spPr>
          <p:txBody>
            <a:bodyPr wrap="none" anchor="t" anchorCtr="0">
              <a:spAutoFit/>
            </a:bodyPr>
            <a:p>
              <a:pPr algn="ctr"/>
              <a:r>
                <a:rPr lang="zh-CN" altLang="en-US" sz="2400" dirty="0">
                  <a:solidFill>
                    <a:schemeClr val="tx1"/>
                  </a:solidFill>
                  <a:latin typeface="Arial" panose="020B0604020202020204" pitchFamily="34" charset="0"/>
                  <a:ea typeface="宋体" panose="02010600030101010101" pitchFamily="2" charset="-122"/>
                </a:rPr>
                <a:t>并：</a:t>
              </a:r>
              <a:r>
                <a:rPr lang="en-US" altLang="zh-CN" sz="2400">
                  <a:solidFill>
                    <a:schemeClr val="tx1"/>
                  </a:solidFill>
                  <a:latin typeface="Arial" panose="020B0604020202020204" pitchFamily="34" charset="0"/>
                  <a:ea typeface="宋体" panose="02010600030101010101" pitchFamily="2" charset="-122"/>
                </a:rPr>
                <a:t>R </a:t>
              </a:r>
              <a:r>
                <a:rPr lang="en-US" altLang="zh-CN" sz="2400">
                  <a:solidFill>
                    <a:schemeClr val="tx1"/>
                  </a:solidFill>
                  <a:latin typeface="Arial" panose="020B0604020202020204" pitchFamily="34" charset="0"/>
                  <a:ea typeface="宋体" panose="02010600030101010101" pitchFamily="2" charset="-122"/>
                  <a:sym typeface="Symbol" panose="05050102010706020507" pitchFamily="18" charset="2"/>
                </a:rPr>
                <a:t> S</a:t>
              </a:r>
              <a:endParaRPr lang="en-US" altLang="zh-CN" sz="2400">
                <a:solidFill>
                  <a:schemeClr val="tx1"/>
                </a:solidFill>
                <a:latin typeface="Arial" panose="020B0604020202020204" pitchFamily="34" charset="0"/>
                <a:ea typeface="宋体" panose="02010600030101010101" pitchFamily="2" charset="-122"/>
                <a:sym typeface="Symbol" panose="05050102010706020507" pitchFamily="18" charset="2"/>
              </a:endParaRPr>
            </a:p>
            <a:p>
              <a:pPr algn="ctr"/>
              <a:r>
                <a:rPr lang="zh-CN" altLang="en-US" sz="2400" dirty="0">
                  <a:solidFill>
                    <a:schemeClr val="tx1"/>
                  </a:solidFill>
                  <a:latin typeface="Arial" panose="020B0604020202020204" pitchFamily="34" charset="0"/>
                  <a:ea typeface="宋体" panose="02010600030101010101" pitchFamily="2" charset="-122"/>
                </a:rPr>
                <a:t>差：</a:t>
              </a:r>
              <a:r>
                <a:rPr lang="en-US" altLang="zh-CN" sz="2400">
                  <a:solidFill>
                    <a:schemeClr val="tx1"/>
                  </a:solidFill>
                  <a:latin typeface="Arial" panose="020B0604020202020204" pitchFamily="34" charset="0"/>
                  <a:ea typeface="宋体" panose="02010600030101010101" pitchFamily="2" charset="-122"/>
                </a:rPr>
                <a:t>R </a:t>
              </a:r>
              <a:r>
                <a:rPr lang="en-US" altLang="zh-CN" sz="2400">
                  <a:solidFill>
                    <a:schemeClr val="tx1"/>
                  </a:solidFill>
                  <a:latin typeface="Arial" panose="020B0604020202020204" pitchFamily="34" charset="0"/>
                  <a:ea typeface="宋体" panose="02010600030101010101" pitchFamily="2" charset="-122"/>
                  <a:sym typeface="Symbol" panose="05050102010706020507" pitchFamily="18" charset="2"/>
                </a:rPr>
                <a:t> S</a:t>
              </a:r>
              <a:endParaRPr lang="en-US" altLang="zh-CN" sz="2400">
                <a:solidFill>
                  <a:schemeClr val="tx1"/>
                </a:solidFill>
                <a:latin typeface="Arial" panose="020B0604020202020204" pitchFamily="34" charset="0"/>
                <a:ea typeface="宋体" panose="02010600030101010101" pitchFamily="2" charset="-122"/>
              </a:endParaRPr>
            </a:p>
            <a:p>
              <a:pPr algn="ctr"/>
              <a:r>
                <a:rPr lang="zh-CN" altLang="en-US" sz="2400" dirty="0">
                  <a:solidFill>
                    <a:schemeClr val="tx1"/>
                  </a:solidFill>
                  <a:latin typeface="Arial" panose="020B0604020202020204" pitchFamily="34" charset="0"/>
                  <a:ea typeface="宋体" panose="02010600030101010101" pitchFamily="2" charset="-122"/>
                </a:rPr>
                <a:t>积：</a:t>
              </a:r>
              <a:r>
                <a:rPr lang="en-US" altLang="zh-CN" sz="2400">
                  <a:solidFill>
                    <a:schemeClr val="tx1"/>
                  </a:solidFill>
                  <a:latin typeface="Arial" panose="020B0604020202020204" pitchFamily="34" charset="0"/>
                  <a:ea typeface="宋体" panose="02010600030101010101" pitchFamily="2" charset="-122"/>
                </a:rPr>
                <a:t>R </a:t>
              </a:r>
              <a:r>
                <a:rPr lang="en-US" altLang="zh-CN" sz="2400">
                  <a:solidFill>
                    <a:schemeClr val="tx1"/>
                  </a:solidFill>
                  <a:latin typeface="Arial" panose="020B0604020202020204" pitchFamily="34" charset="0"/>
                  <a:ea typeface="宋体" panose="02010600030101010101" pitchFamily="2" charset="-122"/>
                  <a:sym typeface="Symbol" panose="05050102010706020507" pitchFamily="18" charset="2"/>
                </a:rPr>
                <a:t> S</a:t>
              </a:r>
              <a:endParaRPr lang="en-US" altLang="zh-CN" sz="2400">
                <a:solidFill>
                  <a:schemeClr val="tx1"/>
                </a:solidFill>
                <a:latin typeface="Arial" panose="020B0604020202020204" pitchFamily="34" charset="0"/>
                <a:ea typeface="宋体" panose="02010600030101010101" pitchFamily="2" charset="-122"/>
              </a:endParaRPr>
            </a:p>
            <a:p>
              <a:pPr algn="ctr"/>
              <a:r>
                <a:rPr lang="zh-CN" altLang="en-US" sz="2400" dirty="0">
                  <a:solidFill>
                    <a:schemeClr val="tx1"/>
                  </a:solidFill>
                  <a:latin typeface="Arial" panose="020B0604020202020204" pitchFamily="34" charset="0"/>
                  <a:ea typeface="宋体" panose="02010600030101010101" pitchFamily="2" charset="-122"/>
                </a:rPr>
                <a:t>选择：</a:t>
              </a:r>
              <a:r>
                <a:rPr lang="zh-CN" altLang="en-US" sz="2400" dirty="0">
                  <a:solidFill>
                    <a:schemeClr val="tx1"/>
                  </a:solidFill>
                  <a:latin typeface="Arial" panose="020B0604020202020204" pitchFamily="34" charset="0"/>
                  <a:ea typeface="宋体" panose="02010600030101010101" pitchFamily="2" charset="-122"/>
                  <a:sym typeface="Symbol" panose="05050102010706020507" pitchFamily="18" charset="2"/>
                </a:rPr>
                <a:t></a:t>
              </a:r>
              <a:r>
                <a:rPr lang="en-US" altLang="zh-CN" sz="2400">
                  <a:solidFill>
                    <a:schemeClr val="tx1"/>
                  </a:solidFill>
                  <a:latin typeface="Arial" panose="020B0604020202020204" pitchFamily="34" charset="0"/>
                  <a:ea typeface="宋体" panose="02010600030101010101" pitchFamily="2" charset="-122"/>
                  <a:sym typeface="Symbol" panose="05050102010706020507" pitchFamily="18" charset="2"/>
                </a:rPr>
                <a:t>(R)</a:t>
              </a:r>
              <a:endParaRPr lang="en-US" altLang="zh-CN" sz="2400">
                <a:solidFill>
                  <a:schemeClr val="tx1"/>
                </a:solidFill>
                <a:latin typeface="Arial" panose="020B0604020202020204" pitchFamily="34" charset="0"/>
                <a:ea typeface="宋体" panose="02010600030101010101" pitchFamily="2" charset="-122"/>
              </a:endParaRPr>
            </a:p>
            <a:p>
              <a:pPr algn="ctr"/>
              <a:r>
                <a:rPr lang="zh-CN" altLang="en-US" sz="2400" dirty="0">
                  <a:solidFill>
                    <a:schemeClr val="tx1"/>
                  </a:solidFill>
                  <a:latin typeface="Arial" panose="020B0604020202020204" pitchFamily="34" charset="0"/>
                  <a:ea typeface="宋体" panose="02010600030101010101" pitchFamily="2" charset="-122"/>
                </a:rPr>
                <a:t>投影：</a:t>
              </a:r>
              <a:r>
                <a:rPr lang="en-US" altLang="zh-CN" sz="2400">
                  <a:solidFill>
                    <a:schemeClr val="tx1"/>
                  </a:solidFill>
                  <a:latin typeface="Arial" panose="020B0604020202020204" pitchFamily="34" charset="0"/>
                  <a:ea typeface="宋体" panose="02010600030101010101" pitchFamily="2" charset="-122"/>
                  <a:sym typeface="Symbol" panose="05050102010706020507" pitchFamily="18" charset="2"/>
                </a:rPr>
                <a:t>(R)</a:t>
              </a:r>
              <a:endParaRPr lang="en-US" altLang="zh-CN" sz="2400">
                <a:solidFill>
                  <a:schemeClr val="tx1"/>
                </a:solidFill>
                <a:latin typeface="Arial" panose="020B0604020202020204" pitchFamily="34" charset="0"/>
                <a:ea typeface="宋体" panose="02010600030101010101" pitchFamily="2" charset="-122"/>
              </a:endParaRPr>
            </a:p>
            <a:p>
              <a:pPr algn="ctr"/>
              <a:endParaRPr lang="zh-CN" altLang="en-US" sz="2400" dirty="0">
                <a:solidFill>
                  <a:schemeClr val="tx1"/>
                </a:solidFill>
                <a:latin typeface="Arial" panose="020B0604020202020204" pitchFamily="34" charset="0"/>
                <a:ea typeface="宋体" panose="02010600030101010101" pitchFamily="2" charset="-122"/>
              </a:endParaRPr>
            </a:p>
            <a:p>
              <a:pPr algn="ctr"/>
              <a:r>
                <a:rPr lang="zh-CN" altLang="en-US" sz="2400" dirty="0">
                  <a:solidFill>
                    <a:schemeClr val="tx1"/>
                  </a:solidFill>
                  <a:latin typeface="Arial" panose="020B0604020202020204" pitchFamily="34" charset="0"/>
                  <a:ea typeface="宋体" panose="02010600030101010101" pitchFamily="2" charset="-122"/>
                </a:rPr>
                <a:t>连接：</a:t>
              </a:r>
              <a:r>
                <a:rPr lang="en-US" altLang="zh-CN" sz="2400">
                  <a:solidFill>
                    <a:schemeClr val="tx1"/>
                  </a:solidFill>
                  <a:latin typeface="Arial" panose="020B0604020202020204" pitchFamily="34" charset="0"/>
                  <a:ea typeface="宋体" panose="02010600030101010101" pitchFamily="2" charset="-122"/>
                </a:rPr>
                <a:t>R       S</a:t>
              </a:r>
              <a:endParaRPr lang="en-US" altLang="zh-CN" sz="2400">
                <a:solidFill>
                  <a:schemeClr val="tx1"/>
                </a:solidFill>
                <a:latin typeface="Arial" panose="020B0604020202020204" pitchFamily="34" charset="0"/>
                <a:ea typeface="宋体" panose="02010600030101010101" pitchFamily="2" charset="-122"/>
              </a:endParaRPr>
            </a:p>
            <a:p>
              <a:pPr algn="ctr"/>
              <a:r>
                <a:rPr lang="zh-CN" altLang="en-US" sz="2400" dirty="0">
                  <a:solidFill>
                    <a:schemeClr val="tx1"/>
                  </a:solidFill>
                  <a:latin typeface="Arial" panose="020B0604020202020204" pitchFamily="34" charset="0"/>
                  <a:ea typeface="宋体" panose="02010600030101010101" pitchFamily="2" charset="-122"/>
                </a:rPr>
                <a:t>交：</a:t>
              </a:r>
              <a:r>
                <a:rPr lang="en-US" altLang="zh-CN" sz="2400">
                  <a:solidFill>
                    <a:schemeClr val="tx1"/>
                  </a:solidFill>
                  <a:latin typeface="Arial" panose="020B0604020202020204" pitchFamily="34" charset="0"/>
                  <a:ea typeface="宋体" panose="02010600030101010101" pitchFamily="2" charset="-122"/>
                </a:rPr>
                <a:t>R </a:t>
              </a:r>
              <a:r>
                <a:rPr lang="en-US" altLang="zh-CN" sz="2400">
                  <a:solidFill>
                    <a:schemeClr val="tx1"/>
                  </a:solidFill>
                  <a:latin typeface="Arial" panose="020B0604020202020204" pitchFamily="34" charset="0"/>
                  <a:ea typeface="宋体" panose="02010600030101010101" pitchFamily="2" charset="-122"/>
                  <a:sym typeface="Symbol" panose="05050102010706020507" pitchFamily="18" charset="2"/>
                </a:rPr>
                <a:t> S</a:t>
              </a:r>
              <a:endParaRPr lang="en-US" altLang="zh-CN" sz="2400">
                <a:solidFill>
                  <a:schemeClr val="tx1"/>
                </a:solidFill>
                <a:latin typeface="Arial" panose="020B0604020202020204" pitchFamily="34" charset="0"/>
                <a:ea typeface="宋体" panose="02010600030101010101" pitchFamily="2" charset="-122"/>
                <a:sym typeface="Symbol" panose="05050102010706020507" pitchFamily="18" charset="2"/>
              </a:endParaRPr>
            </a:p>
          </p:txBody>
        </p:sp>
        <p:pic>
          <p:nvPicPr>
            <p:cNvPr id="2573333" name="图片 2573332"/>
            <p:cNvPicPr>
              <a:picLocks noChangeAspect="1"/>
            </p:cNvPicPr>
            <p:nvPr/>
          </p:nvPicPr>
          <p:blipFill>
            <a:blip r:embed="rId3">
              <a:clrChange>
                <a:clrFrom>
                  <a:srgbClr val="FFFFFF"/>
                </a:clrFrom>
                <a:clrTo>
                  <a:srgbClr val="FFFFFF">
                    <a:alpha val="0"/>
                  </a:srgbClr>
                </a:clrTo>
              </a:clrChange>
            </a:blip>
            <a:stretch>
              <a:fillRect/>
            </a:stretch>
          </p:blipFill>
          <p:spPr>
            <a:xfrm>
              <a:off x="5015" y="3406"/>
              <a:ext cx="226" cy="192"/>
            </a:xfrm>
            <a:prstGeom prst="rect">
              <a:avLst/>
            </a:prstGeom>
            <a:noFill/>
            <a:ln w="9525">
              <a:noFill/>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73334"/>
                                        </p:tgtEl>
                                        <p:attrNameLst>
                                          <p:attrName>style.visibility</p:attrName>
                                        </p:attrNameLst>
                                      </p:cBhvr>
                                      <p:to>
                                        <p:strVal val="visible"/>
                                      </p:to>
                                    </p:set>
                                    <p:anim calcmode="lin" valueType="num">
                                      <p:cBhvr additive="base">
                                        <p:cTn id="7" dur="500" fill="hold"/>
                                        <p:tgtEl>
                                          <p:spTgt spid="2573334"/>
                                        </p:tgtEl>
                                        <p:attrNameLst>
                                          <p:attrName>ppt_x</p:attrName>
                                        </p:attrNameLst>
                                      </p:cBhvr>
                                      <p:tavLst>
                                        <p:tav tm="0">
                                          <p:val>
                                            <p:strVal val="#ppt_x"/>
                                          </p:val>
                                        </p:tav>
                                        <p:tav tm="100000">
                                          <p:val>
                                            <p:strVal val="#ppt_x"/>
                                          </p:val>
                                        </p:tav>
                                      </p:tavLst>
                                    </p:anim>
                                    <p:anim calcmode="lin" valueType="num">
                                      <p:cBhvr additive="base">
                                        <p:cTn id="8" dur="500" fill="hold"/>
                                        <p:tgtEl>
                                          <p:spTgt spid="25733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74344" name="文本框 2574343"/>
          <p:cNvSpPr txBox="1"/>
          <p:nvPr/>
        </p:nvSpPr>
        <p:spPr>
          <a:xfrm>
            <a:off x="1677035" y="1593850"/>
            <a:ext cx="3378200" cy="396875"/>
          </a:xfrm>
          <a:prstGeom prst="rect">
            <a:avLst/>
          </a:prstGeom>
          <a:noFill/>
          <a:ln w="9525">
            <a:noFill/>
          </a:ln>
        </p:spPr>
        <p:txBody>
          <a:bodyPr>
            <a:spAutoFit/>
          </a:bodyPr>
          <a:p>
            <a:pPr>
              <a:spcBef>
                <a:spcPct val="50000"/>
              </a:spcBef>
            </a:pPr>
            <a:r>
              <a:rPr lang="en-US" altLang="zh-CN" sz="2000">
                <a:solidFill>
                  <a:srgbClr val="FF0066"/>
                </a:solidFill>
                <a:latin typeface="Times New Roman" panose="02020603050405020304" pitchFamily="18" charset="0"/>
                <a:ea typeface="楷体_GB2312" pitchFamily="49" charset="-122"/>
              </a:rPr>
              <a:t>R(</a:t>
            </a:r>
            <a:r>
              <a:rPr lang="zh-CN" altLang="en-US" sz="2000" dirty="0">
                <a:solidFill>
                  <a:srgbClr val="FF0066"/>
                </a:solidFill>
                <a:latin typeface="Times New Roman" panose="02020603050405020304" pitchFamily="18" charset="0"/>
                <a:ea typeface="楷体_GB2312" pitchFamily="49" charset="-122"/>
              </a:rPr>
              <a:t>参加体育队的学生</a:t>
            </a:r>
            <a:r>
              <a:rPr lang="en-US" altLang="zh-CN" sz="2000">
                <a:solidFill>
                  <a:srgbClr val="FF0066"/>
                </a:solidFill>
                <a:latin typeface="Times New Roman" panose="02020603050405020304" pitchFamily="18" charset="0"/>
                <a:ea typeface="楷体_GB2312" pitchFamily="49" charset="-122"/>
              </a:rPr>
              <a:t>)</a:t>
            </a:r>
            <a:endParaRPr lang="en-US" altLang="zh-CN" sz="2000">
              <a:solidFill>
                <a:srgbClr val="FF0066"/>
              </a:solidFill>
              <a:latin typeface="Times New Roman" panose="02020603050405020304" pitchFamily="18" charset="0"/>
              <a:ea typeface="楷体_GB2312" pitchFamily="49" charset="-122"/>
            </a:endParaRPr>
          </a:p>
        </p:txBody>
      </p:sp>
      <p:sp>
        <p:nvSpPr>
          <p:cNvPr id="2574345" name="文本框 2574344"/>
          <p:cNvSpPr txBox="1"/>
          <p:nvPr/>
        </p:nvSpPr>
        <p:spPr>
          <a:xfrm>
            <a:off x="1677035" y="3524250"/>
            <a:ext cx="3378200" cy="396875"/>
          </a:xfrm>
          <a:prstGeom prst="rect">
            <a:avLst/>
          </a:prstGeom>
          <a:noFill/>
          <a:ln w="9525">
            <a:noFill/>
          </a:ln>
        </p:spPr>
        <p:txBody>
          <a:bodyPr>
            <a:spAutoFit/>
          </a:bodyPr>
          <a:p>
            <a:pPr>
              <a:spcBef>
                <a:spcPct val="50000"/>
              </a:spcBef>
            </a:pPr>
            <a:r>
              <a:rPr lang="en-US" altLang="zh-CN" sz="2000">
                <a:solidFill>
                  <a:srgbClr val="FF0066"/>
                </a:solidFill>
                <a:latin typeface="Times New Roman" panose="02020603050405020304" pitchFamily="18" charset="0"/>
                <a:ea typeface="楷体_GB2312" pitchFamily="49" charset="-122"/>
              </a:rPr>
              <a:t>S(</a:t>
            </a:r>
            <a:r>
              <a:rPr lang="zh-CN" altLang="en-US" sz="2000" dirty="0">
                <a:solidFill>
                  <a:srgbClr val="FF0066"/>
                </a:solidFill>
                <a:latin typeface="Times New Roman" panose="02020603050405020304" pitchFamily="18" charset="0"/>
                <a:ea typeface="楷体_GB2312" pitchFamily="49" charset="-122"/>
              </a:rPr>
              <a:t>参加文艺队的学生</a:t>
            </a:r>
            <a:r>
              <a:rPr lang="en-US" altLang="zh-CN" sz="2000">
                <a:solidFill>
                  <a:srgbClr val="FF0066"/>
                </a:solidFill>
                <a:latin typeface="Times New Roman" panose="02020603050405020304" pitchFamily="18" charset="0"/>
                <a:ea typeface="楷体_GB2312" pitchFamily="49" charset="-122"/>
              </a:rPr>
              <a:t>)</a:t>
            </a:r>
            <a:endParaRPr lang="en-US" altLang="zh-CN" sz="2000">
              <a:solidFill>
                <a:srgbClr val="FF0066"/>
              </a:solidFill>
              <a:latin typeface="Times New Roman" panose="02020603050405020304" pitchFamily="18" charset="0"/>
              <a:ea typeface="楷体_GB2312" pitchFamily="49" charset="-122"/>
            </a:endParaRPr>
          </a:p>
        </p:txBody>
      </p:sp>
      <p:pic>
        <p:nvPicPr>
          <p:cNvPr id="2574346" name="图片 2574345"/>
          <p:cNvPicPr>
            <a:picLocks noChangeAspect="1"/>
          </p:cNvPicPr>
          <p:nvPr/>
        </p:nvPicPr>
        <p:blipFill>
          <a:blip r:embed="rId1"/>
          <a:stretch>
            <a:fillRect/>
          </a:stretch>
        </p:blipFill>
        <p:spPr>
          <a:xfrm>
            <a:off x="1683385" y="1982788"/>
            <a:ext cx="3867150" cy="1457325"/>
          </a:xfrm>
          <a:prstGeom prst="rect">
            <a:avLst/>
          </a:prstGeom>
          <a:noFill/>
          <a:ln w="28575">
            <a:noFill/>
          </a:ln>
        </p:spPr>
      </p:pic>
      <p:pic>
        <p:nvPicPr>
          <p:cNvPr id="2574347" name="图片 2574346"/>
          <p:cNvPicPr>
            <a:picLocks noChangeAspect="1"/>
          </p:cNvPicPr>
          <p:nvPr/>
        </p:nvPicPr>
        <p:blipFill>
          <a:blip r:embed="rId2"/>
          <a:stretch>
            <a:fillRect/>
          </a:stretch>
        </p:blipFill>
        <p:spPr>
          <a:xfrm>
            <a:off x="1734185" y="3887788"/>
            <a:ext cx="3867150" cy="1457325"/>
          </a:xfrm>
          <a:prstGeom prst="rect">
            <a:avLst/>
          </a:prstGeom>
          <a:noFill/>
          <a:ln w="28575">
            <a:noFill/>
          </a:ln>
        </p:spPr>
      </p:pic>
      <p:sp>
        <p:nvSpPr>
          <p:cNvPr id="2574348" name="文本框 2574347"/>
          <p:cNvSpPr txBox="1"/>
          <p:nvPr/>
        </p:nvSpPr>
        <p:spPr>
          <a:xfrm>
            <a:off x="5645785" y="1628775"/>
            <a:ext cx="4879975" cy="396875"/>
          </a:xfrm>
          <a:prstGeom prst="rect">
            <a:avLst/>
          </a:prstGeom>
          <a:noFill/>
          <a:ln w="9525">
            <a:noFill/>
          </a:ln>
        </p:spPr>
        <p:txBody>
          <a:bodyPr>
            <a:spAutoFit/>
          </a:bodyPr>
          <a:p>
            <a:pPr algn="ctr">
              <a:spcBef>
                <a:spcPct val="50000"/>
              </a:spcBef>
            </a:pPr>
            <a:r>
              <a:rPr lang="en-US" altLang="zh-CN" sz="2000">
                <a:solidFill>
                  <a:srgbClr val="FF0066"/>
                </a:solidFill>
                <a:latin typeface="Times New Roman" panose="02020603050405020304" pitchFamily="18" charset="0"/>
                <a:ea typeface="楷体_GB2312" pitchFamily="49" charset="-122"/>
              </a:rPr>
              <a:t>R</a:t>
            </a:r>
            <a:r>
              <a:rPr lang="en-US" altLang="zh-CN" sz="2000">
                <a:solidFill>
                  <a:srgbClr val="FF0066"/>
                </a:solidFill>
                <a:latin typeface="Arial" panose="020B0604020202020204" pitchFamily="34" charset="0"/>
                <a:ea typeface="楷体_GB2312" pitchFamily="49" charset="-122"/>
              </a:rPr>
              <a:t>∪</a:t>
            </a:r>
            <a:r>
              <a:rPr lang="en-US" altLang="zh-CN" sz="2000">
                <a:solidFill>
                  <a:srgbClr val="FF0066"/>
                </a:solidFill>
                <a:latin typeface="Times New Roman" panose="02020603050405020304" pitchFamily="18" charset="0"/>
                <a:ea typeface="楷体_GB2312" pitchFamily="49" charset="-122"/>
              </a:rPr>
              <a:t>S(</a:t>
            </a:r>
            <a:r>
              <a:rPr lang="zh-CN" altLang="en-US" sz="2000" dirty="0">
                <a:solidFill>
                  <a:srgbClr val="FF0066"/>
                </a:solidFill>
                <a:latin typeface="Times New Roman" panose="02020603050405020304" pitchFamily="18" charset="0"/>
                <a:ea typeface="楷体_GB2312" pitchFamily="49" charset="-122"/>
              </a:rPr>
              <a:t>或者参加体育队或者文艺队的学生</a:t>
            </a:r>
            <a:r>
              <a:rPr lang="en-US" altLang="zh-CN" sz="2000">
                <a:solidFill>
                  <a:srgbClr val="FF0066"/>
                </a:solidFill>
                <a:latin typeface="Times New Roman" panose="02020603050405020304" pitchFamily="18" charset="0"/>
                <a:ea typeface="楷体_GB2312" pitchFamily="49" charset="-122"/>
              </a:rPr>
              <a:t>)</a:t>
            </a:r>
            <a:endParaRPr lang="en-US" altLang="zh-CN" sz="2000">
              <a:solidFill>
                <a:srgbClr val="FF0066"/>
              </a:solidFill>
              <a:latin typeface="Times New Roman" panose="02020603050405020304" pitchFamily="18" charset="0"/>
              <a:ea typeface="楷体_GB2312" pitchFamily="49" charset="-122"/>
            </a:endParaRPr>
          </a:p>
        </p:txBody>
      </p:sp>
      <p:pic>
        <p:nvPicPr>
          <p:cNvPr id="2574349" name="图片 2574348"/>
          <p:cNvPicPr>
            <a:picLocks noChangeAspect="1"/>
          </p:cNvPicPr>
          <p:nvPr/>
        </p:nvPicPr>
        <p:blipFill>
          <a:blip r:embed="rId3"/>
          <a:stretch>
            <a:fillRect/>
          </a:stretch>
        </p:blipFill>
        <p:spPr>
          <a:xfrm>
            <a:off x="6141085" y="2012950"/>
            <a:ext cx="3867150" cy="2076450"/>
          </a:xfrm>
          <a:prstGeom prst="rect">
            <a:avLst/>
          </a:prstGeom>
          <a:noFill/>
          <a:ln w="28575">
            <a:noFill/>
          </a:ln>
        </p:spPr>
      </p:pic>
      <p:sp>
        <p:nvSpPr>
          <p:cNvPr id="2574350" name="矩形 2574349"/>
          <p:cNvSpPr/>
          <p:nvPr/>
        </p:nvSpPr>
        <p:spPr>
          <a:xfrm>
            <a:off x="6234430" y="929640"/>
            <a:ext cx="4204335" cy="570865"/>
          </a:xfrm>
          <a:prstGeom prst="rect">
            <a:avLst/>
          </a:prstGeom>
          <a:noFill/>
          <a:ln w="9525">
            <a:noFill/>
          </a:ln>
        </p:spPr>
        <p:txBody>
          <a:bodyPr wrap="square" anchor="t" anchorCtr="0">
            <a:spAutoFit/>
          </a:bodyPr>
          <a:p>
            <a:pPr>
              <a:lnSpc>
                <a:spcPct val="130000"/>
              </a:lnSpc>
            </a:pPr>
            <a:r>
              <a:rPr lang="zh-CN" altLang="en-US" dirty="0">
                <a:solidFill>
                  <a:schemeClr val="tx1"/>
                </a:solidFill>
                <a:latin typeface="Arial" panose="020B0604020202020204" pitchFamily="34" charset="0"/>
                <a:ea typeface="楷体_GB2312" pitchFamily="49" charset="-122"/>
              </a:rPr>
              <a:t>并</a:t>
            </a:r>
            <a:r>
              <a:rPr lang="en-US" altLang="zh-CN">
                <a:solidFill>
                  <a:schemeClr val="tx1"/>
                </a:solidFill>
                <a:latin typeface="Arial" panose="020B0604020202020204" pitchFamily="34" charset="0"/>
                <a:ea typeface="楷体_GB2312" pitchFamily="49" charset="-122"/>
              </a:rPr>
              <a:t>(Union)</a:t>
            </a:r>
            <a:endParaRPr lang="zh-CN" altLang="en-US">
              <a:solidFill>
                <a:schemeClr val="tx1"/>
              </a:solidFill>
              <a:latin typeface="Arial" panose="020B0604020202020204" pitchFamily="34" charset="0"/>
              <a:ea typeface="楷体_GB2312" pitchFamily="49" charset="-122"/>
            </a:endParaRPr>
          </a:p>
        </p:txBody>
      </p:sp>
      <p:sp>
        <p:nvSpPr>
          <p:cNvPr id="2582542" name="文本框 2582541"/>
          <p:cNvSpPr txBox="1"/>
          <p:nvPr/>
        </p:nvSpPr>
        <p:spPr>
          <a:xfrm>
            <a:off x="5685473" y="5099050"/>
            <a:ext cx="4752975" cy="396875"/>
          </a:xfrm>
          <a:prstGeom prst="rect">
            <a:avLst/>
          </a:prstGeom>
          <a:noFill/>
          <a:ln w="9525">
            <a:noFill/>
          </a:ln>
        </p:spPr>
        <p:txBody>
          <a:bodyPr>
            <a:spAutoFit/>
          </a:bodyPr>
          <a:p>
            <a:pPr algn="ctr">
              <a:spcBef>
                <a:spcPct val="50000"/>
              </a:spcBef>
            </a:pPr>
            <a:r>
              <a:rPr lang="en-US" altLang="zh-CN" sz="2000">
                <a:solidFill>
                  <a:srgbClr val="FF0066"/>
                </a:solidFill>
                <a:latin typeface="Times New Roman" panose="02020603050405020304" pitchFamily="18" charset="0"/>
                <a:ea typeface="楷体_GB2312" pitchFamily="49" charset="-122"/>
              </a:rPr>
              <a:t>R</a:t>
            </a:r>
            <a:r>
              <a:rPr lang="en-US" altLang="zh-CN" sz="2000">
                <a:solidFill>
                  <a:srgbClr val="FF0066"/>
                </a:solidFill>
                <a:latin typeface="Arial" panose="020B0604020202020204" pitchFamily="34" charset="0"/>
                <a:ea typeface="楷体_GB2312" pitchFamily="49" charset="-122"/>
              </a:rPr>
              <a:t>∩</a:t>
            </a:r>
            <a:r>
              <a:rPr lang="en-US" altLang="zh-CN" sz="2000">
                <a:solidFill>
                  <a:srgbClr val="FF0066"/>
                </a:solidFill>
                <a:latin typeface="Times New Roman" panose="02020603050405020304" pitchFamily="18" charset="0"/>
                <a:ea typeface="楷体_GB2312" pitchFamily="49" charset="-122"/>
              </a:rPr>
              <a:t>S(</a:t>
            </a:r>
            <a:r>
              <a:rPr lang="zh-CN" altLang="en-US" sz="2000" dirty="0">
                <a:solidFill>
                  <a:srgbClr val="FF0066"/>
                </a:solidFill>
                <a:latin typeface="Times New Roman" panose="02020603050405020304" pitchFamily="18" charset="0"/>
                <a:ea typeface="楷体_GB2312" pitchFamily="49" charset="-122"/>
              </a:rPr>
              <a:t>既参加体育队又参加文艺队的学生</a:t>
            </a:r>
            <a:r>
              <a:rPr lang="en-US" altLang="zh-CN" sz="2000">
                <a:solidFill>
                  <a:srgbClr val="FF0066"/>
                </a:solidFill>
                <a:latin typeface="Times New Roman" panose="02020603050405020304" pitchFamily="18" charset="0"/>
                <a:ea typeface="楷体_GB2312" pitchFamily="49" charset="-122"/>
              </a:rPr>
              <a:t>)</a:t>
            </a:r>
            <a:endParaRPr lang="en-US" altLang="zh-CN" sz="2000">
              <a:solidFill>
                <a:srgbClr val="FF0066"/>
              </a:solidFill>
              <a:latin typeface="Times New Roman" panose="02020603050405020304" pitchFamily="18" charset="0"/>
              <a:ea typeface="楷体_GB2312" pitchFamily="49" charset="-122"/>
            </a:endParaRPr>
          </a:p>
        </p:txBody>
      </p:sp>
      <p:pic>
        <p:nvPicPr>
          <p:cNvPr id="2582543" name="图片 2582542"/>
          <p:cNvPicPr>
            <a:picLocks noChangeAspect="1"/>
          </p:cNvPicPr>
          <p:nvPr/>
        </p:nvPicPr>
        <p:blipFill>
          <a:blip r:embed="rId4"/>
          <a:stretch>
            <a:fillRect/>
          </a:stretch>
        </p:blipFill>
        <p:spPr>
          <a:xfrm>
            <a:off x="5922010" y="5518150"/>
            <a:ext cx="3876675" cy="838200"/>
          </a:xfrm>
          <a:prstGeom prst="rect">
            <a:avLst/>
          </a:prstGeom>
          <a:noFill/>
          <a:ln w="28575">
            <a:noFill/>
          </a:ln>
        </p:spPr>
      </p:pic>
      <p:sp>
        <p:nvSpPr>
          <p:cNvPr id="3" name="文本框 2"/>
          <p:cNvSpPr txBox="1"/>
          <p:nvPr/>
        </p:nvSpPr>
        <p:spPr>
          <a:xfrm>
            <a:off x="6234430" y="4345940"/>
            <a:ext cx="2419350" cy="570865"/>
          </a:xfrm>
          <a:prstGeom prst="rect">
            <a:avLst/>
          </a:prstGeom>
          <a:noFill/>
        </p:spPr>
        <p:txBody>
          <a:bodyPr wrap="none" rtlCol="0" anchor="t">
            <a:spAutoFit/>
          </a:bodyPr>
          <a:p>
            <a:pPr>
              <a:lnSpc>
                <a:spcPct val="130000"/>
              </a:lnSpc>
            </a:pPr>
            <a:r>
              <a:rPr lang="zh-CN" altLang="zh-CN" dirty="0">
                <a:solidFill>
                  <a:schemeClr val="tx1"/>
                </a:solidFill>
                <a:ea typeface="楷体_GB2312" pitchFamily="49" charset="-122"/>
                <a:sym typeface="+mn-ea"/>
              </a:rPr>
              <a:t>交(Intersection)</a:t>
            </a:r>
            <a:endParaRPr lang="zh-CN" altLang="en-US"/>
          </a:p>
        </p:txBody>
      </p:sp>
      <p:sp>
        <p:nvSpPr>
          <p:cNvPr id="4" name="文本框 3"/>
          <p:cNvSpPr txBox="1"/>
          <p:nvPr/>
        </p:nvSpPr>
        <p:spPr>
          <a:xfrm>
            <a:off x="1836420" y="1062990"/>
            <a:ext cx="1443990" cy="460375"/>
          </a:xfrm>
          <a:prstGeom prst="rect">
            <a:avLst/>
          </a:prstGeom>
          <a:noFill/>
        </p:spPr>
        <p:txBody>
          <a:bodyPr wrap="square" rtlCol="0">
            <a:spAutoFit/>
          </a:bodyPr>
          <a:p>
            <a:r>
              <a:rPr lang="zh-CN" altLang="en-US"/>
              <a:t>例：</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74344"/>
                                        </p:tgtEl>
                                        <p:attrNameLst>
                                          <p:attrName>style.visibility</p:attrName>
                                        </p:attrNameLst>
                                      </p:cBhvr>
                                      <p:to>
                                        <p:strVal val="visible"/>
                                      </p:to>
                                    </p:set>
                                    <p:anim calcmode="lin" valueType="num">
                                      <p:cBhvr additive="base">
                                        <p:cTn id="7" dur="500" fill="hold"/>
                                        <p:tgtEl>
                                          <p:spTgt spid="2574344"/>
                                        </p:tgtEl>
                                        <p:attrNameLst>
                                          <p:attrName>ppt_x</p:attrName>
                                        </p:attrNameLst>
                                      </p:cBhvr>
                                      <p:tavLst>
                                        <p:tav tm="0">
                                          <p:val>
                                            <p:strVal val="#ppt_x"/>
                                          </p:val>
                                        </p:tav>
                                        <p:tav tm="100000">
                                          <p:val>
                                            <p:strVal val="#ppt_x"/>
                                          </p:val>
                                        </p:tav>
                                      </p:tavLst>
                                    </p:anim>
                                    <p:anim calcmode="lin" valueType="num">
                                      <p:cBhvr additive="base">
                                        <p:cTn id="8" dur="500" fill="hold"/>
                                        <p:tgtEl>
                                          <p:spTgt spid="257434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74345"/>
                                        </p:tgtEl>
                                        <p:attrNameLst>
                                          <p:attrName>style.visibility</p:attrName>
                                        </p:attrNameLst>
                                      </p:cBhvr>
                                      <p:to>
                                        <p:strVal val="visible"/>
                                      </p:to>
                                    </p:set>
                                    <p:anim calcmode="lin" valueType="num">
                                      <p:cBhvr additive="base">
                                        <p:cTn id="11" dur="500" fill="hold"/>
                                        <p:tgtEl>
                                          <p:spTgt spid="2574345"/>
                                        </p:tgtEl>
                                        <p:attrNameLst>
                                          <p:attrName>ppt_x</p:attrName>
                                        </p:attrNameLst>
                                      </p:cBhvr>
                                      <p:tavLst>
                                        <p:tav tm="0">
                                          <p:val>
                                            <p:strVal val="#ppt_x"/>
                                          </p:val>
                                        </p:tav>
                                        <p:tav tm="100000">
                                          <p:val>
                                            <p:strVal val="#ppt_x"/>
                                          </p:val>
                                        </p:tav>
                                      </p:tavLst>
                                    </p:anim>
                                    <p:anim calcmode="lin" valueType="num">
                                      <p:cBhvr additive="base">
                                        <p:cTn id="12" dur="500" fill="hold"/>
                                        <p:tgtEl>
                                          <p:spTgt spid="257434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74346"/>
                                        </p:tgtEl>
                                        <p:attrNameLst>
                                          <p:attrName>style.visibility</p:attrName>
                                        </p:attrNameLst>
                                      </p:cBhvr>
                                      <p:to>
                                        <p:strVal val="visible"/>
                                      </p:to>
                                    </p:set>
                                    <p:anim calcmode="lin" valueType="num">
                                      <p:cBhvr additive="base">
                                        <p:cTn id="15" dur="500" fill="hold"/>
                                        <p:tgtEl>
                                          <p:spTgt spid="2574346"/>
                                        </p:tgtEl>
                                        <p:attrNameLst>
                                          <p:attrName>ppt_x</p:attrName>
                                        </p:attrNameLst>
                                      </p:cBhvr>
                                      <p:tavLst>
                                        <p:tav tm="0">
                                          <p:val>
                                            <p:strVal val="#ppt_x"/>
                                          </p:val>
                                        </p:tav>
                                        <p:tav tm="100000">
                                          <p:val>
                                            <p:strVal val="#ppt_x"/>
                                          </p:val>
                                        </p:tav>
                                      </p:tavLst>
                                    </p:anim>
                                    <p:anim calcmode="lin" valueType="num">
                                      <p:cBhvr additive="base">
                                        <p:cTn id="16" dur="500" fill="hold"/>
                                        <p:tgtEl>
                                          <p:spTgt spid="257434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574347"/>
                                        </p:tgtEl>
                                        <p:attrNameLst>
                                          <p:attrName>style.visibility</p:attrName>
                                        </p:attrNameLst>
                                      </p:cBhvr>
                                      <p:to>
                                        <p:strVal val="visible"/>
                                      </p:to>
                                    </p:set>
                                    <p:anim calcmode="lin" valueType="num">
                                      <p:cBhvr additive="base">
                                        <p:cTn id="19" dur="500" fill="hold"/>
                                        <p:tgtEl>
                                          <p:spTgt spid="2574347"/>
                                        </p:tgtEl>
                                        <p:attrNameLst>
                                          <p:attrName>ppt_x</p:attrName>
                                        </p:attrNameLst>
                                      </p:cBhvr>
                                      <p:tavLst>
                                        <p:tav tm="0">
                                          <p:val>
                                            <p:strVal val="#ppt_x"/>
                                          </p:val>
                                        </p:tav>
                                        <p:tav tm="100000">
                                          <p:val>
                                            <p:strVal val="#ppt_x"/>
                                          </p:val>
                                        </p:tav>
                                      </p:tavLst>
                                    </p:anim>
                                    <p:anim calcmode="lin" valueType="num">
                                      <p:cBhvr additive="base">
                                        <p:cTn id="20" dur="500" fill="hold"/>
                                        <p:tgtEl>
                                          <p:spTgt spid="25743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74348"/>
                                        </p:tgtEl>
                                        <p:attrNameLst>
                                          <p:attrName>style.visibility</p:attrName>
                                        </p:attrNameLst>
                                      </p:cBhvr>
                                      <p:to>
                                        <p:strVal val="visible"/>
                                      </p:to>
                                    </p:set>
                                    <p:anim calcmode="lin" valueType="num">
                                      <p:cBhvr additive="base">
                                        <p:cTn id="25" dur="500" fill="hold"/>
                                        <p:tgtEl>
                                          <p:spTgt spid="2574348"/>
                                        </p:tgtEl>
                                        <p:attrNameLst>
                                          <p:attrName>ppt_x</p:attrName>
                                        </p:attrNameLst>
                                      </p:cBhvr>
                                      <p:tavLst>
                                        <p:tav tm="0">
                                          <p:val>
                                            <p:strVal val="#ppt_x"/>
                                          </p:val>
                                        </p:tav>
                                        <p:tav tm="100000">
                                          <p:val>
                                            <p:strVal val="#ppt_x"/>
                                          </p:val>
                                        </p:tav>
                                      </p:tavLst>
                                    </p:anim>
                                    <p:anim calcmode="lin" valueType="num">
                                      <p:cBhvr additive="base">
                                        <p:cTn id="26" dur="500" fill="hold"/>
                                        <p:tgtEl>
                                          <p:spTgt spid="257434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574349"/>
                                        </p:tgtEl>
                                        <p:attrNameLst>
                                          <p:attrName>style.visibility</p:attrName>
                                        </p:attrNameLst>
                                      </p:cBhvr>
                                      <p:to>
                                        <p:strVal val="visible"/>
                                      </p:to>
                                    </p:set>
                                    <p:anim calcmode="lin" valueType="num">
                                      <p:cBhvr additive="base">
                                        <p:cTn id="29" dur="500" fill="hold"/>
                                        <p:tgtEl>
                                          <p:spTgt spid="2574349"/>
                                        </p:tgtEl>
                                        <p:attrNameLst>
                                          <p:attrName>ppt_x</p:attrName>
                                        </p:attrNameLst>
                                      </p:cBhvr>
                                      <p:tavLst>
                                        <p:tav tm="0">
                                          <p:val>
                                            <p:strVal val="#ppt_x"/>
                                          </p:val>
                                        </p:tav>
                                        <p:tav tm="100000">
                                          <p:val>
                                            <p:strVal val="#ppt_x"/>
                                          </p:val>
                                        </p:tav>
                                      </p:tavLst>
                                    </p:anim>
                                    <p:anim calcmode="lin" valueType="num">
                                      <p:cBhvr additive="base">
                                        <p:cTn id="30" dur="500" fill="hold"/>
                                        <p:tgtEl>
                                          <p:spTgt spid="257434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582542"/>
                                        </p:tgtEl>
                                        <p:attrNameLst>
                                          <p:attrName>style.visibility</p:attrName>
                                        </p:attrNameLst>
                                      </p:cBhvr>
                                      <p:to>
                                        <p:strVal val="visible"/>
                                      </p:to>
                                    </p:set>
                                    <p:anim calcmode="lin" valueType="num">
                                      <p:cBhvr additive="base">
                                        <p:cTn id="35" dur="500" fill="hold"/>
                                        <p:tgtEl>
                                          <p:spTgt spid="2582542"/>
                                        </p:tgtEl>
                                        <p:attrNameLst>
                                          <p:attrName>ppt_x</p:attrName>
                                        </p:attrNameLst>
                                      </p:cBhvr>
                                      <p:tavLst>
                                        <p:tav tm="0">
                                          <p:val>
                                            <p:strVal val="#ppt_x"/>
                                          </p:val>
                                        </p:tav>
                                        <p:tav tm="100000">
                                          <p:val>
                                            <p:strVal val="#ppt_x"/>
                                          </p:val>
                                        </p:tav>
                                      </p:tavLst>
                                    </p:anim>
                                    <p:anim calcmode="lin" valueType="num">
                                      <p:cBhvr additive="base">
                                        <p:cTn id="36" dur="500" fill="hold"/>
                                        <p:tgtEl>
                                          <p:spTgt spid="258254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582543"/>
                                        </p:tgtEl>
                                        <p:attrNameLst>
                                          <p:attrName>style.visibility</p:attrName>
                                        </p:attrNameLst>
                                      </p:cBhvr>
                                      <p:to>
                                        <p:strVal val="visible"/>
                                      </p:to>
                                    </p:set>
                                    <p:anim calcmode="lin" valueType="num">
                                      <p:cBhvr additive="base">
                                        <p:cTn id="39" dur="500" fill="hold"/>
                                        <p:tgtEl>
                                          <p:spTgt spid="2582543"/>
                                        </p:tgtEl>
                                        <p:attrNameLst>
                                          <p:attrName>ppt_x</p:attrName>
                                        </p:attrNameLst>
                                      </p:cBhvr>
                                      <p:tavLst>
                                        <p:tav tm="0">
                                          <p:val>
                                            <p:strVal val="#ppt_x"/>
                                          </p:val>
                                        </p:tav>
                                        <p:tav tm="100000">
                                          <p:val>
                                            <p:strVal val="#ppt_x"/>
                                          </p:val>
                                        </p:tav>
                                      </p:tavLst>
                                    </p:anim>
                                    <p:anim calcmode="lin" valueType="num">
                                      <p:cBhvr additive="base">
                                        <p:cTn id="40" dur="500" fill="hold"/>
                                        <p:tgtEl>
                                          <p:spTgt spid="25825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4344" grpId="0"/>
      <p:bldP spid="2574345" grpId="0"/>
      <p:bldP spid="2574348" grpId="0"/>
      <p:bldP spid="258254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78437" name="图片 2578436"/>
          <p:cNvPicPr>
            <a:picLocks noChangeAspect="1"/>
          </p:cNvPicPr>
          <p:nvPr/>
        </p:nvPicPr>
        <p:blipFill>
          <a:blip r:embed="rId1"/>
          <a:stretch>
            <a:fillRect/>
          </a:stretch>
        </p:blipFill>
        <p:spPr>
          <a:xfrm>
            <a:off x="4344988" y="1128713"/>
            <a:ext cx="1619250" cy="1562100"/>
          </a:xfrm>
          <a:prstGeom prst="rect">
            <a:avLst/>
          </a:prstGeom>
          <a:noFill/>
          <a:ln w="28575">
            <a:noFill/>
          </a:ln>
        </p:spPr>
      </p:pic>
      <p:pic>
        <p:nvPicPr>
          <p:cNvPr id="2578438" name="图片 2578437"/>
          <p:cNvPicPr>
            <a:picLocks noChangeAspect="1"/>
          </p:cNvPicPr>
          <p:nvPr/>
        </p:nvPicPr>
        <p:blipFill>
          <a:blip r:embed="rId2"/>
          <a:stretch>
            <a:fillRect/>
          </a:stretch>
        </p:blipFill>
        <p:spPr>
          <a:xfrm>
            <a:off x="6029325" y="1128713"/>
            <a:ext cx="1619250" cy="1866900"/>
          </a:xfrm>
          <a:prstGeom prst="rect">
            <a:avLst/>
          </a:prstGeom>
          <a:noFill/>
          <a:ln w="28575">
            <a:noFill/>
          </a:ln>
        </p:spPr>
      </p:pic>
      <p:pic>
        <p:nvPicPr>
          <p:cNvPr id="2578439" name="图片 2578438"/>
          <p:cNvPicPr>
            <a:picLocks noChangeAspect="1"/>
          </p:cNvPicPr>
          <p:nvPr/>
        </p:nvPicPr>
        <p:blipFill>
          <a:blip r:embed="rId3"/>
          <a:stretch>
            <a:fillRect/>
          </a:stretch>
        </p:blipFill>
        <p:spPr>
          <a:xfrm>
            <a:off x="7767638" y="1128713"/>
            <a:ext cx="1619250" cy="952500"/>
          </a:xfrm>
          <a:prstGeom prst="rect">
            <a:avLst/>
          </a:prstGeom>
          <a:noFill/>
          <a:ln w="28575">
            <a:noFill/>
          </a:ln>
        </p:spPr>
      </p:pic>
      <p:pic>
        <p:nvPicPr>
          <p:cNvPr id="2578440" name="图片 2578439"/>
          <p:cNvPicPr>
            <a:picLocks noChangeAspect="1"/>
          </p:cNvPicPr>
          <p:nvPr/>
        </p:nvPicPr>
        <p:blipFill>
          <a:blip r:embed="rId4"/>
          <a:stretch>
            <a:fillRect/>
          </a:stretch>
        </p:blipFill>
        <p:spPr>
          <a:xfrm>
            <a:off x="9440863" y="1128713"/>
            <a:ext cx="1619250" cy="1257300"/>
          </a:xfrm>
          <a:prstGeom prst="rect">
            <a:avLst/>
          </a:prstGeom>
          <a:noFill/>
          <a:ln w="28575">
            <a:noFill/>
          </a:ln>
        </p:spPr>
      </p:pic>
      <p:sp>
        <p:nvSpPr>
          <p:cNvPr id="2578441" name="文本框 2578440"/>
          <p:cNvSpPr txBox="1"/>
          <p:nvPr/>
        </p:nvSpPr>
        <p:spPr>
          <a:xfrm>
            <a:off x="1749108" y="3736975"/>
            <a:ext cx="3378200" cy="396875"/>
          </a:xfrm>
          <a:prstGeom prst="rect">
            <a:avLst/>
          </a:prstGeom>
          <a:noFill/>
          <a:ln w="9525">
            <a:noFill/>
          </a:ln>
        </p:spPr>
        <p:txBody>
          <a:bodyPr>
            <a:spAutoFit/>
          </a:bodyPr>
          <a:p>
            <a:pPr>
              <a:spcBef>
                <a:spcPct val="50000"/>
              </a:spcBef>
            </a:pPr>
            <a:r>
              <a:rPr lang="en-US" altLang="zh-CN" sz="2000">
                <a:solidFill>
                  <a:srgbClr val="FF0066"/>
                </a:solidFill>
                <a:latin typeface="Times New Roman" panose="02020603050405020304" pitchFamily="18" charset="0"/>
                <a:ea typeface="楷体_GB2312" pitchFamily="49" charset="-122"/>
              </a:rPr>
              <a:t>R(</a:t>
            </a:r>
            <a:r>
              <a:rPr lang="zh-CN" altLang="en-US" sz="2000" dirty="0">
                <a:solidFill>
                  <a:srgbClr val="FF0066"/>
                </a:solidFill>
                <a:latin typeface="Times New Roman" panose="02020603050405020304" pitchFamily="18" charset="0"/>
                <a:ea typeface="楷体_GB2312" pitchFamily="49" charset="-122"/>
              </a:rPr>
              <a:t>参加体育队的学生</a:t>
            </a:r>
            <a:r>
              <a:rPr lang="en-US" altLang="zh-CN" sz="2000">
                <a:solidFill>
                  <a:srgbClr val="FF0066"/>
                </a:solidFill>
                <a:latin typeface="Times New Roman" panose="02020603050405020304" pitchFamily="18" charset="0"/>
                <a:ea typeface="楷体_GB2312" pitchFamily="49" charset="-122"/>
              </a:rPr>
              <a:t>)</a:t>
            </a:r>
            <a:endParaRPr lang="en-US" altLang="zh-CN" sz="2000">
              <a:solidFill>
                <a:srgbClr val="FF0066"/>
              </a:solidFill>
              <a:latin typeface="Times New Roman" panose="02020603050405020304" pitchFamily="18" charset="0"/>
              <a:ea typeface="楷体_GB2312" pitchFamily="49" charset="-122"/>
            </a:endParaRPr>
          </a:p>
        </p:txBody>
      </p:sp>
      <p:sp>
        <p:nvSpPr>
          <p:cNvPr id="2578442" name="文本框 2578441"/>
          <p:cNvSpPr txBox="1"/>
          <p:nvPr/>
        </p:nvSpPr>
        <p:spPr>
          <a:xfrm>
            <a:off x="1749108" y="5616575"/>
            <a:ext cx="3378200" cy="396875"/>
          </a:xfrm>
          <a:prstGeom prst="rect">
            <a:avLst/>
          </a:prstGeom>
          <a:noFill/>
          <a:ln w="9525">
            <a:noFill/>
          </a:ln>
        </p:spPr>
        <p:txBody>
          <a:bodyPr>
            <a:spAutoFit/>
          </a:bodyPr>
          <a:p>
            <a:pPr>
              <a:spcBef>
                <a:spcPct val="50000"/>
              </a:spcBef>
            </a:pPr>
            <a:r>
              <a:rPr lang="en-US" altLang="zh-CN" sz="2000">
                <a:solidFill>
                  <a:srgbClr val="FF0066"/>
                </a:solidFill>
                <a:latin typeface="Times New Roman" panose="02020603050405020304" pitchFamily="18" charset="0"/>
                <a:ea typeface="楷体_GB2312" pitchFamily="49" charset="-122"/>
              </a:rPr>
              <a:t>S(</a:t>
            </a:r>
            <a:r>
              <a:rPr lang="zh-CN" altLang="en-US" sz="2000" dirty="0">
                <a:solidFill>
                  <a:srgbClr val="FF0066"/>
                </a:solidFill>
                <a:latin typeface="Times New Roman" panose="02020603050405020304" pitchFamily="18" charset="0"/>
                <a:ea typeface="楷体_GB2312" pitchFamily="49" charset="-122"/>
              </a:rPr>
              <a:t>参加文艺队的学生</a:t>
            </a:r>
            <a:r>
              <a:rPr lang="en-US" altLang="zh-CN" sz="2000">
                <a:solidFill>
                  <a:srgbClr val="FF0066"/>
                </a:solidFill>
                <a:latin typeface="Times New Roman" panose="02020603050405020304" pitchFamily="18" charset="0"/>
                <a:ea typeface="楷体_GB2312" pitchFamily="49" charset="-122"/>
              </a:rPr>
              <a:t>)</a:t>
            </a:r>
            <a:endParaRPr lang="en-US" altLang="zh-CN" sz="2000">
              <a:solidFill>
                <a:srgbClr val="FF0066"/>
              </a:solidFill>
              <a:latin typeface="Times New Roman" panose="02020603050405020304" pitchFamily="18" charset="0"/>
              <a:ea typeface="楷体_GB2312" pitchFamily="49" charset="-122"/>
            </a:endParaRPr>
          </a:p>
        </p:txBody>
      </p:sp>
      <p:pic>
        <p:nvPicPr>
          <p:cNvPr id="2578443" name="图片 2578442"/>
          <p:cNvPicPr>
            <a:picLocks noChangeAspect="1"/>
          </p:cNvPicPr>
          <p:nvPr/>
        </p:nvPicPr>
        <p:blipFill>
          <a:blip r:embed="rId5"/>
          <a:stretch>
            <a:fillRect/>
          </a:stretch>
        </p:blipFill>
        <p:spPr>
          <a:xfrm>
            <a:off x="1755458" y="4138613"/>
            <a:ext cx="3867150" cy="1457325"/>
          </a:xfrm>
          <a:prstGeom prst="rect">
            <a:avLst/>
          </a:prstGeom>
          <a:noFill/>
          <a:ln w="28575">
            <a:noFill/>
          </a:ln>
        </p:spPr>
      </p:pic>
      <p:sp>
        <p:nvSpPr>
          <p:cNvPr id="2578445" name="文本框 2578444"/>
          <p:cNvSpPr txBox="1"/>
          <p:nvPr/>
        </p:nvSpPr>
        <p:spPr>
          <a:xfrm>
            <a:off x="5844858" y="3695700"/>
            <a:ext cx="4752975" cy="396875"/>
          </a:xfrm>
          <a:prstGeom prst="rect">
            <a:avLst/>
          </a:prstGeom>
          <a:noFill/>
          <a:ln w="9525">
            <a:noFill/>
          </a:ln>
        </p:spPr>
        <p:txBody>
          <a:bodyPr>
            <a:spAutoFit/>
          </a:bodyPr>
          <a:p>
            <a:pPr algn="ctr">
              <a:spcBef>
                <a:spcPct val="50000"/>
              </a:spcBef>
            </a:pPr>
            <a:r>
              <a:rPr lang="en-US" altLang="zh-CN" sz="2000">
                <a:solidFill>
                  <a:srgbClr val="FF0066"/>
                </a:solidFill>
                <a:latin typeface="Times New Roman" panose="02020603050405020304" pitchFamily="18" charset="0"/>
                <a:ea typeface="楷体_GB2312" pitchFamily="49" charset="-122"/>
              </a:rPr>
              <a:t>R</a:t>
            </a:r>
            <a:r>
              <a:rPr lang="zh-CN" altLang="en-US" sz="2000">
                <a:solidFill>
                  <a:srgbClr val="FF0066"/>
                </a:solidFill>
                <a:latin typeface="Arial" panose="020B0604020202020204" pitchFamily="34" charset="0"/>
                <a:ea typeface="楷体_GB2312" pitchFamily="49" charset="-122"/>
              </a:rPr>
              <a:t>－</a:t>
            </a:r>
            <a:r>
              <a:rPr lang="en-US" altLang="zh-CN" sz="2000">
                <a:solidFill>
                  <a:srgbClr val="FF0066"/>
                </a:solidFill>
                <a:latin typeface="Times New Roman" panose="02020603050405020304" pitchFamily="18" charset="0"/>
                <a:ea typeface="楷体_GB2312" pitchFamily="49" charset="-122"/>
              </a:rPr>
              <a:t>S(</a:t>
            </a:r>
            <a:r>
              <a:rPr lang="zh-CN" altLang="en-US" sz="2000" dirty="0">
                <a:solidFill>
                  <a:srgbClr val="FF0066"/>
                </a:solidFill>
                <a:latin typeface="Times New Roman" panose="02020603050405020304" pitchFamily="18" charset="0"/>
                <a:ea typeface="楷体_GB2312" pitchFamily="49" charset="-122"/>
              </a:rPr>
              <a:t>参加体育队而未参加文艺队的学生</a:t>
            </a:r>
            <a:r>
              <a:rPr lang="en-US" altLang="zh-CN" sz="2000">
                <a:solidFill>
                  <a:srgbClr val="FF0066"/>
                </a:solidFill>
                <a:latin typeface="Times New Roman" panose="02020603050405020304" pitchFamily="18" charset="0"/>
                <a:ea typeface="楷体_GB2312" pitchFamily="49" charset="-122"/>
              </a:rPr>
              <a:t>)</a:t>
            </a:r>
            <a:endParaRPr lang="en-US" altLang="zh-CN" sz="2000">
              <a:solidFill>
                <a:srgbClr val="FF0066"/>
              </a:solidFill>
              <a:latin typeface="Times New Roman" panose="02020603050405020304" pitchFamily="18" charset="0"/>
              <a:ea typeface="楷体_GB2312" pitchFamily="49" charset="-122"/>
            </a:endParaRPr>
          </a:p>
        </p:txBody>
      </p:sp>
      <p:sp>
        <p:nvSpPr>
          <p:cNvPr id="2578446" name="文本框 2578445"/>
          <p:cNvSpPr txBox="1"/>
          <p:nvPr/>
        </p:nvSpPr>
        <p:spPr>
          <a:xfrm>
            <a:off x="5908358" y="5337175"/>
            <a:ext cx="4689475" cy="396875"/>
          </a:xfrm>
          <a:prstGeom prst="rect">
            <a:avLst/>
          </a:prstGeom>
          <a:noFill/>
          <a:ln w="9525">
            <a:noFill/>
          </a:ln>
        </p:spPr>
        <p:txBody>
          <a:bodyPr>
            <a:spAutoFit/>
          </a:bodyPr>
          <a:p>
            <a:pPr algn="ctr">
              <a:spcBef>
                <a:spcPct val="50000"/>
              </a:spcBef>
            </a:pPr>
            <a:r>
              <a:rPr lang="en-US" altLang="zh-CN" sz="2000">
                <a:solidFill>
                  <a:srgbClr val="FF0066"/>
                </a:solidFill>
                <a:latin typeface="Times New Roman" panose="02020603050405020304" pitchFamily="18" charset="0"/>
                <a:ea typeface="楷体_GB2312" pitchFamily="49" charset="-122"/>
              </a:rPr>
              <a:t>S</a:t>
            </a:r>
            <a:r>
              <a:rPr lang="zh-CN" altLang="en-US" sz="2000">
                <a:solidFill>
                  <a:srgbClr val="FF0066"/>
                </a:solidFill>
                <a:latin typeface="Arial" panose="020B0604020202020204" pitchFamily="34" charset="0"/>
                <a:ea typeface="楷体_GB2312" pitchFamily="49" charset="-122"/>
              </a:rPr>
              <a:t>－</a:t>
            </a:r>
            <a:r>
              <a:rPr lang="en-US" altLang="zh-CN" sz="2000">
                <a:solidFill>
                  <a:srgbClr val="FF0066"/>
                </a:solidFill>
                <a:latin typeface="Times New Roman" panose="02020603050405020304" pitchFamily="18" charset="0"/>
                <a:ea typeface="楷体_GB2312" pitchFamily="49" charset="-122"/>
              </a:rPr>
              <a:t>R(</a:t>
            </a:r>
            <a:r>
              <a:rPr lang="zh-CN" altLang="en-US" sz="2000" dirty="0">
                <a:solidFill>
                  <a:srgbClr val="FF0066"/>
                </a:solidFill>
                <a:latin typeface="Times New Roman" panose="02020603050405020304" pitchFamily="18" charset="0"/>
                <a:ea typeface="楷体_GB2312" pitchFamily="49" charset="-122"/>
              </a:rPr>
              <a:t>参加文艺队而未参加体育队的学生</a:t>
            </a:r>
            <a:r>
              <a:rPr lang="en-US" altLang="zh-CN" sz="2000">
                <a:solidFill>
                  <a:srgbClr val="FF0066"/>
                </a:solidFill>
                <a:latin typeface="Times New Roman" panose="02020603050405020304" pitchFamily="18" charset="0"/>
                <a:ea typeface="楷体_GB2312" pitchFamily="49" charset="-122"/>
              </a:rPr>
              <a:t>)</a:t>
            </a:r>
            <a:endParaRPr lang="en-US" altLang="zh-CN" sz="2000">
              <a:solidFill>
                <a:srgbClr val="FF0066"/>
              </a:solidFill>
              <a:latin typeface="Times New Roman" panose="02020603050405020304" pitchFamily="18" charset="0"/>
              <a:ea typeface="楷体_GB2312" pitchFamily="49" charset="-122"/>
            </a:endParaRPr>
          </a:p>
        </p:txBody>
      </p:sp>
      <p:pic>
        <p:nvPicPr>
          <p:cNvPr id="2578447" name="图片 2578446"/>
          <p:cNvPicPr>
            <a:picLocks noChangeAspect="1"/>
          </p:cNvPicPr>
          <p:nvPr/>
        </p:nvPicPr>
        <p:blipFill>
          <a:blip r:embed="rId6"/>
          <a:stretch>
            <a:fillRect/>
          </a:stretch>
        </p:blipFill>
        <p:spPr>
          <a:xfrm>
            <a:off x="5959158" y="4084638"/>
            <a:ext cx="3867150" cy="847725"/>
          </a:xfrm>
          <a:prstGeom prst="rect">
            <a:avLst/>
          </a:prstGeom>
          <a:noFill/>
          <a:ln w="28575">
            <a:noFill/>
          </a:ln>
        </p:spPr>
      </p:pic>
      <p:pic>
        <p:nvPicPr>
          <p:cNvPr id="2578448" name="图片 2578447"/>
          <p:cNvPicPr>
            <a:picLocks noChangeAspect="1"/>
          </p:cNvPicPr>
          <p:nvPr/>
        </p:nvPicPr>
        <p:blipFill>
          <a:blip r:embed="rId7"/>
          <a:stretch>
            <a:fillRect/>
          </a:stretch>
        </p:blipFill>
        <p:spPr>
          <a:xfrm>
            <a:off x="5971858" y="5718175"/>
            <a:ext cx="3867150" cy="838200"/>
          </a:xfrm>
          <a:prstGeom prst="rect">
            <a:avLst/>
          </a:prstGeom>
          <a:noFill/>
          <a:ln w="28575">
            <a:noFill/>
          </a:ln>
        </p:spPr>
      </p:pic>
      <p:sp>
        <p:nvSpPr>
          <p:cNvPr id="2578449" name="矩形 2578448"/>
          <p:cNvSpPr/>
          <p:nvPr/>
        </p:nvSpPr>
        <p:spPr>
          <a:xfrm>
            <a:off x="1755775" y="558165"/>
            <a:ext cx="2074545" cy="570865"/>
          </a:xfrm>
          <a:prstGeom prst="rect">
            <a:avLst/>
          </a:prstGeom>
          <a:noFill/>
          <a:ln w="9525">
            <a:noFill/>
          </a:ln>
        </p:spPr>
        <p:txBody>
          <a:bodyPr wrap="none" anchor="t" anchorCtr="0">
            <a:spAutoFit/>
          </a:bodyPr>
          <a:p>
            <a:pPr>
              <a:lnSpc>
                <a:spcPct val="130000"/>
              </a:lnSpc>
            </a:pPr>
            <a:r>
              <a:rPr lang="zh-CN" altLang="zh-CN" sz="2400" dirty="0">
                <a:solidFill>
                  <a:schemeClr val="tx1"/>
                </a:solidFill>
                <a:latin typeface="Arial" panose="020B0604020202020204" pitchFamily="34" charset="0"/>
                <a:ea typeface="楷体_GB2312" pitchFamily="49" charset="-122"/>
              </a:rPr>
              <a:t>差(Difference)</a:t>
            </a:r>
            <a:endParaRPr lang="en-US" altLang="zh-CN" sz="2400">
              <a:solidFill>
                <a:schemeClr val="tx1"/>
              </a:solidFill>
              <a:latin typeface="Arial" panose="020B0604020202020204" pitchFamily="34"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78439"/>
                                        </p:tgtEl>
                                        <p:attrNameLst>
                                          <p:attrName>style.visibility</p:attrName>
                                        </p:attrNameLst>
                                      </p:cBhvr>
                                      <p:to>
                                        <p:strVal val="visible"/>
                                      </p:to>
                                    </p:set>
                                    <p:anim calcmode="lin" valueType="num">
                                      <p:cBhvr additive="base">
                                        <p:cTn id="7" dur="500" fill="hold"/>
                                        <p:tgtEl>
                                          <p:spTgt spid="2578439"/>
                                        </p:tgtEl>
                                        <p:attrNameLst>
                                          <p:attrName>ppt_x</p:attrName>
                                        </p:attrNameLst>
                                      </p:cBhvr>
                                      <p:tavLst>
                                        <p:tav tm="0">
                                          <p:val>
                                            <p:strVal val="1+#ppt_w/2"/>
                                          </p:val>
                                        </p:tav>
                                        <p:tav tm="100000">
                                          <p:val>
                                            <p:strVal val="#ppt_x"/>
                                          </p:val>
                                        </p:tav>
                                      </p:tavLst>
                                    </p:anim>
                                    <p:anim calcmode="lin" valueType="num">
                                      <p:cBhvr additive="base">
                                        <p:cTn id="8" dur="500" fill="hold"/>
                                        <p:tgtEl>
                                          <p:spTgt spid="257843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578440"/>
                                        </p:tgtEl>
                                        <p:attrNameLst>
                                          <p:attrName>style.visibility</p:attrName>
                                        </p:attrNameLst>
                                      </p:cBhvr>
                                      <p:to>
                                        <p:strVal val="visible"/>
                                      </p:to>
                                    </p:set>
                                    <p:anim calcmode="lin" valueType="num">
                                      <p:cBhvr additive="base">
                                        <p:cTn id="13" dur="500" fill="hold"/>
                                        <p:tgtEl>
                                          <p:spTgt spid="2578440"/>
                                        </p:tgtEl>
                                        <p:attrNameLst>
                                          <p:attrName>ppt_x</p:attrName>
                                        </p:attrNameLst>
                                      </p:cBhvr>
                                      <p:tavLst>
                                        <p:tav tm="0">
                                          <p:val>
                                            <p:strVal val="1+#ppt_w/2"/>
                                          </p:val>
                                        </p:tav>
                                        <p:tav tm="100000">
                                          <p:val>
                                            <p:strVal val="#ppt_x"/>
                                          </p:val>
                                        </p:tav>
                                      </p:tavLst>
                                    </p:anim>
                                    <p:anim calcmode="lin" valueType="num">
                                      <p:cBhvr additive="base">
                                        <p:cTn id="14" dur="500" fill="hold"/>
                                        <p:tgtEl>
                                          <p:spTgt spid="257844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78441"/>
                                        </p:tgtEl>
                                        <p:attrNameLst>
                                          <p:attrName>style.visibility</p:attrName>
                                        </p:attrNameLst>
                                      </p:cBhvr>
                                      <p:to>
                                        <p:strVal val="visible"/>
                                      </p:to>
                                    </p:set>
                                    <p:anim calcmode="lin" valueType="num">
                                      <p:cBhvr additive="base">
                                        <p:cTn id="19" dur="500" fill="hold"/>
                                        <p:tgtEl>
                                          <p:spTgt spid="2578441"/>
                                        </p:tgtEl>
                                        <p:attrNameLst>
                                          <p:attrName>ppt_x</p:attrName>
                                        </p:attrNameLst>
                                      </p:cBhvr>
                                      <p:tavLst>
                                        <p:tav tm="0">
                                          <p:val>
                                            <p:strVal val="#ppt_x"/>
                                          </p:val>
                                        </p:tav>
                                        <p:tav tm="100000">
                                          <p:val>
                                            <p:strVal val="#ppt_x"/>
                                          </p:val>
                                        </p:tav>
                                      </p:tavLst>
                                    </p:anim>
                                    <p:anim calcmode="lin" valueType="num">
                                      <p:cBhvr additive="base">
                                        <p:cTn id="20" dur="500" fill="hold"/>
                                        <p:tgtEl>
                                          <p:spTgt spid="257844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578442"/>
                                        </p:tgtEl>
                                        <p:attrNameLst>
                                          <p:attrName>style.visibility</p:attrName>
                                        </p:attrNameLst>
                                      </p:cBhvr>
                                      <p:to>
                                        <p:strVal val="visible"/>
                                      </p:to>
                                    </p:set>
                                    <p:anim calcmode="lin" valueType="num">
                                      <p:cBhvr additive="base">
                                        <p:cTn id="23" dur="500" fill="hold"/>
                                        <p:tgtEl>
                                          <p:spTgt spid="2578442"/>
                                        </p:tgtEl>
                                        <p:attrNameLst>
                                          <p:attrName>ppt_x</p:attrName>
                                        </p:attrNameLst>
                                      </p:cBhvr>
                                      <p:tavLst>
                                        <p:tav tm="0">
                                          <p:val>
                                            <p:strVal val="#ppt_x"/>
                                          </p:val>
                                        </p:tav>
                                        <p:tav tm="100000">
                                          <p:val>
                                            <p:strVal val="#ppt_x"/>
                                          </p:val>
                                        </p:tav>
                                      </p:tavLst>
                                    </p:anim>
                                    <p:anim calcmode="lin" valueType="num">
                                      <p:cBhvr additive="base">
                                        <p:cTn id="24" dur="500" fill="hold"/>
                                        <p:tgtEl>
                                          <p:spTgt spid="257844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578443"/>
                                        </p:tgtEl>
                                        <p:attrNameLst>
                                          <p:attrName>style.visibility</p:attrName>
                                        </p:attrNameLst>
                                      </p:cBhvr>
                                      <p:to>
                                        <p:strVal val="visible"/>
                                      </p:to>
                                    </p:set>
                                    <p:anim calcmode="lin" valueType="num">
                                      <p:cBhvr additive="base">
                                        <p:cTn id="27" dur="500" fill="hold"/>
                                        <p:tgtEl>
                                          <p:spTgt spid="2578443"/>
                                        </p:tgtEl>
                                        <p:attrNameLst>
                                          <p:attrName>ppt_x</p:attrName>
                                        </p:attrNameLst>
                                      </p:cBhvr>
                                      <p:tavLst>
                                        <p:tav tm="0">
                                          <p:val>
                                            <p:strVal val="#ppt_x"/>
                                          </p:val>
                                        </p:tav>
                                        <p:tav tm="100000">
                                          <p:val>
                                            <p:strVal val="#ppt_x"/>
                                          </p:val>
                                        </p:tav>
                                      </p:tavLst>
                                    </p:anim>
                                    <p:anim calcmode="lin" valueType="num">
                                      <p:cBhvr additive="base">
                                        <p:cTn id="28" dur="500" fill="hold"/>
                                        <p:tgtEl>
                                          <p:spTgt spid="257844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578445"/>
                                        </p:tgtEl>
                                        <p:attrNameLst>
                                          <p:attrName>style.visibility</p:attrName>
                                        </p:attrNameLst>
                                      </p:cBhvr>
                                      <p:to>
                                        <p:strVal val="visible"/>
                                      </p:to>
                                    </p:set>
                                    <p:anim calcmode="lin" valueType="num">
                                      <p:cBhvr additive="base">
                                        <p:cTn id="33" dur="500" fill="hold"/>
                                        <p:tgtEl>
                                          <p:spTgt spid="2578445"/>
                                        </p:tgtEl>
                                        <p:attrNameLst>
                                          <p:attrName>ppt_x</p:attrName>
                                        </p:attrNameLst>
                                      </p:cBhvr>
                                      <p:tavLst>
                                        <p:tav tm="0">
                                          <p:val>
                                            <p:strVal val="#ppt_x"/>
                                          </p:val>
                                        </p:tav>
                                        <p:tav tm="100000">
                                          <p:val>
                                            <p:strVal val="#ppt_x"/>
                                          </p:val>
                                        </p:tav>
                                      </p:tavLst>
                                    </p:anim>
                                    <p:anim calcmode="lin" valueType="num">
                                      <p:cBhvr additive="base">
                                        <p:cTn id="34" dur="500" fill="hold"/>
                                        <p:tgtEl>
                                          <p:spTgt spid="257844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78447"/>
                                        </p:tgtEl>
                                        <p:attrNameLst>
                                          <p:attrName>style.visibility</p:attrName>
                                        </p:attrNameLst>
                                      </p:cBhvr>
                                      <p:to>
                                        <p:strVal val="visible"/>
                                      </p:to>
                                    </p:set>
                                    <p:anim calcmode="lin" valueType="num">
                                      <p:cBhvr additive="base">
                                        <p:cTn id="37" dur="500" fill="hold"/>
                                        <p:tgtEl>
                                          <p:spTgt spid="2578447"/>
                                        </p:tgtEl>
                                        <p:attrNameLst>
                                          <p:attrName>ppt_x</p:attrName>
                                        </p:attrNameLst>
                                      </p:cBhvr>
                                      <p:tavLst>
                                        <p:tav tm="0">
                                          <p:val>
                                            <p:strVal val="#ppt_x"/>
                                          </p:val>
                                        </p:tav>
                                        <p:tav tm="100000">
                                          <p:val>
                                            <p:strVal val="#ppt_x"/>
                                          </p:val>
                                        </p:tav>
                                      </p:tavLst>
                                    </p:anim>
                                    <p:anim calcmode="lin" valueType="num">
                                      <p:cBhvr additive="base">
                                        <p:cTn id="38" dur="500" fill="hold"/>
                                        <p:tgtEl>
                                          <p:spTgt spid="257844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578446"/>
                                        </p:tgtEl>
                                        <p:attrNameLst>
                                          <p:attrName>style.visibility</p:attrName>
                                        </p:attrNameLst>
                                      </p:cBhvr>
                                      <p:to>
                                        <p:strVal val="visible"/>
                                      </p:to>
                                    </p:set>
                                    <p:anim calcmode="lin" valueType="num">
                                      <p:cBhvr additive="base">
                                        <p:cTn id="43" dur="500" fill="hold"/>
                                        <p:tgtEl>
                                          <p:spTgt spid="2578446"/>
                                        </p:tgtEl>
                                        <p:attrNameLst>
                                          <p:attrName>ppt_x</p:attrName>
                                        </p:attrNameLst>
                                      </p:cBhvr>
                                      <p:tavLst>
                                        <p:tav tm="0">
                                          <p:val>
                                            <p:strVal val="#ppt_x"/>
                                          </p:val>
                                        </p:tav>
                                        <p:tav tm="100000">
                                          <p:val>
                                            <p:strVal val="#ppt_x"/>
                                          </p:val>
                                        </p:tav>
                                      </p:tavLst>
                                    </p:anim>
                                    <p:anim calcmode="lin" valueType="num">
                                      <p:cBhvr additive="base">
                                        <p:cTn id="44" dur="500" fill="hold"/>
                                        <p:tgtEl>
                                          <p:spTgt spid="257844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578448"/>
                                        </p:tgtEl>
                                        <p:attrNameLst>
                                          <p:attrName>style.visibility</p:attrName>
                                        </p:attrNameLst>
                                      </p:cBhvr>
                                      <p:to>
                                        <p:strVal val="visible"/>
                                      </p:to>
                                    </p:set>
                                    <p:anim calcmode="lin" valueType="num">
                                      <p:cBhvr additive="base">
                                        <p:cTn id="47" dur="500" fill="hold"/>
                                        <p:tgtEl>
                                          <p:spTgt spid="2578448"/>
                                        </p:tgtEl>
                                        <p:attrNameLst>
                                          <p:attrName>ppt_x</p:attrName>
                                        </p:attrNameLst>
                                      </p:cBhvr>
                                      <p:tavLst>
                                        <p:tav tm="0">
                                          <p:val>
                                            <p:strVal val="#ppt_x"/>
                                          </p:val>
                                        </p:tav>
                                        <p:tav tm="100000">
                                          <p:val>
                                            <p:strVal val="#ppt_x"/>
                                          </p:val>
                                        </p:tav>
                                      </p:tavLst>
                                    </p:anim>
                                    <p:anim calcmode="lin" valueType="num">
                                      <p:cBhvr additive="base">
                                        <p:cTn id="48" dur="500" fill="hold"/>
                                        <p:tgtEl>
                                          <p:spTgt spid="25784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8441" grpId="0"/>
      <p:bldP spid="2578442" grpId="0"/>
      <p:bldP spid="2578445" grpId="0"/>
      <p:bldP spid="25784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85604" name="矩形 2585603"/>
          <p:cNvSpPr/>
          <p:nvPr/>
        </p:nvSpPr>
        <p:spPr>
          <a:xfrm>
            <a:off x="1863725" y="932815"/>
            <a:ext cx="9295765" cy="2968625"/>
          </a:xfrm>
          <a:prstGeom prst="rect">
            <a:avLst/>
          </a:prstGeom>
          <a:noFill/>
          <a:ln w="9525">
            <a:noFill/>
          </a:ln>
        </p:spPr>
        <p:txBody>
          <a:bodyPr wrap="square">
            <a:spAutoFit/>
          </a:bodyPr>
          <a:p>
            <a:pPr>
              <a:lnSpc>
                <a:spcPct val="130000"/>
              </a:lnSpc>
              <a:buFont typeface="Wingdings" panose="05000000000000000000" pitchFamily="2" charset="2"/>
              <a:buChar char="p"/>
            </a:pPr>
            <a:r>
              <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zh-CN" altLang="en-US" sz="2400" dirty="0">
                <a:solidFill>
                  <a:srgbClr val="FF0066"/>
                </a:solidFill>
                <a:latin typeface="Times New Roman" panose="02020603050405020304" pitchFamily="18" charset="0"/>
                <a:ea typeface="楷体" panose="02010609060101010101" charset="-122"/>
                <a:cs typeface="Times New Roman" panose="02020603050405020304" pitchFamily="18" charset="0"/>
              </a:rPr>
              <a:t>定义</a:t>
            </a:r>
            <a:r>
              <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rPr>
              <a:t>：关系</a:t>
            </a: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rPr>
              <a:t>R (&lt;a</a:t>
            </a:r>
            <a:r>
              <a:rPr lang="en-US" altLang="zh-CN" sz="2400" baseline="-25000">
                <a:solidFill>
                  <a:srgbClr val="FF0066"/>
                </a:solidFill>
                <a:latin typeface="Times New Roman" panose="02020603050405020304" pitchFamily="18" charset="0"/>
                <a:ea typeface="楷体" panose="02010609060101010101" charset="-122"/>
                <a:cs typeface="Times New Roman" panose="02020603050405020304" pitchFamily="18" charset="0"/>
              </a:rPr>
              <a:t>1 </a:t>
            </a: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rPr>
              <a:t>,</a:t>
            </a:r>
            <a:r>
              <a:rPr lang="en-US" altLang="zh-CN" sz="2400" baseline="-25000">
                <a:solidFill>
                  <a:srgbClr val="FF0066"/>
                </a:solidFill>
                <a:latin typeface="Times New Roman" panose="02020603050405020304" pitchFamily="18" charset="0"/>
                <a:ea typeface="楷体" panose="02010609060101010101" charset="-122"/>
                <a:cs typeface="Times New Roman" panose="02020603050405020304" pitchFamily="18" charset="0"/>
              </a:rPr>
              <a:t> </a:t>
            </a: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rPr>
              <a:t>a</a:t>
            </a:r>
            <a:r>
              <a:rPr lang="en-US" altLang="zh-CN" sz="2400" baseline="-25000">
                <a:solidFill>
                  <a:srgbClr val="FF0066"/>
                </a:solidFill>
                <a:latin typeface="Times New Roman" panose="02020603050405020304" pitchFamily="18" charset="0"/>
                <a:ea typeface="楷体" panose="02010609060101010101" charset="-122"/>
                <a:cs typeface="Times New Roman" panose="02020603050405020304" pitchFamily="18" charset="0"/>
              </a:rPr>
              <a:t>2</a:t>
            </a: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rPr>
              <a:t>, …, a</a:t>
            </a:r>
            <a:r>
              <a:rPr lang="en-US" altLang="zh-CN" sz="2400" baseline="-25000">
                <a:solidFill>
                  <a:srgbClr val="FF0066"/>
                </a:solidFill>
                <a:latin typeface="Times New Roman" panose="02020603050405020304" pitchFamily="18" charset="0"/>
                <a:ea typeface="楷体" panose="02010609060101010101" charset="-122"/>
                <a:cs typeface="Times New Roman" panose="02020603050405020304" pitchFamily="18" charset="0"/>
              </a:rPr>
              <a:t>n </a:t>
            </a: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rPr>
              <a:t>&gt;) </a:t>
            </a:r>
            <a:r>
              <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rPr>
              <a:t>与关系</a:t>
            </a:r>
            <a:r>
              <a:rPr lang="en-US" altLang="zh-CN" sz="2400">
                <a:solidFill>
                  <a:schemeClr val="accent2"/>
                </a:solidFill>
                <a:latin typeface="Times New Roman" panose="02020603050405020304" pitchFamily="18" charset="0"/>
                <a:ea typeface="楷体" panose="02010609060101010101" charset="-122"/>
                <a:cs typeface="Times New Roman" panose="02020603050405020304" pitchFamily="18" charset="0"/>
              </a:rPr>
              <a:t>S(&lt;b</a:t>
            </a:r>
            <a:r>
              <a:rPr lang="en-US" altLang="zh-CN" sz="2400" baseline="-25000">
                <a:solidFill>
                  <a:schemeClr val="accent2"/>
                </a:solidFill>
                <a:latin typeface="Times New Roman" panose="02020603050405020304" pitchFamily="18" charset="0"/>
                <a:ea typeface="楷体" panose="02010609060101010101" charset="-122"/>
                <a:cs typeface="Times New Roman" panose="02020603050405020304" pitchFamily="18" charset="0"/>
              </a:rPr>
              <a:t>1</a:t>
            </a:r>
            <a:r>
              <a:rPr lang="en-US" altLang="zh-CN" sz="2400">
                <a:solidFill>
                  <a:schemeClr val="accent2"/>
                </a:solidFill>
                <a:latin typeface="Times New Roman" panose="02020603050405020304" pitchFamily="18" charset="0"/>
                <a:ea typeface="楷体" panose="02010609060101010101" charset="-122"/>
                <a:cs typeface="Times New Roman" panose="02020603050405020304" pitchFamily="18" charset="0"/>
              </a:rPr>
              <a:t>, b</a:t>
            </a:r>
            <a:r>
              <a:rPr lang="en-US" altLang="zh-CN" sz="2400" baseline="-25000">
                <a:solidFill>
                  <a:schemeClr val="accent2"/>
                </a:solidFill>
                <a:latin typeface="Times New Roman" panose="02020603050405020304" pitchFamily="18" charset="0"/>
                <a:ea typeface="楷体" panose="02010609060101010101" charset="-122"/>
                <a:cs typeface="Times New Roman" panose="02020603050405020304" pitchFamily="18" charset="0"/>
              </a:rPr>
              <a:t>2</a:t>
            </a:r>
            <a:r>
              <a:rPr lang="en-US" altLang="zh-CN" sz="2400">
                <a:solidFill>
                  <a:schemeClr val="accent2"/>
                </a:solidFill>
                <a:latin typeface="Times New Roman" panose="02020603050405020304" pitchFamily="18" charset="0"/>
                <a:ea typeface="楷体" panose="02010609060101010101" charset="-122"/>
                <a:cs typeface="Times New Roman" panose="02020603050405020304" pitchFamily="18" charset="0"/>
              </a:rPr>
              <a:t>, …, </a:t>
            </a:r>
            <a:r>
              <a:rPr lang="en-US" altLang="zh-CN" sz="2400" err="1">
                <a:solidFill>
                  <a:schemeClr val="accent2"/>
                </a:solidFill>
                <a:latin typeface="Times New Roman" panose="02020603050405020304" pitchFamily="18" charset="0"/>
                <a:ea typeface="楷体" panose="02010609060101010101" charset="-122"/>
                <a:cs typeface="Times New Roman" panose="02020603050405020304" pitchFamily="18" charset="0"/>
              </a:rPr>
              <a:t>b</a:t>
            </a:r>
            <a:r>
              <a:rPr lang="en-US" altLang="zh-CN" sz="2400" baseline="-25000" err="1">
                <a:solidFill>
                  <a:schemeClr val="accent2"/>
                </a:solidFill>
                <a:latin typeface="Times New Roman" panose="02020603050405020304" pitchFamily="18" charset="0"/>
                <a:ea typeface="楷体" panose="02010609060101010101" charset="-122"/>
                <a:cs typeface="Times New Roman" panose="02020603050405020304" pitchFamily="18" charset="0"/>
              </a:rPr>
              <a:t>m</a:t>
            </a:r>
            <a:r>
              <a:rPr lang="en-US" altLang="zh-CN" sz="2400" baseline="-25000">
                <a:solidFill>
                  <a:schemeClr val="accent2"/>
                </a:solidFill>
                <a:latin typeface="Times New Roman" panose="02020603050405020304" pitchFamily="18" charset="0"/>
                <a:ea typeface="楷体" panose="02010609060101010101" charset="-122"/>
                <a:cs typeface="Times New Roman" panose="02020603050405020304" pitchFamily="18" charset="0"/>
              </a:rPr>
              <a:t> </a:t>
            </a:r>
            <a:r>
              <a:rPr lang="en-US" altLang="zh-CN" sz="2400">
                <a:solidFill>
                  <a:schemeClr val="accent2"/>
                </a:solidFill>
                <a:latin typeface="Times New Roman" panose="02020603050405020304" pitchFamily="18" charset="0"/>
                <a:ea typeface="楷体" panose="02010609060101010101" charset="-122"/>
                <a:cs typeface="Times New Roman" panose="02020603050405020304" pitchFamily="18" charset="0"/>
              </a:rPr>
              <a:t>&gt;) </a:t>
            </a:r>
            <a:r>
              <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rPr>
              <a:t>的广义笛卡尔积 </a:t>
            </a:r>
            <a:r>
              <a:rPr lang="en-US" altLang="zh-CN" sz="2400">
                <a:solidFill>
                  <a:schemeClr val="tx1"/>
                </a:solidFill>
                <a:latin typeface="Times New Roman" panose="02020603050405020304" pitchFamily="18" charset="0"/>
                <a:ea typeface="楷体" panose="02010609060101010101" charset="-122"/>
                <a:cs typeface="Times New Roman" panose="02020603050405020304" pitchFamily="18" charset="0"/>
              </a:rPr>
              <a:t>(</a:t>
            </a:r>
            <a:r>
              <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rPr>
              <a:t>简称广义积</a:t>
            </a:r>
            <a:r>
              <a:rPr lang="en-US" altLang="zh-CN" sz="240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rPr>
              <a:t>运算结果也是一个关系，记作： </a:t>
            </a:r>
            <a:r>
              <a:rPr lang="en-US" altLang="zh-CN" sz="2400">
                <a:solidFill>
                  <a:schemeClr val="tx1"/>
                </a:solidFill>
                <a:latin typeface="Times New Roman" panose="02020603050405020304" pitchFamily="18" charset="0"/>
                <a:ea typeface="楷体" panose="02010609060101010101" charset="-122"/>
                <a:cs typeface="Times New Roman" panose="02020603050405020304" pitchFamily="18" charset="0"/>
              </a:rPr>
              <a:t>R </a:t>
            </a:r>
            <a:r>
              <a:rPr lang="en-US" altLang="zh-CN" sz="2400">
                <a:solidFill>
                  <a:schemeClr val="tx1"/>
                </a:solidFill>
                <a:latin typeface="Arial" panose="020B0604020202020204" pitchFamily="34" charset="0"/>
                <a:ea typeface="楷体" panose="02010609060101010101" charset="-122"/>
                <a:cs typeface="Times New Roman" panose="02020603050405020304" pitchFamily="18" charset="0"/>
              </a:rPr>
              <a:t>×</a:t>
            </a:r>
            <a:r>
              <a:rPr lang="en-US" altLang="zh-CN" sz="2400">
                <a:solidFill>
                  <a:schemeClr val="tx1"/>
                </a:solidFill>
                <a:latin typeface="Times New Roman" panose="02020603050405020304" pitchFamily="18" charset="0"/>
                <a:ea typeface="楷体" panose="02010609060101010101" charset="-122"/>
                <a:cs typeface="Times New Roman" panose="02020603050405020304" pitchFamily="18" charset="0"/>
              </a:rPr>
              <a:t> S, </a:t>
            </a:r>
            <a:r>
              <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rPr>
              <a:t>它由关系</a:t>
            </a:r>
            <a:r>
              <a:rPr lang="en-US" altLang="zh-CN" sz="2400">
                <a:solidFill>
                  <a:schemeClr val="tx1"/>
                </a:solidFill>
                <a:latin typeface="Times New Roman" panose="02020603050405020304" pitchFamily="18" charset="0"/>
                <a:ea typeface="楷体" panose="02010609060101010101" charset="-122"/>
                <a:cs typeface="Times New Roman" panose="02020603050405020304" pitchFamily="18" charset="0"/>
              </a:rPr>
              <a:t>R</a:t>
            </a:r>
            <a:r>
              <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rPr>
              <a:t>中的元组与关系</a:t>
            </a:r>
            <a:r>
              <a:rPr lang="en-US" altLang="zh-CN" sz="2400">
                <a:solidFill>
                  <a:schemeClr val="tx1"/>
                </a:solidFill>
                <a:latin typeface="Times New Roman" panose="02020603050405020304" pitchFamily="18" charset="0"/>
                <a:ea typeface="楷体" panose="02010609060101010101" charset="-122"/>
                <a:cs typeface="Times New Roman" panose="02020603050405020304" pitchFamily="18" charset="0"/>
              </a:rPr>
              <a:t>S</a:t>
            </a:r>
            <a:r>
              <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rPr>
              <a:t>的元组</a:t>
            </a:r>
            <a:r>
              <a:rPr lang="zh-CN" altLang="en-US" sz="2400" b="1" dirty="0">
                <a:solidFill>
                  <a:srgbClr val="0070C0"/>
                </a:solidFill>
                <a:latin typeface="Times New Roman" panose="02020603050405020304" pitchFamily="18" charset="0"/>
                <a:ea typeface="楷体" panose="02010609060101010101" charset="-122"/>
                <a:cs typeface="Times New Roman" panose="02020603050405020304" pitchFamily="18" charset="0"/>
              </a:rPr>
              <a:t>进行所有可能的拼接</a:t>
            </a:r>
            <a:r>
              <a:rPr lang="en-US" altLang="zh-CN" sz="2400" b="1">
                <a:solidFill>
                  <a:srgbClr val="0070C0"/>
                </a:solidFill>
                <a:latin typeface="Times New Roman" panose="02020603050405020304" pitchFamily="18" charset="0"/>
                <a:ea typeface="楷体" panose="02010609060101010101" charset="-122"/>
                <a:cs typeface="Times New Roman" panose="02020603050405020304" pitchFamily="18" charset="0"/>
              </a:rPr>
              <a:t>(</a:t>
            </a:r>
            <a:r>
              <a:rPr lang="zh-CN" altLang="en-US" sz="2400" b="1" dirty="0">
                <a:solidFill>
                  <a:srgbClr val="0070C0"/>
                </a:solidFill>
                <a:latin typeface="Times New Roman" panose="02020603050405020304" pitchFamily="18" charset="0"/>
                <a:ea typeface="楷体" panose="02010609060101010101" charset="-122"/>
                <a:cs typeface="Times New Roman" panose="02020603050405020304" pitchFamily="18" charset="0"/>
              </a:rPr>
              <a:t>或串接</a:t>
            </a:r>
            <a:r>
              <a:rPr lang="en-US" altLang="zh-CN" sz="2400" b="1">
                <a:solidFill>
                  <a:srgbClr val="0070C0"/>
                </a:solidFill>
                <a:latin typeface="Times New Roman" panose="02020603050405020304" pitchFamily="18" charset="0"/>
                <a:ea typeface="楷体" panose="02010609060101010101" charset="-122"/>
                <a:cs typeface="Times New Roman" panose="02020603050405020304" pitchFamily="18" charset="0"/>
              </a:rPr>
              <a:t>)</a:t>
            </a:r>
            <a:r>
              <a:rPr lang="zh-CN" altLang="en-US" sz="2400" b="1" dirty="0">
                <a:solidFill>
                  <a:srgbClr val="0070C0"/>
                </a:solidFill>
                <a:latin typeface="Times New Roman" panose="02020603050405020304" pitchFamily="18" charset="0"/>
                <a:ea typeface="楷体" panose="02010609060101010101" charset="-122"/>
                <a:cs typeface="Times New Roman" panose="02020603050405020304" pitchFamily="18" charset="0"/>
              </a:rPr>
              <a:t>构成</a:t>
            </a:r>
            <a:r>
              <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rPr>
              <a:t>。</a:t>
            </a:r>
            <a:endPar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a:lnSpc>
                <a:spcPct val="130000"/>
              </a:lnSpc>
              <a:buFont typeface="Wingdings" panose="05000000000000000000" pitchFamily="2" charset="2"/>
              <a:buChar char="p"/>
            </a:pPr>
            <a:r>
              <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zh-CN" altLang="en-US" sz="2400" dirty="0">
                <a:solidFill>
                  <a:srgbClr val="FF0066"/>
                </a:solidFill>
                <a:latin typeface="Times New Roman" panose="02020603050405020304" pitchFamily="18" charset="0"/>
                <a:ea typeface="楷体" panose="02010609060101010101" charset="-122"/>
                <a:cs typeface="Times New Roman" panose="02020603050405020304" pitchFamily="18" charset="0"/>
              </a:rPr>
              <a:t>数学描述</a:t>
            </a:r>
            <a:r>
              <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rPr>
              <a:t>R </a:t>
            </a:r>
            <a:r>
              <a:rPr lang="en-US" altLang="zh-CN" sz="2400">
                <a:solidFill>
                  <a:schemeClr val="tx1"/>
                </a:solidFill>
                <a:latin typeface="Times New Roman" panose="02020603050405020304" pitchFamily="18" charset="0"/>
                <a:ea typeface="楷体" panose="02010609060101010101" charset="-122"/>
                <a:cs typeface="Times New Roman" panose="02020603050405020304" pitchFamily="18" charset="0"/>
              </a:rPr>
              <a:t>x</a:t>
            </a: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sym typeface="Symbol" panose="05050102010706020507" pitchFamily="18" charset="2"/>
              </a:rPr>
              <a:t> </a:t>
            </a: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rPr>
              <a:t>S ={ &lt;a</a:t>
            </a:r>
            <a:r>
              <a:rPr lang="en-US" altLang="zh-CN" sz="2400" baseline="-25000">
                <a:solidFill>
                  <a:srgbClr val="FF0066"/>
                </a:solidFill>
                <a:latin typeface="Times New Roman" panose="02020603050405020304" pitchFamily="18" charset="0"/>
                <a:ea typeface="楷体" panose="02010609060101010101" charset="-122"/>
                <a:cs typeface="Times New Roman" panose="02020603050405020304" pitchFamily="18" charset="0"/>
              </a:rPr>
              <a:t>1 </a:t>
            </a: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rPr>
              <a:t>,</a:t>
            </a:r>
            <a:r>
              <a:rPr lang="en-US" altLang="zh-CN" sz="2400" baseline="-25000">
                <a:solidFill>
                  <a:srgbClr val="FF0066"/>
                </a:solidFill>
                <a:latin typeface="Times New Roman" panose="02020603050405020304" pitchFamily="18" charset="0"/>
                <a:ea typeface="楷体" panose="02010609060101010101" charset="-122"/>
                <a:cs typeface="Times New Roman" panose="02020603050405020304" pitchFamily="18" charset="0"/>
              </a:rPr>
              <a:t> </a:t>
            </a: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rPr>
              <a:t>a</a:t>
            </a:r>
            <a:r>
              <a:rPr lang="en-US" altLang="zh-CN" sz="2400" baseline="-25000">
                <a:solidFill>
                  <a:srgbClr val="FF0066"/>
                </a:solidFill>
                <a:latin typeface="Times New Roman" panose="02020603050405020304" pitchFamily="18" charset="0"/>
                <a:ea typeface="楷体" panose="02010609060101010101" charset="-122"/>
                <a:cs typeface="Times New Roman" panose="02020603050405020304" pitchFamily="18" charset="0"/>
              </a:rPr>
              <a:t>2</a:t>
            </a: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rPr>
              <a:t>, …, a</a:t>
            </a:r>
            <a:r>
              <a:rPr lang="en-US" altLang="zh-CN" sz="2400" baseline="-25000">
                <a:solidFill>
                  <a:srgbClr val="FF0066"/>
                </a:solidFill>
                <a:latin typeface="Times New Roman" panose="02020603050405020304" pitchFamily="18" charset="0"/>
                <a:ea typeface="楷体" panose="02010609060101010101" charset="-122"/>
                <a:cs typeface="Times New Roman" panose="02020603050405020304" pitchFamily="18" charset="0"/>
              </a:rPr>
              <a:t>n</a:t>
            </a: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rPr>
              <a:t>, </a:t>
            </a:r>
            <a:r>
              <a:rPr lang="en-US" altLang="zh-CN" sz="2400">
                <a:solidFill>
                  <a:schemeClr val="accent2"/>
                </a:solidFill>
                <a:latin typeface="Times New Roman" panose="02020603050405020304" pitchFamily="18" charset="0"/>
                <a:ea typeface="楷体" panose="02010609060101010101" charset="-122"/>
                <a:cs typeface="Times New Roman" panose="02020603050405020304" pitchFamily="18" charset="0"/>
              </a:rPr>
              <a:t>b</a:t>
            </a:r>
            <a:r>
              <a:rPr lang="en-US" altLang="zh-CN" sz="2400" baseline="-25000">
                <a:solidFill>
                  <a:schemeClr val="accent2"/>
                </a:solidFill>
                <a:latin typeface="Times New Roman" panose="02020603050405020304" pitchFamily="18" charset="0"/>
                <a:ea typeface="楷体" panose="02010609060101010101" charset="-122"/>
                <a:cs typeface="Times New Roman" panose="02020603050405020304" pitchFamily="18" charset="0"/>
              </a:rPr>
              <a:t>1</a:t>
            </a:r>
            <a:r>
              <a:rPr lang="en-US" altLang="zh-CN" sz="2400">
                <a:solidFill>
                  <a:schemeClr val="accent2"/>
                </a:solidFill>
                <a:latin typeface="Times New Roman" panose="02020603050405020304" pitchFamily="18" charset="0"/>
                <a:ea typeface="楷体" panose="02010609060101010101" charset="-122"/>
                <a:cs typeface="Times New Roman" panose="02020603050405020304" pitchFamily="18" charset="0"/>
              </a:rPr>
              <a:t>, b</a:t>
            </a:r>
            <a:r>
              <a:rPr lang="en-US" altLang="zh-CN" sz="2400" baseline="-25000">
                <a:solidFill>
                  <a:schemeClr val="accent2"/>
                </a:solidFill>
                <a:latin typeface="Times New Roman" panose="02020603050405020304" pitchFamily="18" charset="0"/>
                <a:ea typeface="楷体" panose="02010609060101010101" charset="-122"/>
                <a:cs typeface="Times New Roman" panose="02020603050405020304" pitchFamily="18" charset="0"/>
              </a:rPr>
              <a:t>2</a:t>
            </a:r>
            <a:r>
              <a:rPr lang="en-US" altLang="zh-CN" sz="2400">
                <a:solidFill>
                  <a:schemeClr val="accent2"/>
                </a:solidFill>
                <a:latin typeface="Times New Roman" panose="02020603050405020304" pitchFamily="18" charset="0"/>
                <a:ea typeface="楷体" panose="02010609060101010101" charset="-122"/>
                <a:cs typeface="Times New Roman" panose="02020603050405020304" pitchFamily="18" charset="0"/>
              </a:rPr>
              <a:t>, …, </a:t>
            </a:r>
            <a:r>
              <a:rPr lang="en-US" altLang="zh-CN" sz="2400" err="1">
                <a:solidFill>
                  <a:schemeClr val="accent2"/>
                </a:solidFill>
                <a:latin typeface="Times New Roman" panose="02020603050405020304" pitchFamily="18" charset="0"/>
                <a:ea typeface="楷体" panose="02010609060101010101" charset="-122"/>
                <a:cs typeface="Times New Roman" panose="02020603050405020304" pitchFamily="18" charset="0"/>
              </a:rPr>
              <a:t>b</a:t>
            </a:r>
            <a:r>
              <a:rPr lang="en-US" altLang="zh-CN" sz="2400" baseline="-25000" err="1">
                <a:solidFill>
                  <a:schemeClr val="accent2"/>
                </a:solidFill>
                <a:latin typeface="Times New Roman" panose="02020603050405020304" pitchFamily="18" charset="0"/>
                <a:ea typeface="楷体" panose="02010609060101010101" charset="-122"/>
                <a:cs typeface="Times New Roman" panose="02020603050405020304" pitchFamily="18" charset="0"/>
              </a:rPr>
              <a:t>m</a:t>
            </a:r>
            <a:r>
              <a:rPr lang="en-US" altLang="zh-CN" sz="2400">
                <a:solidFill>
                  <a:schemeClr val="accent2"/>
                </a:solidFill>
                <a:latin typeface="Times New Roman" panose="02020603050405020304" pitchFamily="18" charset="0"/>
                <a:ea typeface="楷体" panose="02010609060101010101" charset="-122"/>
                <a:cs typeface="Times New Roman" panose="02020603050405020304" pitchFamily="18" charset="0"/>
              </a:rPr>
              <a:t>&gt;</a:t>
            </a: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rPr>
              <a:t> | </a:t>
            </a:r>
            <a:endPar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endParaRPr>
          </a:p>
          <a:p>
            <a:pPr>
              <a:lnSpc>
                <a:spcPct val="130000"/>
              </a:lnSpc>
              <a:buFont typeface="Wingdings" panose="05000000000000000000" pitchFamily="2" charset="2"/>
            </a:pP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rPr>
              <a:t>            &lt;a</a:t>
            </a:r>
            <a:r>
              <a:rPr lang="en-US" altLang="zh-CN" sz="2400" baseline="-25000">
                <a:solidFill>
                  <a:srgbClr val="FF0066"/>
                </a:solidFill>
                <a:latin typeface="Times New Roman" panose="02020603050405020304" pitchFamily="18" charset="0"/>
                <a:ea typeface="楷体" panose="02010609060101010101" charset="-122"/>
                <a:cs typeface="Times New Roman" panose="02020603050405020304" pitchFamily="18" charset="0"/>
              </a:rPr>
              <a:t>1 </a:t>
            </a: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rPr>
              <a:t>,</a:t>
            </a:r>
            <a:r>
              <a:rPr lang="en-US" altLang="zh-CN" sz="2400" baseline="-25000">
                <a:solidFill>
                  <a:srgbClr val="FF0066"/>
                </a:solidFill>
                <a:latin typeface="Times New Roman" panose="02020603050405020304" pitchFamily="18" charset="0"/>
                <a:ea typeface="楷体" panose="02010609060101010101" charset="-122"/>
                <a:cs typeface="Times New Roman" panose="02020603050405020304" pitchFamily="18" charset="0"/>
              </a:rPr>
              <a:t> </a:t>
            </a: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rPr>
              <a:t>a</a:t>
            </a:r>
            <a:r>
              <a:rPr lang="en-US" altLang="zh-CN" sz="2400" baseline="-25000">
                <a:solidFill>
                  <a:srgbClr val="FF0066"/>
                </a:solidFill>
                <a:latin typeface="Times New Roman" panose="02020603050405020304" pitchFamily="18" charset="0"/>
                <a:ea typeface="楷体" panose="02010609060101010101" charset="-122"/>
                <a:cs typeface="Times New Roman" panose="02020603050405020304" pitchFamily="18" charset="0"/>
              </a:rPr>
              <a:t>2</a:t>
            </a: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rPr>
              <a:t>, …, a</a:t>
            </a:r>
            <a:r>
              <a:rPr lang="en-US" altLang="zh-CN" sz="2400" baseline="-25000">
                <a:solidFill>
                  <a:srgbClr val="FF0066"/>
                </a:solidFill>
                <a:latin typeface="Times New Roman" panose="02020603050405020304" pitchFamily="18" charset="0"/>
                <a:ea typeface="楷体" panose="02010609060101010101" charset="-122"/>
                <a:cs typeface="Times New Roman" panose="02020603050405020304" pitchFamily="18" charset="0"/>
              </a:rPr>
              <a:t>n </a:t>
            </a: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rPr>
              <a:t>&gt; </a:t>
            </a: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sym typeface="Symbol" panose="05050102010706020507" pitchFamily="18" charset="2"/>
              </a:rPr>
              <a:t></a:t>
            </a: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rPr>
              <a:t>R </a:t>
            </a: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sym typeface="Symbol" panose="05050102010706020507" pitchFamily="18" charset="2"/>
              </a:rPr>
              <a:t> </a:t>
            </a:r>
            <a:r>
              <a:rPr lang="en-US" altLang="zh-CN" sz="2400">
                <a:solidFill>
                  <a:schemeClr val="accent2"/>
                </a:solidFill>
                <a:latin typeface="Times New Roman" panose="02020603050405020304" pitchFamily="18" charset="0"/>
                <a:ea typeface="楷体" panose="02010609060101010101" charset="-122"/>
                <a:cs typeface="Times New Roman" panose="02020603050405020304" pitchFamily="18" charset="0"/>
              </a:rPr>
              <a:t>&lt;b</a:t>
            </a:r>
            <a:r>
              <a:rPr lang="en-US" altLang="zh-CN" sz="2400" baseline="-25000">
                <a:solidFill>
                  <a:schemeClr val="accent2"/>
                </a:solidFill>
                <a:latin typeface="Times New Roman" panose="02020603050405020304" pitchFamily="18" charset="0"/>
                <a:ea typeface="楷体" panose="02010609060101010101" charset="-122"/>
                <a:cs typeface="Times New Roman" panose="02020603050405020304" pitchFamily="18" charset="0"/>
              </a:rPr>
              <a:t>1</a:t>
            </a:r>
            <a:r>
              <a:rPr lang="en-US" altLang="zh-CN" sz="2400">
                <a:solidFill>
                  <a:schemeClr val="accent2"/>
                </a:solidFill>
                <a:latin typeface="Times New Roman" panose="02020603050405020304" pitchFamily="18" charset="0"/>
                <a:ea typeface="楷体" panose="02010609060101010101" charset="-122"/>
                <a:cs typeface="Times New Roman" panose="02020603050405020304" pitchFamily="18" charset="0"/>
              </a:rPr>
              <a:t>, b</a:t>
            </a:r>
            <a:r>
              <a:rPr lang="en-US" altLang="zh-CN" sz="2400" baseline="-25000">
                <a:solidFill>
                  <a:schemeClr val="accent2"/>
                </a:solidFill>
                <a:latin typeface="Times New Roman" panose="02020603050405020304" pitchFamily="18" charset="0"/>
                <a:ea typeface="楷体" panose="02010609060101010101" charset="-122"/>
                <a:cs typeface="Times New Roman" panose="02020603050405020304" pitchFamily="18" charset="0"/>
              </a:rPr>
              <a:t>2</a:t>
            </a:r>
            <a:r>
              <a:rPr lang="en-US" altLang="zh-CN" sz="2400">
                <a:solidFill>
                  <a:schemeClr val="accent2"/>
                </a:solidFill>
                <a:latin typeface="Times New Roman" panose="02020603050405020304" pitchFamily="18" charset="0"/>
                <a:ea typeface="楷体" panose="02010609060101010101" charset="-122"/>
                <a:cs typeface="Times New Roman" panose="02020603050405020304" pitchFamily="18" charset="0"/>
              </a:rPr>
              <a:t>, …, </a:t>
            </a:r>
            <a:r>
              <a:rPr lang="en-US" altLang="zh-CN" sz="2400" err="1">
                <a:solidFill>
                  <a:schemeClr val="accent2"/>
                </a:solidFill>
                <a:latin typeface="Times New Roman" panose="02020603050405020304" pitchFamily="18" charset="0"/>
                <a:ea typeface="楷体" panose="02010609060101010101" charset="-122"/>
                <a:cs typeface="Times New Roman" panose="02020603050405020304" pitchFamily="18" charset="0"/>
              </a:rPr>
              <a:t>b</a:t>
            </a:r>
            <a:r>
              <a:rPr lang="en-US" altLang="zh-CN" sz="2400" baseline="-25000" err="1">
                <a:solidFill>
                  <a:schemeClr val="accent2"/>
                </a:solidFill>
                <a:latin typeface="Times New Roman" panose="02020603050405020304" pitchFamily="18" charset="0"/>
                <a:ea typeface="楷体" panose="02010609060101010101" charset="-122"/>
                <a:cs typeface="Times New Roman" panose="02020603050405020304" pitchFamily="18" charset="0"/>
              </a:rPr>
              <a:t>m</a:t>
            </a:r>
            <a:r>
              <a:rPr lang="en-US" altLang="zh-CN" sz="2400">
                <a:solidFill>
                  <a:schemeClr val="accent2"/>
                </a:solidFill>
                <a:latin typeface="Times New Roman" panose="02020603050405020304" pitchFamily="18" charset="0"/>
                <a:ea typeface="楷体" panose="02010609060101010101" charset="-122"/>
                <a:cs typeface="Times New Roman" panose="02020603050405020304" pitchFamily="18" charset="0"/>
              </a:rPr>
              <a:t>&gt;</a:t>
            </a: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rPr>
              <a:t> </a:t>
            </a:r>
            <a:r>
              <a:rPr lang="en-US" altLang="zh-CN" sz="2400">
                <a:solidFill>
                  <a:schemeClr val="accent2"/>
                </a:solidFill>
                <a:latin typeface="Times New Roman" panose="02020603050405020304" pitchFamily="18" charset="0"/>
                <a:ea typeface="楷体" panose="02010609060101010101" charset="-122"/>
                <a:cs typeface="Times New Roman" panose="02020603050405020304" pitchFamily="18" charset="0"/>
                <a:sym typeface="Symbol" panose="05050102010706020507" pitchFamily="18" charset="2"/>
              </a:rPr>
              <a:t></a:t>
            </a:r>
            <a:r>
              <a:rPr lang="en-US" altLang="zh-CN" sz="2400">
                <a:solidFill>
                  <a:schemeClr val="accent2"/>
                </a:solidFill>
                <a:latin typeface="Times New Roman" panose="02020603050405020304" pitchFamily="18" charset="0"/>
                <a:ea typeface="楷体" panose="02010609060101010101" charset="-122"/>
                <a:cs typeface="Times New Roman" panose="02020603050405020304" pitchFamily="18" charset="0"/>
              </a:rPr>
              <a:t>S</a:t>
            </a:r>
            <a:r>
              <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rPr>
              <a:t> }</a:t>
            </a:r>
            <a:endParaRPr lang="en-US" altLang="zh-CN" sz="2400">
              <a:solidFill>
                <a:srgbClr val="FF0066"/>
              </a:solidFill>
              <a:latin typeface="Times New Roman" panose="02020603050405020304" pitchFamily="18" charset="0"/>
              <a:ea typeface="楷体" panose="02010609060101010101" charset="-122"/>
              <a:cs typeface="Times New Roman" panose="02020603050405020304" pitchFamily="18" charset="0"/>
            </a:endParaRPr>
          </a:p>
          <a:p>
            <a:pPr>
              <a:lnSpc>
                <a:spcPct val="130000"/>
              </a:lnSpc>
              <a:buFont typeface="Wingdings" panose="05000000000000000000" pitchFamily="2" charset="2"/>
              <a:buChar char="p"/>
            </a:pPr>
            <a:r>
              <a:rPr lang="en-US" altLang="zh-CN" sz="240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rPr>
              <a:t>笛卡尔积可将两个表串接起来作为一个表进行操作</a:t>
            </a:r>
            <a:endPar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endParaRPr>
          </a:p>
        </p:txBody>
      </p:sp>
      <p:sp>
        <p:nvSpPr>
          <p:cNvPr id="2585605" name="矩形 2585604"/>
          <p:cNvSpPr/>
          <p:nvPr/>
        </p:nvSpPr>
        <p:spPr>
          <a:xfrm>
            <a:off x="1863725" y="361950"/>
            <a:ext cx="4739005" cy="570865"/>
          </a:xfrm>
          <a:prstGeom prst="rect">
            <a:avLst/>
          </a:prstGeom>
          <a:noFill/>
          <a:ln w="9525">
            <a:noFill/>
          </a:ln>
        </p:spPr>
        <p:txBody>
          <a:bodyPr wrap="none" anchor="t" anchorCtr="0">
            <a:spAutoFit/>
          </a:bodyPr>
          <a:p>
            <a:pPr>
              <a:lnSpc>
                <a:spcPct val="130000"/>
              </a:lnSpc>
            </a:pPr>
            <a:r>
              <a:rPr lang="zh-CN" altLang="zh-CN" sz="2400" dirty="0">
                <a:solidFill>
                  <a:schemeClr val="tx1"/>
                </a:solidFill>
                <a:latin typeface="Arial" panose="020B0604020202020204" pitchFamily="34" charset="0"/>
                <a:ea typeface="楷体_GB2312" pitchFamily="49" charset="-122"/>
              </a:rPr>
              <a:t>广义笛卡尔积 (Cartesian Product)</a:t>
            </a:r>
            <a:endParaRPr lang="zh-CN" altLang="zh-CN" sz="2400" dirty="0">
              <a:solidFill>
                <a:schemeClr val="tx1"/>
              </a:solidFill>
              <a:latin typeface="Arial" panose="020B0604020202020204" pitchFamily="34" charset="0"/>
              <a:ea typeface="楷体_GB2312" pitchFamily="49" charset="-122"/>
            </a:endParaRPr>
          </a:p>
        </p:txBody>
      </p:sp>
      <p:grpSp>
        <p:nvGrpSpPr>
          <p:cNvPr id="2585607" name="组合 2585606"/>
          <p:cNvGrpSpPr/>
          <p:nvPr/>
        </p:nvGrpSpPr>
        <p:grpSpPr>
          <a:xfrm>
            <a:off x="5374958" y="4145280"/>
            <a:ext cx="5283200" cy="2114550"/>
            <a:chOff x="2324" y="2520"/>
            <a:chExt cx="3328" cy="1332"/>
          </a:xfrm>
        </p:grpSpPr>
        <p:pic>
          <p:nvPicPr>
            <p:cNvPr id="2585608" name="图片 2585607"/>
            <p:cNvPicPr>
              <a:picLocks noChangeAspect="1"/>
            </p:cNvPicPr>
            <p:nvPr/>
          </p:nvPicPr>
          <p:blipFill>
            <a:blip r:embed="rId1"/>
            <a:stretch>
              <a:fillRect/>
            </a:stretch>
          </p:blipFill>
          <p:spPr>
            <a:xfrm>
              <a:off x="3986" y="2680"/>
              <a:ext cx="1666" cy="1167"/>
            </a:xfrm>
            <a:prstGeom prst="rect">
              <a:avLst/>
            </a:prstGeom>
            <a:noFill/>
            <a:ln w="28575">
              <a:noFill/>
            </a:ln>
          </p:spPr>
        </p:pic>
        <p:pic>
          <p:nvPicPr>
            <p:cNvPr id="2585609" name="图片 2585608"/>
            <p:cNvPicPr>
              <a:picLocks noChangeAspect="1"/>
            </p:cNvPicPr>
            <p:nvPr/>
          </p:nvPicPr>
          <p:blipFill>
            <a:blip r:embed="rId2"/>
            <a:stretch>
              <a:fillRect/>
            </a:stretch>
          </p:blipFill>
          <p:spPr>
            <a:xfrm>
              <a:off x="2324" y="2682"/>
              <a:ext cx="1673" cy="1170"/>
            </a:xfrm>
            <a:prstGeom prst="rect">
              <a:avLst/>
            </a:prstGeom>
            <a:noFill/>
            <a:ln w="9525">
              <a:noFill/>
            </a:ln>
          </p:spPr>
        </p:pic>
        <p:pic>
          <p:nvPicPr>
            <p:cNvPr id="2585610" name="图片 2585609"/>
            <p:cNvPicPr>
              <a:picLocks noChangeAspect="1"/>
            </p:cNvPicPr>
            <p:nvPr/>
          </p:nvPicPr>
          <p:blipFill>
            <a:blip r:embed="rId3"/>
            <a:stretch>
              <a:fillRect/>
            </a:stretch>
          </p:blipFill>
          <p:spPr>
            <a:xfrm>
              <a:off x="2363" y="2520"/>
              <a:ext cx="1071" cy="148"/>
            </a:xfrm>
            <a:prstGeom prst="rect">
              <a:avLst/>
            </a:prstGeom>
            <a:noFill/>
            <a:ln w="9525">
              <a:noFill/>
            </a:ln>
          </p:spPr>
        </p:pic>
      </p:grpSp>
      <p:pic>
        <p:nvPicPr>
          <p:cNvPr id="2585611" name="图片 2585610"/>
          <p:cNvPicPr>
            <a:picLocks noChangeAspect="1"/>
          </p:cNvPicPr>
          <p:nvPr/>
        </p:nvPicPr>
        <p:blipFill>
          <a:blip r:embed="rId4"/>
          <a:stretch>
            <a:fillRect/>
          </a:stretch>
        </p:blipFill>
        <p:spPr>
          <a:xfrm>
            <a:off x="1863408" y="4202430"/>
            <a:ext cx="3094037" cy="1055688"/>
          </a:xfrm>
          <a:prstGeom prst="rect">
            <a:avLst/>
          </a:prstGeom>
          <a:noFill/>
          <a:ln w="9525">
            <a:noFill/>
          </a:ln>
        </p:spPr>
      </p:pic>
      <p:sp>
        <p:nvSpPr>
          <p:cNvPr id="2585612" name="直接连接符 2585611"/>
          <p:cNvSpPr/>
          <p:nvPr/>
        </p:nvSpPr>
        <p:spPr>
          <a:xfrm>
            <a:off x="4938395" y="4716780"/>
            <a:ext cx="434975" cy="0"/>
          </a:xfrm>
          <a:prstGeom prst="line">
            <a:avLst/>
          </a:prstGeom>
          <a:ln w="9525" cap="flat" cmpd="sng">
            <a:solidFill>
              <a:srgbClr val="FF0066"/>
            </a:solidFill>
            <a:prstDash val="solid"/>
            <a:headEnd type="none" w="med" len="med"/>
            <a:tailEnd type="triangle" w="med" len="med"/>
          </a:ln>
        </p:spPr>
      </p:sp>
      <p:sp>
        <p:nvSpPr>
          <p:cNvPr id="2585613" name="右大括号 2585612"/>
          <p:cNvSpPr/>
          <p:nvPr/>
        </p:nvSpPr>
        <p:spPr>
          <a:xfrm>
            <a:off x="4995545" y="5966143"/>
            <a:ext cx="115888" cy="639762"/>
          </a:xfrm>
          <a:prstGeom prst="rightBrace">
            <a:avLst>
              <a:gd name="adj1" fmla="val 46004"/>
              <a:gd name="adj2" fmla="val 50000"/>
            </a:avLst>
          </a:prstGeom>
          <a:noFill/>
          <a:ln w="28575" cap="flat" cmpd="sng">
            <a:solidFill>
              <a:schemeClr val="accent2"/>
            </a:solidFill>
            <a:prstDash val="solid"/>
            <a:headEnd type="none" w="med" len="med"/>
            <a:tailEnd type="none" w="med" len="med"/>
          </a:ln>
        </p:spPr>
        <p:txBody>
          <a:bodyPr/>
          <a:p>
            <a:endParaRPr lang="zh-CN" altLang="en-US"/>
          </a:p>
        </p:txBody>
      </p:sp>
      <p:sp>
        <p:nvSpPr>
          <p:cNvPr id="2585614" name="任意多边形 2585613"/>
          <p:cNvSpPr/>
          <p:nvPr/>
        </p:nvSpPr>
        <p:spPr>
          <a:xfrm>
            <a:off x="5125720" y="4877118"/>
            <a:ext cx="2889250" cy="1422400"/>
          </a:xfrm>
          <a:custGeom>
            <a:avLst/>
            <a:gdLst/>
            <a:ahLst/>
            <a:cxnLst/>
            <a:pathLst>
              <a:path w="1847" h="896">
                <a:moveTo>
                  <a:pt x="0" y="896"/>
                </a:moveTo>
                <a:lnTo>
                  <a:pt x="1739" y="896"/>
                </a:lnTo>
                <a:lnTo>
                  <a:pt x="1739" y="0"/>
                </a:lnTo>
                <a:lnTo>
                  <a:pt x="1847" y="0"/>
                </a:lnTo>
              </a:path>
            </a:pathLst>
          </a:custGeom>
          <a:noFill/>
          <a:ln w="28575" cap="flat" cmpd="sng">
            <a:solidFill>
              <a:schemeClr val="accent2">
                <a:alpha val="100000"/>
              </a:schemeClr>
            </a:solidFill>
            <a:prstDash val="solid"/>
            <a:headEnd type="none" w="med" len="med"/>
            <a:tailEnd type="none" w="med" len="med"/>
          </a:ln>
        </p:spPr>
        <p:txBody>
          <a:bodyPr/>
          <a:p>
            <a:endParaRPr lang="zh-CN" altLang="en-US"/>
          </a:p>
        </p:txBody>
      </p:sp>
      <p:sp>
        <p:nvSpPr>
          <p:cNvPr id="2585615" name="左大括号 2585614"/>
          <p:cNvSpPr/>
          <p:nvPr/>
        </p:nvSpPr>
        <p:spPr>
          <a:xfrm>
            <a:off x="7886383" y="4618355"/>
            <a:ext cx="212725" cy="504825"/>
          </a:xfrm>
          <a:prstGeom prst="leftBrace">
            <a:avLst>
              <a:gd name="adj1" fmla="val 19776"/>
              <a:gd name="adj2" fmla="val 50000"/>
            </a:avLst>
          </a:prstGeom>
          <a:noFill/>
          <a:ln w="28575" cap="flat" cmpd="sng">
            <a:solidFill>
              <a:schemeClr val="accent2"/>
            </a:solidFill>
            <a:prstDash val="solid"/>
            <a:headEnd type="none" w="med" len="med"/>
            <a:tailEnd type="none" w="med" len="med"/>
          </a:ln>
        </p:spPr>
        <p:txBody>
          <a:bodyPr wrap="none" anchor="ctr" anchorCtr="0">
            <a:spAutoFit/>
          </a:bodyPr>
          <a:p>
            <a:pPr algn="ctr"/>
            <a:endParaRPr lang="zh-CN" altLang="en-US" b="0" dirty="0">
              <a:solidFill>
                <a:schemeClr val="accent2"/>
              </a:solidFill>
              <a:latin typeface="Times New Roman" panose="02020603050405020304" pitchFamily="18" charset="0"/>
              <a:ea typeface="楷体_GB2312" pitchFamily="49" charset="-122"/>
            </a:endParaRPr>
          </a:p>
        </p:txBody>
      </p:sp>
      <p:sp>
        <p:nvSpPr>
          <p:cNvPr id="2585616" name="左大括号 2585615"/>
          <p:cNvSpPr/>
          <p:nvPr/>
        </p:nvSpPr>
        <p:spPr>
          <a:xfrm>
            <a:off x="7867333" y="5156518"/>
            <a:ext cx="212725" cy="504825"/>
          </a:xfrm>
          <a:prstGeom prst="leftBrace">
            <a:avLst>
              <a:gd name="adj1" fmla="val 19776"/>
              <a:gd name="adj2" fmla="val 50000"/>
            </a:avLst>
          </a:prstGeom>
          <a:noFill/>
          <a:ln w="28575" cap="flat" cmpd="sng">
            <a:solidFill>
              <a:schemeClr val="accent2"/>
            </a:solidFill>
            <a:prstDash val="solid"/>
            <a:headEnd type="none" w="med" len="med"/>
            <a:tailEnd type="none" w="med" len="med"/>
          </a:ln>
        </p:spPr>
        <p:txBody>
          <a:bodyPr wrap="none" anchor="ctr" anchorCtr="0">
            <a:spAutoFit/>
          </a:bodyPr>
          <a:p>
            <a:pPr algn="ctr"/>
            <a:endParaRPr lang="zh-CN" altLang="en-US" b="0" dirty="0">
              <a:solidFill>
                <a:schemeClr val="accent2"/>
              </a:solidFill>
              <a:latin typeface="Times New Roman" panose="02020603050405020304" pitchFamily="18" charset="0"/>
              <a:ea typeface="楷体_GB2312" pitchFamily="49" charset="-122"/>
            </a:endParaRPr>
          </a:p>
        </p:txBody>
      </p:sp>
      <p:sp>
        <p:nvSpPr>
          <p:cNvPr id="2585617" name="左大括号 2585616"/>
          <p:cNvSpPr/>
          <p:nvPr/>
        </p:nvSpPr>
        <p:spPr>
          <a:xfrm>
            <a:off x="7833995" y="5708968"/>
            <a:ext cx="212725" cy="504825"/>
          </a:xfrm>
          <a:prstGeom prst="leftBrace">
            <a:avLst>
              <a:gd name="adj1" fmla="val 19776"/>
              <a:gd name="adj2" fmla="val 50000"/>
            </a:avLst>
          </a:prstGeom>
          <a:noFill/>
          <a:ln w="28575" cap="flat" cmpd="sng">
            <a:solidFill>
              <a:schemeClr val="accent2"/>
            </a:solidFill>
            <a:prstDash val="solid"/>
            <a:headEnd type="none" w="med" len="med"/>
            <a:tailEnd type="none" w="med" len="med"/>
          </a:ln>
        </p:spPr>
        <p:txBody>
          <a:bodyPr wrap="none" anchor="ctr" anchorCtr="0">
            <a:spAutoFit/>
          </a:bodyPr>
          <a:p>
            <a:pPr algn="ctr"/>
            <a:endParaRPr lang="zh-CN" altLang="en-US" b="0" dirty="0">
              <a:solidFill>
                <a:schemeClr val="accent2"/>
              </a:solidFill>
              <a:latin typeface="Times New Roman" panose="02020603050405020304" pitchFamily="18" charset="0"/>
              <a:ea typeface="楷体_GB2312" pitchFamily="49" charset="-122"/>
            </a:endParaRPr>
          </a:p>
        </p:txBody>
      </p:sp>
      <p:sp>
        <p:nvSpPr>
          <p:cNvPr id="2585618" name="任意多边形 2585617"/>
          <p:cNvSpPr/>
          <p:nvPr/>
        </p:nvSpPr>
        <p:spPr>
          <a:xfrm>
            <a:off x="4952683" y="4935855"/>
            <a:ext cx="434975" cy="333375"/>
          </a:xfrm>
          <a:custGeom>
            <a:avLst/>
            <a:gdLst/>
            <a:ahLst/>
            <a:cxnLst/>
            <a:pathLst>
              <a:path w="274" h="210">
                <a:moveTo>
                  <a:pt x="0" y="0"/>
                </a:moveTo>
                <a:lnTo>
                  <a:pt x="179" y="0"/>
                </a:lnTo>
                <a:lnTo>
                  <a:pt x="179" y="210"/>
                </a:lnTo>
                <a:lnTo>
                  <a:pt x="274" y="210"/>
                </a:lnTo>
              </a:path>
            </a:pathLst>
          </a:custGeom>
          <a:noFill/>
          <a:ln w="9525" cap="flat" cmpd="sng">
            <a:solidFill>
              <a:srgbClr val="FF0066">
                <a:alpha val="100000"/>
              </a:srgbClr>
            </a:solidFill>
            <a:prstDash val="solid"/>
            <a:headEnd type="none" w="med" len="med"/>
            <a:tailEnd type="triangle" w="med" len="med"/>
          </a:ln>
        </p:spPr>
        <p:txBody>
          <a:bodyPr/>
          <a:p>
            <a:endParaRPr lang="zh-CN" altLang="en-US"/>
          </a:p>
        </p:txBody>
      </p:sp>
      <p:sp>
        <p:nvSpPr>
          <p:cNvPr id="2585619" name="任意多边形 2585618"/>
          <p:cNvSpPr/>
          <p:nvPr/>
        </p:nvSpPr>
        <p:spPr>
          <a:xfrm>
            <a:off x="4938395" y="5153343"/>
            <a:ext cx="434975" cy="654050"/>
          </a:xfrm>
          <a:custGeom>
            <a:avLst/>
            <a:gdLst/>
            <a:ahLst/>
            <a:cxnLst/>
            <a:pathLst>
              <a:path w="274" h="412">
                <a:moveTo>
                  <a:pt x="0" y="0"/>
                </a:moveTo>
                <a:lnTo>
                  <a:pt x="109" y="0"/>
                </a:lnTo>
                <a:lnTo>
                  <a:pt x="109" y="412"/>
                </a:lnTo>
                <a:lnTo>
                  <a:pt x="274" y="412"/>
                </a:lnTo>
              </a:path>
            </a:pathLst>
          </a:custGeom>
          <a:noFill/>
          <a:ln w="9525" cap="flat" cmpd="sng">
            <a:solidFill>
              <a:srgbClr val="FF0066">
                <a:alpha val="100000"/>
              </a:srgbClr>
            </a:solidFill>
            <a:prstDash val="solid"/>
            <a:headEnd type="none" w="med" len="med"/>
            <a:tailEnd type="triangle" w="med" len="med"/>
          </a:ln>
        </p:spPr>
        <p:txBody>
          <a:bodyPr/>
          <a:p>
            <a:endParaRPr lang="zh-CN" altLang="en-US"/>
          </a:p>
        </p:txBody>
      </p:sp>
      <p:pic>
        <p:nvPicPr>
          <p:cNvPr id="2585620" name="图片 2585619"/>
          <p:cNvPicPr>
            <a:picLocks noChangeAspect="1"/>
          </p:cNvPicPr>
          <p:nvPr/>
        </p:nvPicPr>
        <p:blipFill>
          <a:blip r:embed="rId5"/>
          <a:stretch>
            <a:fillRect/>
          </a:stretch>
        </p:blipFill>
        <p:spPr>
          <a:xfrm>
            <a:off x="1853883" y="5550218"/>
            <a:ext cx="3111500" cy="1055687"/>
          </a:xfrm>
          <a:prstGeom prst="rect">
            <a:avLst/>
          </a:prstGeom>
          <a:noFill/>
          <a:ln w="2857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85607"/>
                                        </p:tgtEl>
                                        <p:attrNameLst>
                                          <p:attrName>style.visibility</p:attrName>
                                        </p:attrNameLst>
                                      </p:cBhvr>
                                      <p:to>
                                        <p:strVal val="visible"/>
                                      </p:to>
                                    </p:set>
                                    <p:anim calcmode="lin" valueType="num">
                                      <p:cBhvr additive="base">
                                        <p:cTn id="7" dur="500" fill="hold"/>
                                        <p:tgtEl>
                                          <p:spTgt spid="2585607"/>
                                        </p:tgtEl>
                                        <p:attrNameLst>
                                          <p:attrName>ppt_x</p:attrName>
                                        </p:attrNameLst>
                                      </p:cBhvr>
                                      <p:tavLst>
                                        <p:tav tm="0">
                                          <p:val>
                                            <p:strVal val="#ppt_x"/>
                                          </p:val>
                                        </p:tav>
                                        <p:tav tm="100000">
                                          <p:val>
                                            <p:strVal val="#ppt_x"/>
                                          </p:val>
                                        </p:tav>
                                      </p:tavLst>
                                    </p:anim>
                                    <p:anim calcmode="lin" valueType="num">
                                      <p:cBhvr additive="base">
                                        <p:cTn id="8" dur="500" fill="hold"/>
                                        <p:tgtEl>
                                          <p:spTgt spid="258560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85612"/>
                                        </p:tgtEl>
                                        <p:attrNameLst>
                                          <p:attrName>style.visibility</p:attrName>
                                        </p:attrNameLst>
                                      </p:cBhvr>
                                      <p:to>
                                        <p:strVal val="visible"/>
                                      </p:to>
                                    </p:set>
                                    <p:anim calcmode="lin" valueType="num">
                                      <p:cBhvr additive="base">
                                        <p:cTn id="13" dur="500" fill="hold"/>
                                        <p:tgtEl>
                                          <p:spTgt spid="2585612"/>
                                        </p:tgtEl>
                                        <p:attrNameLst>
                                          <p:attrName>ppt_x</p:attrName>
                                        </p:attrNameLst>
                                      </p:cBhvr>
                                      <p:tavLst>
                                        <p:tav tm="0">
                                          <p:val>
                                            <p:strVal val="#ppt_x"/>
                                          </p:val>
                                        </p:tav>
                                        <p:tav tm="100000">
                                          <p:val>
                                            <p:strVal val="#ppt_x"/>
                                          </p:val>
                                        </p:tav>
                                      </p:tavLst>
                                    </p:anim>
                                    <p:anim calcmode="lin" valueType="num">
                                      <p:cBhvr additive="base">
                                        <p:cTn id="14" dur="500" fill="hold"/>
                                        <p:tgtEl>
                                          <p:spTgt spid="258561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585613"/>
                                        </p:tgtEl>
                                        <p:attrNameLst>
                                          <p:attrName>style.visibility</p:attrName>
                                        </p:attrNameLst>
                                      </p:cBhvr>
                                      <p:to>
                                        <p:strVal val="visible"/>
                                      </p:to>
                                    </p:set>
                                    <p:anim calcmode="lin" valueType="num">
                                      <p:cBhvr additive="base">
                                        <p:cTn id="17" dur="500" fill="hold"/>
                                        <p:tgtEl>
                                          <p:spTgt spid="2585613"/>
                                        </p:tgtEl>
                                        <p:attrNameLst>
                                          <p:attrName>ppt_x</p:attrName>
                                        </p:attrNameLst>
                                      </p:cBhvr>
                                      <p:tavLst>
                                        <p:tav tm="0">
                                          <p:val>
                                            <p:strVal val="#ppt_x"/>
                                          </p:val>
                                        </p:tav>
                                        <p:tav tm="100000">
                                          <p:val>
                                            <p:strVal val="#ppt_x"/>
                                          </p:val>
                                        </p:tav>
                                      </p:tavLst>
                                    </p:anim>
                                    <p:anim calcmode="lin" valueType="num">
                                      <p:cBhvr additive="base">
                                        <p:cTn id="18" dur="500" fill="hold"/>
                                        <p:tgtEl>
                                          <p:spTgt spid="25856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85614"/>
                                        </p:tgtEl>
                                        <p:attrNameLst>
                                          <p:attrName>style.visibility</p:attrName>
                                        </p:attrNameLst>
                                      </p:cBhvr>
                                      <p:to>
                                        <p:strVal val="visible"/>
                                      </p:to>
                                    </p:set>
                                    <p:anim calcmode="lin" valueType="num">
                                      <p:cBhvr additive="base">
                                        <p:cTn id="21" dur="500" fill="hold"/>
                                        <p:tgtEl>
                                          <p:spTgt spid="2585614"/>
                                        </p:tgtEl>
                                        <p:attrNameLst>
                                          <p:attrName>ppt_x</p:attrName>
                                        </p:attrNameLst>
                                      </p:cBhvr>
                                      <p:tavLst>
                                        <p:tav tm="0">
                                          <p:val>
                                            <p:strVal val="#ppt_x"/>
                                          </p:val>
                                        </p:tav>
                                        <p:tav tm="100000">
                                          <p:val>
                                            <p:strVal val="#ppt_x"/>
                                          </p:val>
                                        </p:tav>
                                      </p:tavLst>
                                    </p:anim>
                                    <p:anim calcmode="lin" valueType="num">
                                      <p:cBhvr additive="base">
                                        <p:cTn id="22" dur="500" fill="hold"/>
                                        <p:tgtEl>
                                          <p:spTgt spid="258561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85615"/>
                                        </p:tgtEl>
                                        <p:attrNameLst>
                                          <p:attrName>style.visibility</p:attrName>
                                        </p:attrNameLst>
                                      </p:cBhvr>
                                      <p:to>
                                        <p:strVal val="visible"/>
                                      </p:to>
                                    </p:set>
                                    <p:anim calcmode="lin" valueType="num">
                                      <p:cBhvr additive="base">
                                        <p:cTn id="25" dur="500" fill="hold"/>
                                        <p:tgtEl>
                                          <p:spTgt spid="2585615"/>
                                        </p:tgtEl>
                                        <p:attrNameLst>
                                          <p:attrName>ppt_x</p:attrName>
                                        </p:attrNameLst>
                                      </p:cBhvr>
                                      <p:tavLst>
                                        <p:tav tm="0">
                                          <p:val>
                                            <p:strVal val="#ppt_x"/>
                                          </p:val>
                                        </p:tav>
                                        <p:tav tm="100000">
                                          <p:val>
                                            <p:strVal val="#ppt_x"/>
                                          </p:val>
                                        </p:tav>
                                      </p:tavLst>
                                    </p:anim>
                                    <p:anim calcmode="lin" valueType="num">
                                      <p:cBhvr additive="base">
                                        <p:cTn id="26" dur="500" fill="hold"/>
                                        <p:tgtEl>
                                          <p:spTgt spid="25856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585616"/>
                                        </p:tgtEl>
                                        <p:attrNameLst>
                                          <p:attrName>style.visibility</p:attrName>
                                        </p:attrNameLst>
                                      </p:cBhvr>
                                      <p:to>
                                        <p:strVal val="visible"/>
                                      </p:to>
                                    </p:set>
                                    <p:anim calcmode="lin" valueType="num">
                                      <p:cBhvr additive="base">
                                        <p:cTn id="29" dur="500" fill="hold"/>
                                        <p:tgtEl>
                                          <p:spTgt spid="2585616"/>
                                        </p:tgtEl>
                                        <p:attrNameLst>
                                          <p:attrName>ppt_x</p:attrName>
                                        </p:attrNameLst>
                                      </p:cBhvr>
                                      <p:tavLst>
                                        <p:tav tm="0">
                                          <p:val>
                                            <p:strVal val="#ppt_x"/>
                                          </p:val>
                                        </p:tav>
                                        <p:tav tm="100000">
                                          <p:val>
                                            <p:strVal val="#ppt_x"/>
                                          </p:val>
                                        </p:tav>
                                      </p:tavLst>
                                    </p:anim>
                                    <p:anim calcmode="lin" valueType="num">
                                      <p:cBhvr additive="base">
                                        <p:cTn id="30" dur="500" fill="hold"/>
                                        <p:tgtEl>
                                          <p:spTgt spid="25856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585617"/>
                                        </p:tgtEl>
                                        <p:attrNameLst>
                                          <p:attrName>style.visibility</p:attrName>
                                        </p:attrNameLst>
                                      </p:cBhvr>
                                      <p:to>
                                        <p:strVal val="visible"/>
                                      </p:to>
                                    </p:set>
                                    <p:anim calcmode="lin" valueType="num">
                                      <p:cBhvr additive="base">
                                        <p:cTn id="33" dur="500" fill="hold"/>
                                        <p:tgtEl>
                                          <p:spTgt spid="2585617"/>
                                        </p:tgtEl>
                                        <p:attrNameLst>
                                          <p:attrName>ppt_x</p:attrName>
                                        </p:attrNameLst>
                                      </p:cBhvr>
                                      <p:tavLst>
                                        <p:tav tm="0">
                                          <p:val>
                                            <p:strVal val="#ppt_x"/>
                                          </p:val>
                                        </p:tav>
                                        <p:tav tm="100000">
                                          <p:val>
                                            <p:strVal val="#ppt_x"/>
                                          </p:val>
                                        </p:tav>
                                      </p:tavLst>
                                    </p:anim>
                                    <p:anim calcmode="lin" valueType="num">
                                      <p:cBhvr additive="base">
                                        <p:cTn id="34" dur="500" fill="hold"/>
                                        <p:tgtEl>
                                          <p:spTgt spid="258561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85618"/>
                                        </p:tgtEl>
                                        <p:attrNameLst>
                                          <p:attrName>style.visibility</p:attrName>
                                        </p:attrNameLst>
                                      </p:cBhvr>
                                      <p:to>
                                        <p:strVal val="visible"/>
                                      </p:to>
                                    </p:set>
                                    <p:anim calcmode="lin" valueType="num">
                                      <p:cBhvr additive="base">
                                        <p:cTn id="37" dur="500" fill="hold"/>
                                        <p:tgtEl>
                                          <p:spTgt spid="2585618"/>
                                        </p:tgtEl>
                                        <p:attrNameLst>
                                          <p:attrName>ppt_x</p:attrName>
                                        </p:attrNameLst>
                                      </p:cBhvr>
                                      <p:tavLst>
                                        <p:tav tm="0">
                                          <p:val>
                                            <p:strVal val="#ppt_x"/>
                                          </p:val>
                                        </p:tav>
                                        <p:tav tm="100000">
                                          <p:val>
                                            <p:strVal val="#ppt_x"/>
                                          </p:val>
                                        </p:tav>
                                      </p:tavLst>
                                    </p:anim>
                                    <p:anim calcmode="lin" valueType="num">
                                      <p:cBhvr additive="base">
                                        <p:cTn id="38" dur="500" fill="hold"/>
                                        <p:tgtEl>
                                          <p:spTgt spid="258561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585619"/>
                                        </p:tgtEl>
                                        <p:attrNameLst>
                                          <p:attrName>style.visibility</p:attrName>
                                        </p:attrNameLst>
                                      </p:cBhvr>
                                      <p:to>
                                        <p:strVal val="visible"/>
                                      </p:to>
                                    </p:set>
                                    <p:anim calcmode="lin" valueType="num">
                                      <p:cBhvr additive="base">
                                        <p:cTn id="41" dur="500" fill="hold"/>
                                        <p:tgtEl>
                                          <p:spTgt spid="2585619"/>
                                        </p:tgtEl>
                                        <p:attrNameLst>
                                          <p:attrName>ppt_x</p:attrName>
                                        </p:attrNameLst>
                                      </p:cBhvr>
                                      <p:tavLst>
                                        <p:tav tm="0">
                                          <p:val>
                                            <p:strVal val="#ppt_x"/>
                                          </p:val>
                                        </p:tav>
                                        <p:tav tm="100000">
                                          <p:val>
                                            <p:strVal val="#ppt_x"/>
                                          </p:val>
                                        </p:tav>
                                      </p:tavLst>
                                    </p:anim>
                                    <p:anim calcmode="lin" valueType="num">
                                      <p:cBhvr additive="base">
                                        <p:cTn id="42" dur="500" fill="hold"/>
                                        <p:tgtEl>
                                          <p:spTgt spid="25856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5615" grpId="0" bldLvl="0" animBg="1"/>
      <p:bldP spid="2585616" grpId="0" bldLvl="0" animBg="1"/>
      <p:bldP spid="2585617"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91749" name="图片 2591748"/>
          <p:cNvPicPr>
            <a:picLocks noChangeAspect="1"/>
          </p:cNvPicPr>
          <p:nvPr/>
        </p:nvPicPr>
        <p:blipFill>
          <a:blip r:embed="rId1"/>
          <a:stretch>
            <a:fillRect/>
          </a:stretch>
        </p:blipFill>
        <p:spPr>
          <a:xfrm>
            <a:off x="3865563" y="415290"/>
            <a:ext cx="1858962" cy="1803400"/>
          </a:xfrm>
          <a:prstGeom prst="rect">
            <a:avLst/>
          </a:prstGeom>
          <a:noFill/>
          <a:ln w="28575">
            <a:noFill/>
          </a:ln>
        </p:spPr>
      </p:pic>
      <p:pic>
        <p:nvPicPr>
          <p:cNvPr id="2591750" name="图片 2591749"/>
          <p:cNvPicPr>
            <a:picLocks noChangeAspect="1"/>
          </p:cNvPicPr>
          <p:nvPr/>
        </p:nvPicPr>
        <p:blipFill>
          <a:blip r:embed="rId2"/>
          <a:stretch>
            <a:fillRect/>
          </a:stretch>
        </p:blipFill>
        <p:spPr>
          <a:xfrm>
            <a:off x="5919788" y="427990"/>
            <a:ext cx="1881187" cy="1485900"/>
          </a:xfrm>
          <a:prstGeom prst="rect">
            <a:avLst/>
          </a:prstGeom>
          <a:noFill/>
          <a:ln w="28575">
            <a:noFill/>
          </a:ln>
        </p:spPr>
      </p:pic>
      <p:pic>
        <p:nvPicPr>
          <p:cNvPr id="2591751" name="图片 2591750"/>
          <p:cNvPicPr>
            <a:picLocks noChangeAspect="1"/>
          </p:cNvPicPr>
          <p:nvPr/>
        </p:nvPicPr>
        <p:blipFill>
          <a:blip r:embed="rId3"/>
          <a:stretch>
            <a:fillRect/>
          </a:stretch>
        </p:blipFill>
        <p:spPr>
          <a:xfrm>
            <a:off x="8086725" y="2025015"/>
            <a:ext cx="1993900" cy="1193800"/>
          </a:xfrm>
          <a:prstGeom prst="rect">
            <a:avLst/>
          </a:prstGeom>
          <a:noFill/>
          <a:ln w="28575">
            <a:noFill/>
          </a:ln>
        </p:spPr>
      </p:pic>
      <p:pic>
        <p:nvPicPr>
          <p:cNvPr id="2591752" name="图片 2591751"/>
          <p:cNvPicPr>
            <a:picLocks noChangeAspect="1"/>
          </p:cNvPicPr>
          <p:nvPr/>
        </p:nvPicPr>
        <p:blipFill>
          <a:blip r:embed="rId4"/>
          <a:stretch>
            <a:fillRect/>
          </a:stretch>
        </p:blipFill>
        <p:spPr>
          <a:xfrm>
            <a:off x="8067675" y="408940"/>
            <a:ext cx="2046288" cy="1495425"/>
          </a:xfrm>
          <a:prstGeom prst="rect">
            <a:avLst/>
          </a:prstGeom>
          <a:noFill/>
          <a:ln w="28575">
            <a:noFill/>
          </a:ln>
        </p:spPr>
      </p:pic>
      <p:sp>
        <p:nvSpPr>
          <p:cNvPr id="2591753" name="矩形 2591752"/>
          <p:cNvSpPr/>
          <p:nvPr/>
        </p:nvSpPr>
        <p:spPr>
          <a:xfrm>
            <a:off x="1457325" y="320040"/>
            <a:ext cx="2249805" cy="570865"/>
          </a:xfrm>
          <a:prstGeom prst="rect">
            <a:avLst/>
          </a:prstGeom>
          <a:noFill/>
          <a:ln w="9525">
            <a:noFill/>
          </a:ln>
        </p:spPr>
        <p:txBody>
          <a:bodyPr wrap="none" anchor="t" anchorCtr="0">
            <a:spAutoFit/>
          </a:bodyPr>
          <a:p>
            <a:pPr>
              <a:lnSpc>
                <a:spcPct val="130000"/>
              </a:lnSpc>
            </a:pPr>
            <a:r>
              <a:rPr lang="zh-CN" altLang="zh-CN" sz="2400" dirty="0">
                <a:solidFill>
                  <a:schemeClr val="tx1"/>
                </a:solidFill>
                <a:latin typeface="Arial" panose="020B0604020202020204" pitchFamily="34" charset="0"/>
                <a:ea typeface="楷体_GB2312" pitchFamily="49" charset="-122"/>
              </a:rPr>
              <a:t>选择(Selection)</a:t>
            </a:r>
            <a:endParaRPr lang="zh-CN" altLang="zh-CN" sz="2400" dirty="0">
              <a:solidFill>
                <a:schemeClr val="tx1"/>
              </a:solidFill>
              <a:latin typeface="Arial" panose="020B0604020202020204" pitchFamily="34" charset="0"/>
              <a:ea typeface="楷体_GB2312" pitchFamily="49" charset="-122"/>
            </a:endParaRPr>
          </a:p>
        </p:txBody>
      </p:sp>
      <p:sp>
        <p:nvSpPr>
          <p:cNvPr id="2591755" name="文本框 2591754"/>
          <p:cNvSpPr txBox="1"/>
          <p:nvPr/>
        </p:nvSpPr>
        <p:spPr>
          <a:xfrm>
            <a:off x="1519238" y="2342515"/>
            <a:ext cx="1535112" cy="396875"/>
          </a:xfrm>
          <a:prstGeom prst="rect">
            <a:avLst/>
          </a:prstGeom>
          <a:noFill/>
          <a:ln w="9525">
            <a:noFill/>
          </a:ln>
        </p:spPr>
        <p:txBody>
          <a:bodyPr>
            <a:spAutoFit/>
          </a:bodyPr>
          <a:p>
            <a:pPr>
              <a:spcBef>
                <a:spcPct val="50000"/>
              </a:spcBef>
            </a:pPr>
            <a:r>
              <a:rPr lang="en-US" altLang="zh-CN" sz="2000">
                <a:solidFill>
                  <a:srgbClr val="FF0066"/>
                </a:solidFill>
                <a:latin typeface="Times New Roman" panose="02020603050405020304" pitchFamily="18" charset="0"/>
                <a:ea typeface="楷体_GB2312" pitchFamily="49" charset="-122"/>
              </a:rPr>
              <a:t>R(</a:t>
            </a:r>
            <a:r>
              <a:rPr lang="zh-CN" altLang="en-US" sz="2000" dirty="0">
                <a:solidFill>
                  <a:srgbClr val="FF0066"/>
                </a:solidFill>
                <a:latin typeface="Times New Roman" panose="02020603050405020304" pitchFamily="18" charset="0"/>
                <a:ea typeface="楷体_GB2312" pitchFamily="49" charset="-122"/>
              </a:rPr>
              <a:t>学生表</a:t>
            </a:r>
            <a:r>
              <a:rPr lang="en-US" altLang="zh-CN" sz="2000">
                <a:solidFill>
                  <a:srgbClr val="FF0066"/>
                </a:solidFill>
                <a:latin typeface="Times New Roman" panose="02020603050405020304" pitchFamily="18" charset="0"/>
                <a:ea typeface="楷体_GB2312" pitchFamily="49" charset="-122"/>
              </a:rPr>
              <a:t>)</a:t>
            </a:r>
            <a:endParaRPr lang="en-US" altLang="zh-CN" sz="2000">
              <a:solidFill>
                <a:srgbClr val="FF0066"/>
              </a:solidFill>
              <a:latin typeface="Times New Roman" panose="02020603050405020304" pitchFamily="18" charset="0"/>
              <a:ea typeface="楷体_GB2312" pitchFamily="49" charset="-122"/>
            </a:endParaRPr>
          </a:p>
        </p:txBody>
      </p:sp>
      <p:sp>
        <p:nvSpPr>
          <p:cNvPr id="2591757" name="矩形 2591756"/>
          <p:cNvSpPr/>
          <p:nvPr/>
        </p:nvSpPr>
        <p:spPr>
          <a:xfrm>
            <a:off x="1531938" y="4572953"/>
            <a:ext cx="1565275" cy="519112"/>
          </a:xfrm>
          <a:prstGeom prst="rect">
            <a:avLst/>
          </a:prstGeom>
          <a:noFill/>
          <a:ln w="9525">
            <a:noFill/>
          </a:ln>
        </p:spPr>
        <p:txBody>
          <a:bodyPr wrap="none" anchor="t" anchorCtr="0">
            <a:spAutoFit/>
          </a:bodyPr>
          <a:p>
            <a:r>
              <a:rPr lang="zh-CN" altLang="en-US" sz="2800" dirty="0">
                <a:solidFill>
                  <a:srgbClr val="FF0066"/>
                </a:solidFill>
                <a:effectLst>
                  <a:outerShdw blurRad="38100" dist="38100" dir="2700000">
                    <a:srgbClr val="C0C0C0"/>
                  </a:outerShdw>
                </a:effectLst>
                <a:latin typeface="Tahoma" panose="020B0604030504040204" pitchFamily="34" charset="0"/>
                <a:ea typeface="华文新魏" pitchFamily="2" charset="-122"/>
                <a:sym typeface="Symbol" panose="05050102010706020507" pitchFamily="18" charset="2"/>
              </a:rPr>
              <a:t></a:t>
            </a:r>
            <a:r>
              <a:rPr lang="zh-CN" altLang="en-US" sz="2000" baseline="-30000" dirty="0">
                <a:solidFill>
                  <a:schemeClr val="tx1"/>
                </a:solidFill>
                <a:latin typeface="Arial" panose="020B0604020202020204" pitchFamily="34" charset="0"/>
                <a:ea typeface="楷体_GB2312" pitchFamily="49" charset="-122"/>
              </a:rPr>
              <a:t> </a:t>
            </a:r>
            <a:r>
              <a:rPr lang="en-US" altLang="zh-CN" sz="2000" baseline="-30000">
                <a:solidFill>
                  <a:schemeClr val="tx1"/>
                </a:solidFill>
                <a:latin typeface="Arial" panose="020B0604020202020204" pitchFamily="34" charset="0"/>
                <a:ea typeface="楷体_GB2312" pitchFamily="49" charset="-122"/>
              </a:rPr>
              <a:t>Sage&lt;20  </a:t>
            </a:r>
            <a:r>
              <a:rPr lang="en-US" altLang="zh-CN" sz="2000">
                <a:solidFill>
                  <a:schemeClr val="tx1"/>
                </a:solidFill>
                <a:latin typeface="Arial" panose="020B0604020202020204" pitchFamily="34" charset="0"/>
                <a:ea typeface="楷体_GB2312" pitchFamily="49" charset="-122"/>
              </a:rPr>
              <a:t>(R)</a:t>
            </a:r>
            <a:endParaRPr lang="en-US" altLang="zh-CN" sz="2000">
              <a:solidFill>
                <a:schemeClr val="tx1"/>
              </a:solidFill>
              <a:latin typeface="Arial" panose="020B0604020202020204" pitchFamily="34" charset="0"/>
              <a:ea typeface="楷体_GB2312" pitchFamily="49" charset="-122"/>
            </a:endParaRPr>
          </a:p>
        </p:txBody>
      </p:sp>
      <p:sp>
        <p:nvSpPr>
          <p:cNvPr id="2591759" name="文本框 2591758"/>
          <p:cNvSpPr txBox="1"/>
          <p:nvPr/>
        </p:nvSpPr>
        <p:spPr>
          <a:xfrm>
            <a:off x="1531938" y="4290378"/>
            <a:ext cx="3873500" cy="396875"/>
          </a:xfrm>
          <a:prstGeom prst="rect">
            <a:avLst/>
          </a:prstGeom>
          <a:noFill/>
          <a:ln w="9525">
            <a:noFill/>
          </a:ln>
        </p:spPr>
        <p:txBody>
          <a:bodyPr>
            <a:spAutoFit/>
          </a:bodyPr>
          <a:p>
            <a:pPr>
              <a:spcBef>
                <a:spcPct val="50000"/>
              </a:spcBef>
            </a:pPr>
            <a:r>
              <a:rPr lang="zh-CN" altLang="en-US" sz="2000" dirty="0">
                <a:solidFill>
                  <a:schemeClr val="tx1"/>
                </a:solidFill>
                <a:latin typeface="Times New Roman" panose="02020603050405020304" pitchFamily="18" charset="0"/>
                <a:ea typeface="楷体_GB2312" pitchFamily="49" charset="-122"/>
              </a:rPr>
              <a:t>查询所有年龄小于</a:t>
            </a:r>
            <a:r>
              <a:rPr lang="en-US" altLang="zh-CN" sz="2000">
                <a:solidFill>
                  <a:schemeClr val="tx1"/>
                </a:solidFill>
                <a:latin typeface="Times New Roman" panose="02020603050405020304" pitchFamily="18" charset="0"/>
                <a:ea typeface="楷体_GB2312" pitchFamily="49" charset="-122"/>
              </a:rPr>
              <a:t>20</a:t>
            </a:r>
            <a:r>
              <a:rPr lang="zh-CN" altLang="en-US" sz="2000" dirty="0">
                <a:solidFill>
                  <a:schemeClr val="tx1"/>
                </a:solidFill>
                <a:latin typeface="Times New Roman" panose="02020603050405020304" pitchFamily="18" charset="0"/>
                <a:ea typeface="楷体_GB2312" pitchFamily="49" charset="-122"/>
              </a:rPr>
              <a:t>同学的信息</a:t>
            </a:r>
            <a:endParaRPr lang="zh-CN" altLang="en-US" sz="2000">
              <a:solidFill>
                <a:schemeClr val="tx1"/>
              </a:solidFill>
              <a:latin typeface="Times New Roman" panose="02020603050405020304" pitchFamily="18" charset="0"/>
              <a:ea typeface="楷体_GB2312" pitchFamily="49" charset="-122"/>
            </a:endParaRPr>
          </a:p>
        </p:txBody>
      </p:sp>
      <p:pic>
        <p:nvPicPr>
          <p:cNvPr id="2591761" name="图片 2591760"/>
          <p:cNvPicPr>
            <a:picLocks noChangeAspect="1"/>
          </p:cNvPicPr>
          <p:nvPr/>
        </p:nvPicPr>
        <p:blipFill>
          <a:blip r:embed="rId5"/>
          <a:stretch>
            <a:fillRect/>
          </a:stretch>
        </p:blipFill>
        <p:spPr>
          <a:xfrm>
            <a:off x="1581150" y="2709228"/>
            <a:ext cx="3867150" cy="1457325"/>
          </a:xfrm>
          <a:prstGeom prst="rect">
            <a:avLst/>
          </a:prstGeom>
          <a:noFill/>
          <a:ln w="28575">
            <a:noFill/>
          </a:ln>
        </p:spPr>
      </p:pic>
      <p:pic>
        <p:nvPicPr>
          <p:cNvPr id="2591762" name="图片 2591761"/>
          <p:cNvPicPr>
            <a:picLocks noChangeAspect="1"/>
          </p:cNvPicPr>
          <p:nvPr/>
        </p:nvPicPr>
        <p:blipFill>
          <a:blip r:embed="rId6"/>
          <a:stretch>
            <a:fillRect/>
          </a:stretch>
        </p:blipFill>
        <p:spPr>
          <a:xfrm>
            <a:off x="1606550" y="5122228"/>
            <a:ext cx="3867150" cy="838200"/>
          </a:xfrm>
          <a:prstGeom prst="rect">
            <a:avLst/>
          </a:prstGeom>
          <a:noFill/>
          <a:ln w="28575">
            <a:noFill/>
          </a:ln>
        </p:spPr>
      </p:pic>
      <p:sp>
        <p:nvSpPr>
          <p:cNvPr id="2591763" name="矩形 2591762"/>
          <p:cNvSpPr/>
          <p:nvPr/>
        </p:nvSpPr>
        <p:spPr>
          <a:xfrm>
            <a:off x="5741988" y="4528503"/>
            <a:ext cx="3011487" cy="519112"/>
          </a:xfrm>
          <a:prstGeom prst="rect">
            <a:avLst/>
          </a:prstGeom>
          <a:noFill/>
          <a:ln w="9525">
            <a:noFill/>
          </a:ln>
        </p:spPr>
        <p:txBody>
          <a:bodyPr>
            <a:spAutoFit/>
          </a:bodyPr>
          <a:p>
            <a:pPr algn="ctr">
              <a:buNone/>
            </a:pPr>
            <a:r>
              <a:rPr lang="zh-CN" altLang="en-US" sz="2800" dirty="0">
                <a:solidFill>
                  <a:srgbClr val="FF0066"/>
                </a:solidFill>
                <a:effectLst>
                  <a:outerShdw blurRad="38100" dist="38100" dir="2700000">
                    <a:srgbClr val="C0C0C0"/>
                  </a:outerShdw>
                </a:effectLst>
                <a:latin typeface="Tahoma" panose="020B0604030504040204" pitchFamily="34" charset="0"/>
                <a:ea typeface="华文新魏" pitchFamily="2" charset="-122"/>
                <a:sym typeface="Symbol" panose="05050102010706020507" pitchFamily="18" charset="2"/>
              </a:rPr>
              <a:t></a:t>
            </a:r>
            <a:r>
              <a:rPr lang="zh-CN" altLang="en-US" sz="2000" baseline="-30000" dirty="0">
                <a:solidFill>
                  <a:schemeClr val="tx1"/>
                </a:solidFill>
                <a:latin typeface="Arial" panose="020B0604020202020204" pitchFamily="34" charset="0"/>
                <a:ea typeface="楷体_GB2312" pitchFamily="49" charset="-122"/>
              </a:rPr>
              <a:t> </a:t>
            </a:r>
            <a:r>
              <a:rPr lang="en-US" altLang="zh-CN" sz="2000" baseline="-30000">
                <a:solidFill>
                  <a:schemeClr val="tx1"/>
                </a:solidFill>
                <a:latin typeface="Arial" panose="020B0604020202020204" pitchFamily="34" charset="0"/>
                <a:ea typeface="楷体_GB2312" pitchFamily="49" charset="-122"/>
              </a:rPr>
              <a:t>D#=“03” </a:t>
            </a:r>
            <a:r>
              <a:rPr lang="en-US" altLang="zh-CN" sz="2800" b="0" baseline="-30000">
                <a:solidFill>
                  <a:schemeClr val="tx1"/>
                </a:solidFill>
                <a:latin typeface="Arial" panose="020B0604020202020204" pitchFamily="34" charset="0"/>
                <a:ea typeface="宋体" panose="02010600030101010101" pitchFamily="2" charset="-122"/>
              </a:rPr>
              <a:t>ν </a:t>
            </a:r>
            <a:r>
              <a:rPr lang="en-US" altLang="zh-CN" sz="2000" baseline="-30000">
                <a:solidFill>
                  <a:schemeClr val="tx1"/>
                </a:solidFill>
                <a:latin typeface="Arial" panose="020B0604020202020204" pitchFamily="34" charset="0"/>
                <a:ea typeface="楷体_GB2312" pitchFamily="49" charset="-122"/>
              </a:rPr>
              <a:t>D#=“05”  </a:t>
            </a:r>
            <a:r>
              <a:rPr lang="en-US" altLang="zh-CN" sz="2000">
                <a:solidFill>
                  <a:schemeClr val="tx1"/>
                </a:solidFill>
                <a:latin typeface="Arial" panose="020B0604020202020204" pitchFamily="34" charset="0"/>
                <a:ea typeface="楷体_GB2312" pitchFamily="49" charset="-122"/>
              </a:rPr>
              <a:t>(R)</a:t>
            </a:r>
            <a:endParaRPr lang="en-US" altLang="zh-CN" sz="2000">
              <a:solidFill>
                <a:schemeClr val="tx1"/>
              </a:solidFill>
              <a:latin typeface="Arial" panose="020B0604020202020204" pitchFamily="34" charset="0"/>
              <a:ea typeface="楷体_GB2312" pitchFamily="49" charset="-122"/>
            </a:endParaRPr>
          </a:p>
        </p:txBody>
      </p:sp>
      <p:sp>
        <p:nvSpPr>
          <p:cNvPr id="2591764" name="文本框 2591763"/>
          <p:cNvSpPr txBox="1"/>
          <p:nvPr/>
        </p:nvSpPr>
        <p:spPr>
          <a:xfrm>
            <a:off x="6003925" y="4295140"/>
            <a:ext cx="4114800" cy="396875"/>
          </a:xfrm>
          <a:prstGeom prst="rect">
            <a:avLst/>
          </a:prstGeom>
          <a:noFill/>
          <a:ln w="9525">
            <a:noFill/>
          </a:ln>
        </p:spPr>
        <p:txBody>
          <a:bodyPr>
            <a:spAutoFit/>
          </a:bodyPr>
          <a:p>
            <a:pPr>
              <a:spcBef>
                <a:spcPct val="50000"/>
              </a:spcBef>
            </a:pPr>
            <a:r>
              <a:rPr lang="zh-CN" altLang="en-US" sz="2000" dirty="0">
                <a:solidFill>
                  <a:schemeClr val="tx1"/>
                </a:solidFill>
                <a:latin typeface="Times New Roman" panose="02020603050405020304" pitchFamily="18" charset="0"/>
                <a:ea typeface="楷体_GB2312" pitchFamily="49" charset="-122"/>
              </a:rPr>
              <a:t>查询所有</a:t>
            </a:r>
            <a:r>
              <a:rPr lang="en-US" altLang="zh-CN" sz="2000">
                <a:solidFill>
                  <a:schemeClr val="tx1"/>
                </a:solidFill>
                <a:latin typeface="Times New Roman" panose="02020603050405020304" pitchFamily="18" charset="0"/>
                <a:ea typeface="楷体_GB2312" pitchFamily="49" charset="-122"/>
              </a:rPr>
              <a:t>3</a:t>
            </a:r>
            <a:r>
              <a:rPr lang="zh-CN" altLang="en-US" sz="2000" dirty="0">
                <a:solidFill>
                  <a:schemeClr val="tx1"/>
                </a:solidFill>
                <a:latin typeface="Times New Roman" panose="02020603050405020304" pitchFamily="18" charset="0"/>
                <a:ea typeface="楷体_GB2312" pitchFamily="49" charset="-122"/>
              </a:rPr>
              <a:t>系或</a:t>
            </a:r>
            <a:r>
              <a:rPr lang="en-US" altLang="zh-CN" sz="2000">
                <a:solidFill>
                  <a:schemeClr val="tx1"/>
                </a:solidFill>
                <a:latin typeface="Times New Roman" panose="02020603050405020304" pitchFamily="18" charset="0"/>
                <a:ea typeface="楷体_GB2312" pitchFamily="49" charset="-122"/>
              </a:rPr>
              <a:t>5</a:t>
            </a:r>
            <a:r>
              <a:rPr lang="zh-CN" altLang="en-US" sz="2000" dirty="0">
                <a:solidFill>
                  <a:schemeClr val="tx1"/>
                </a:solidFill>
                <a:latin typeface="Times New Roman" panose="02020603050405020304" pitchFamily="18" charset="0"/>
                <a:ea typeface="楷体_GB2312" pitchFamily="49" charset="-122"/>
              </a:rPr>
              <a:t>系的同学信息</a:t>
            </a:r>
            <a:endParaRPr lang="zh-CN" altLang="en-US" sz="2000">
              <a:solidFill>
                <a:schemeClr val="tx1"/>
              </a:solidFill>
              <a:latin typeface="Times New Roman" panose="02020603050405020304" pitchFamily="18" charset="0"/>
              <a:ea typeface="楷体_GB2312" pitchFamily="49" charset="-122"/>
            </a:endParaRPr>
          </a:p>
        </p:txBody>
      </p:sp>
      <p:pic>
        <p:nvPicPr>
          <p:cNvPr id="2591765" name="图片 2591764"/>
          <p:cNvPicPr>
            <a:picLocks noChangeAspect="1"/>
          </p:cNvPicPr>
          <p:nvPr/>
        </p:nvPicPr>
        <p:blipFill>
          <a:blip r:embed="rId7"/>
          <a:stretch>
            <a:fillRect/>
          </a:stretch>
        </p:blipFill>
        <p:spPr>
          <a:xfrm>
            <a:off x="6127750" y="5068253"/>
            <a:ext cx="3867150" cy="1047750"/>
          </a:xfrm>
          <a:prstGeom prst="rect">
            <a:avLst/>
          </a:prstGeom>
          <a:noFill/>
          <a:ln w="2857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91750"/>
                                        </p:tgtEl>
                                        <p:attrNameLst>
                                          <p:attrName>style.visibility</p:attrName>
                                        </p:attrNameLst>
                                      </p:cBhvr>
                                      <p:to>
                                        <p:strVal val="visible"/>
                                      </p:to>
                                    </p:set>
                                    <p:anim calcmode="lin" valueType="num">
                                      <p:cBhvr additive="base">
                                        <p:cTn id="7" dur="500" fill="hold"/>
                                        <p:tgtEl>
                                          <p:spTgt spid="2591750"/>
                                        </p:tgtEl>
                                        <p:attrNameLst>
                                          <p:attrName>ppt_x</p:attrName>
                                        </p:attrNameLst>
                                      </p:cBhvr>
                                      <p:tavLst>
                                        <p:tav tm="0">
                                          <p:val>
                                            <p:strVal val="1+#ppt_w/2"/>
                                          </p:val>
                                        </p:tav>
                                        <p:tav tm="100000">
                                          <p:val>
                                            <p:strVal val="#ppt_x"/>
                                          </p:val>
                                        </p:tav>
                                      </p:tavLst>
                                    </p:anim>
                                    <p:anim calcmode="lin" valueType="num">
                                      <p:cBhvr additive="base">
                                        <p:cTn id="8" dur="500" fill="hold"/>
                                        <p:tgtEl>
                                          <p:spTgt spid="25917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591752"/>
                                        </p:tgtEl>
                                        <p:attrNameLst>
                                          <p:attrName>style.visibility</p:attrName>
                                        </p:attrNameLst>
                                      </p:cBhvr>
                                      <p:to>
                                        <p:strVal val="visible"/>
                                      </p:to>
                                    </p:set>
                                    <p:anim calcmode="lin" valueType="num">
                                      <p:cBhvr additive="base">
                                        <p:cTn id="13" dur="500" fill="hold"/>
                                        <p:tgtEl>
                                          <p:spTgt spid="2591752"/>
                                        </p:tgtEl>
                                        <p:attrNameLst>
                                          <p:attrName>ppt_x</p:attrName>
                                        </p:attrNameLst>
                                      </p:cBhvr>
                                      <p:tavLst>
                                        <p:tav tm="0">
                                          <p:val>
                                            <p:strVal val="1+#ppt_w/2"/>
                                          </p:val>
                                        </p:tav>
                                        <p:tav tm="100000">
                                          <p:val>
                                            <p:strVal val="#ppt_x"/>
                                          </p:val>
                                        </p:tav>
                                      </p:tavLst>
                                    </p:anim>
                                    <p:anim calcmode="lin" valueType="num">
                                      <p:cBhvr additive="base">
                                        <p:cTn id="14" dur="500" fill="hold"/>
                                        <p:tgtEl>
                                          <p:spTgt spid="25917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591751"/>
                                        </p:tgtEl>
                                        <p:attrNameLst>
                                          <p:attrName>style.visibility</p:attrName>
                                        </p:attrNameLst>
                                      </p:cBhvr>
                                      <p:to>
                                        <p:strVal val="visible"/>
                                      </p:to>
                                    </p:set>
                                    <p:anim calcmode="lin" valueType="num">
                                      <p:cBhvr additive="base">
                                        <p:cTn id="19" dur="500" fill="hold"/>
                                        <p:tgtEl>
                                          <p:spTgt spid="2591751"/>
                                        </p:tgtEl>
                                        <p:attrNameLst>
                                          <p:attrName>ppt_x</p:attrName>
                                        </p:attrNameLst>
                                      </p:cBhvr>
                                      <p:tavLst>
                                        <p:tav tm="0">
                                          <p:val>
                                            <p:strVal val="1+#ppt_w/2"/>
                                          </p:val>
                                        </p:tav>
                                        <p:tav tm="100000">
                                          <p:val>
                                            <p:strVal val="#ppt_x"/>
                                          </p:val>
                                        </p:tav>
                                      </p:tavLst>
                                    </p:anim>
                                    <p:anim calcmode="lin" valueType="num">
                                      <p:cBhvr additive="base">
                                        <p:cTn id="20" dur="500" fill="hold"/>
                                        <p:tgtEl>
                                          <p:spTgt spid="259175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91755"/>
                                        </p:tgtEl>
                                        <p:attrNameLst>
                                          <p:attrName>style.visibility</p:attrName>
                                        </p:attrNameLst>
                                      </p:cBhvr>
                                      <p:to>
                                        <p:strVal val="visible"/>
                                      </p:to>
                                    </p:set>
                                    <p:anim calcmode="lin" valueType="num">
                                      <p:cBhvr additive="base">
                                        <p:cTn id="25" dur="500" fill="hold"/>
                                        <p:tgtEl>
                                          <p:spTgt spid="2591755"/>
                                        </p:tgtEl>
                                        <p:attrNameLst>
                                          <p:attrName>ppt_x</p:attrName>
                                        </p:attrNameLst>
                                      </p:cBhvr>
                                      <p:tavLst>
                                        <p:tav tm="0">
                                          <p:val>
                                            <p:strVal val="#ppt_x"/>
                                          </p:val>
                                        </p:tav>
                                        <p:tav tm="100000">
                                          <p:val>
                                            <p:strVal val="#ppt_x"/>
                                          </p:val>
                                        </p:tav>
                                      </p:tavLst>
                                    </p:anim>
                                    <p:anim calcmode="lin" valueType="num">
                                      <p:cBhvr additive="base">
                                        <p:cTn id="26" dur="500" fill="hold"/>
                                        <p:tgtEl>
                                          <p:spTgt spid="259175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591761"/>
                                        </p:tgtEl>
                                        <p:attrNameLst>
                                          <p:attrName>style.visibility</p:attrName>
                                        </p:attrNameLst>
                                      </p:cBhvr>
                                      <p:to>
                                        <p:strVal val="visible"/>
                                      </p:to>
                                    </p:set>
                                    <p:anim calcmode="lin" valueType="num">
                                      <p:cBhvr additive="base">
                                        <p:cTn id="29" dur="500" fill="hold"/>
                                        <p:tgtEl>
                                          <p:spTgt spid="2591761"/>
                                        </p:tgtEl>
                                        <p:attrNameLst>
                                          <p:attrName>ppt_x</p:attrName>
                                        </p:attrNameLst>
                                      </p:cBhvr>
                                      <p:tavLst>
                                        <p:tav tm="0">
                                          <p:val>
                                            <p:strVal val="#ppt_x"/>
                                          </p:val>
                                        </p:tav>
                                        <p:tav tm="100000">
                                          <p:val>
                                            <p:strVal val="#ppt_x"/>
                                          </p:val>
                                        </p:tav>
                                      </p:tavLst>
                                    </p:anim>
                                    <p:anim calcmode="lin" valueType="num">
                                      <p:cBhvr additive="base">
                                        <p:cTn id="30" dur="500" fill="hold"/>
                                        <p:tgtEl>
                                          <p:spTgt spid="259176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591759"/>
                                        </p:tgtEl>
                                        <p:attrNameLst>
                                          <p:attrName>style.visibility</p:attrName>
                                        </p:attrNameLst>
                                      </p:cBhvr>
                                      <p:to>
                                        <p:strVal val="visible"/>
                                      </p:to>
                                    </p:set>
                                    <p:anim calcmode="lin" valueType="num">
                                      <p:cBhvr additive="base">
                                        <p:cTn id="35" dur="500" fill="hold"/>
                                        <p:tgtEl>
                                          <p:spTgt spid="2591759"/>
                                        </p:tgtEl>
                                        <p:attrNameLst>
                                          <p:attrName>ppt_x</p:attrName>
                                        </p:attrNameLst>
                                      </p:cBhvr>
                                      <p:tavLst>
                                        <p:tav tm="0">
                                          <p:val>
                                            <p:strVal val="#ppt_x"/>
                                          </p:val>
                                        </p:tav>
                                        <p:tav tm="100000">
                                          <p:val>
                                            <p:strVal val="#ppt_x"/>
                                          </p:val>
                                        </p:tav>
                                      </p:tavLst>
                                    </p:anim>
                                    <p:anim calcmode="lin" valueType="num">
                                      <p:cBhvr additive="base">
                                        <p:cTn id="36" dur="500" fill="hold"/>
                                        <p:tgtEl>
                                          <p:spTgt spid="259175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591757"/>
                                        </p:tgtEl>
                                        <p:attrNameLst>
                                          <p:attrName>style.visibility</p:attrName>
                                        </p:attrNameLst>
                                      </p:cBhvr>
                                      <p:to>
                                        <p:strVal val="visible"/>
                                      </p:to>
                                    </p:set>
                                    <p:anim calcmode="lin" valueType="num">
                                      <p:cBhvr additive="base">
                                        <p:cTn id="41" dur="500" fill="hold"/>
                                        <p:tgtEl>
                                          <p:spTgt spid="2591757"/>
                                        </p:tgtEl>
                                        <p:attrNameLst>
                                          <p:attrName>ppt_x</p:attrName>
                                        </p:attrNameLst>
                                      </p:cBhvr>
                                      <p:tavLst>
                                        <p:tav tm="0">
                                          <p:val>
                                            <p:strVal val="#ppt_x"/>
                                          </p:val>
                                        </p:tav>
                                        <p:tav tm="100000">
                                          <p:val>
                                            <p:strVal val="#ppt_x"/>
                                          </p:val>
                                        </p:tav>
                                      </p:tavLst>
                                    </p:anim>
                                    <p:anim calcmode="lin" valueType="num">
                                      <p:cBhvr additive="base">
                                        <p:cTn id="42" dur="500" fill="hold"/>
                                        <p:tgtEl>
                                          <p:spTgt spid="259175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591762"/>
                                        </p:tgtEl>
                                        <p:attrNameLst>
                                          <p:attrName>style.visibility</p:attrName>
                                        </p:attrNameLst>
                                      </p:cBhvr>
                                      <p:to>
                                        <p:strVal val="visible"/>
                                      </p:to>
                                    </p:set>
                                    <p:anim calcmode="lin" valueType="num">
                                      <p:cBhvr additive="base">
                                        <p:cTn id="47" dur="500" fill="hold"/>
                                        <p:tgtEl>
                                          <p:spTgt spid="2591762"/>
                                        </p:tgtEl>
                                        <p:attrNameLst>
                                          <p:attrName>ppt_x</p:attrName>
                                        </p:attrNameLst>
                                      </p:cBhvr>
                                      <p:tavLst>
                                        <p:tav tm="0">
                                          <p:val>
                                            <p:strVal val="#ppt_x"/>
                                          </p:val>
                                        </p:tav>
                                        <p:tav tm="100000">
                                          <p:val>
                                            <p:strVal val="#ppt_x"/>
                                          </p:val>
                                        </p:tav>
                                      </p:tavLst>
                                    </p:anim>
                                    <p:anim calcmode="lin" valueType="num">
                                      <p:cBhvr additive="base">
                                        <p:cTn id="48" dur="500" fill="hold"/>
                                        <p:tgtEl>
                                          <p:spTgt spid="259176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591764"/>
                                        </p:tgtEl>
                                        <p:attrNameLst>
                                          <p:attrName>style.visibility</p:attrName>
                                        </p:attrNameLst>
                                      </p:cBhvr>
                                      <p:to>
                                        <p:strVal val="visible"/>
                                      </p:to>
                                    </p:set>
                                    <p:anim calcmode="lin" valueType="num">
                                      <p:cBhvr additive="base">
                                        <p:cTn id="53" dur="500" fill="hold"/>
                                        <p:tgtEl>
                                          <p:spTgt spid="2591764"/>
                                        </p:tgtEl>
                                        <p:attrNameLst>
                                          <p:attrName>ppt_x</p:attrName>
                                        </p:attrNameLst>
                                      </p:cBhvr>
                                      <p:tavLst>
                                        <p:tav tm="0">
                                          <p:val>
                                            <p:strVal val="#ppt_x"/>
                                          </p:val>
                                        </p:tav>
                                        <p:tav tm="100000">
                                          <p:val>
                                            <p:strVal val="#ppt_x"/>
                                          </p:val>
                                        </p:tav>
                                      </p:tavLst>
                                    </p:anim>
                                    <p:anim calcmode="lin" valueType="num">
                                      <p:cBhvr additive="base">
                                        <p:cTn id="54" dur="500" fill="hold"/>
                                        <p:tgtEl>
                                          <p:spTgt spid="2591764"/>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591763"/>
                                        </p:tgtEl>
                                        <p:attrNameLst>
                                          <p:attrName>style.visibility</p:attrName>
                                        </p:attrNameLst>
                                      </p:cBhvr>
                                      <p:to>
                                        <p:strVal val="visible"/>
                                      </p:to>
                                    </p:set>
                                    <p:anim calcmode="lin" valueType="num">
                                      <p:cBhvr additive="base">
                                        <p:cTn id="59" dur="500" fill="hold"/>
                                        <p:tgtEl>
                                          <p:spTgt spid="2591763"/>
                                        </p:tgtEl>
                                        <p:attrNameLst>
                                          <p:attrName>ppt_x</p:attrName>
                                        </p:attrNameLst>
                                      </p:cBhvr>
                                      <p:tavLst>
                                        <p:tav tm="0">
                                          <p:val>
                                            <p:strVal val="#ppt_x"/>
                                          </p:val>
                                        </p:tav>
                                        <p:tav tm="100000">
                                          <p:val>
                                            <p:strVal val="#ppt_x"/>
                                          </p:val>
                                        </p:tav>
                                      </p:tavLst>
                                    </p:anim>
                                    <p:anim calcmode="lin" valueType="num">
                                      <p:cBhvr additive="base">
                                        <p:cTn id="60" dur="500" fill="hold"/>
                                        <p:tgtEl>
                                          <p:spTgt spid="259176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591765"/>
                                        </p:tgtEl>
                                        <p:attrNameLst>
                                          <p:attrName>style.visibility</p:attrName>
                                        </p:attrNameLst>
                                      </p:cBhvr>
                                      <p:to>
                                        <p:strVal val="visible"/>
                                      </p:to>
                                    </p:set>
                                    <p:anim calcmode="lin" valueType="num">
                                      <p:cBhvr additive="base">
                                        <p:cTn id="65" dur="500" fill="hold"/>
                                        <p:tgtEl>
                                          <p:spTgt spid="2591765"/>
                                        </p:tgtEl>
                                        <p:attrNameLst>
                                          <p:attrName>ppt_x</p:attrName>
                                        </p:attrNameLst>
                                      </p:cBhvr>
                                      <p:tavLst>
                                        <p:tav tm="0">
                                          <p:val>
                                            <p:strVal val="#ppt_x"/>
                                          </p:val>
                                        </p:tav>
                                        <p:tav tm="100000">
                                          <p:val>
                                            <p:strVal val="#ppt_x"/>
                                          </p:val>
                                        </p:tav>
                                      </p:tavLst>
                                    </p:anim>
                                    <p:anim calcmode="lin" valueType="num">
                                      <p:cBhvr additive="base">
                                        <p:cTn id="66" dur="500" fill="hold"/>
                                        <p:tgtEl>
                                          <p:spTgt spid="25917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1755" grpId="0"/>
      <p:bldP spid="2591757" grpId="0"/>
      <p:bldP spid="2591759" grpId="0"/>
      <p:bldP spid="2591763" grpId="0"/>
      <p:bldP spid="259176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282690"/>
            <a:ext cx="3296920" cy="368300"/>
          </a:xfrm>
          <a:prstGeom prst="rect">
            <a:avLst/>
          </a:prstGeom>
          <a:noFill/>
        </p:spPr>
        <p:txBody>
          <a:bodyPr wrap="square" rtlCol="0">
            <a:spAutoFit/>
          </a:bodyPr>
          <a:p>
            <a:r>
              <a:rPr lang="zh-CN" altLang="en-US" b="1">
                <a:solidFill>
                  <a:schemeClr val="bg1"/>
                </a:solidFill>
                <a:uFillTx/>
              </a:rPr>
              <a:t>《数据结构》课程课件</a:t>
            </a:r>
            <a:endParaRPr lang="zh-CN" altLang="en-US" b="1">
              <a:solidFill>
                <a:schemeClr val="bg1"/>
              </a:solidFill>
              <a:uFillTx/>
            </a:endParaRPr>
          </a:p>
        </p:txBody>
      </p:sp>
      <p:sp>
        <p:nvSpPr>
          <p:cNvPr id="7" name="文本框 6"/>
          <p:cNvSpPr txBox="1"/>
          <p:nvPr/>
        </p:nvSpPr>
        <p:spPr>
          <a:xfrm>
            <a:off x="6901180" y="6259830"/>
            <a:ext cx="3209290" cy="368300"/>
          </a:xfrm>
          <a:prstGeom prst="rect">
            <a:avLst/>
          </a:prstGeom>
          <a:noFill/>
        </p:spPr>
        <p:txBody>
          <a:bodyPr wrap="square" rtlCol="0" anchor="t">
            <a:spAutoFit/>
          </a:bodyPr>
          <a:p>
            <a:r>
              <a:rPr lang="zh-CN" altLang="en-US" b="1" dirty="0">
                <a:solidFill>
                  <a:schemeClr val="bg1"/>
                </a:solidFill>
                <a:uFillTx/>
                <a:ea typeface="楷体_GB2312"/>
              </a:rPr>
              <a:t>时间：</a:t>
            </a:r>
            <a:fld id="{BB962C8B-B14F-4D97-AF65-F5344CB8AC3E}" type="datetime2">
              <a:rPr lang="zh-CN" altLang="en-US" b="1" dirty="0">
                <a:solidFill>
                  <a:schemeClr val="bg1"/>
                </a:solidFill>
                <a:uFillTx/>
                <a:ea typeface="楷体_GB2312"/>
              </a:rPr>
            </a:fld>
            <a:endParaRPr lang="zh-CN" altLang="en-US" b="1"/>
          </a:p>
        </p:txBody>
      </p:sp>
      <p:sp>
        <p:nvSpPr>
          <p:cNvPr id="395266" name="Rectangle 1026"/>
          <p:cNvSpPr/>
          <p:nvPr/>
        </p:nvSpPr>
        <p:spPr>
          <a:xfrm>
            <a:off x="1122045" y="1622425"/>
            <a:ext cx="9565005" cy="2532380"/>
          </a:xfrm>
          <a:prstGeom prst="rect">
            <a:avLst/>
          </a:prstGeom>
          <a:noFill/>
          <a:ln w="9525">
            <a:noFill/>
          </a:ln>
        </p:spPr>
        <p:txBody>
          <a:bodyPr anchor="t" anchorCtr="0"/>
          <a:p>
            <a:pPr marL="342900" indent="-342900" eaLnBrk="0" hangingPunct="0">
              <a:lnSpc>
                <a:spcPct val="130000"/>
              </a:lnSpc>
              <a:spcBef>
                <a:spcPts val="0"/>
              </a:spcBef>
              <a:buClr>
                <a:srgbClr val="FF3300"/>
              </a:buClr>
              <a:buFont typeface="Wingdings" panose="05000000000000000000" pitchFamily="2" charset="2"/>
              <a:buChar char="Ø"/>
            </a:pPr>
            <a:r>
              <a:rPr lang="zh-CN" altLang="en-US" sz="2400" b="1" dirty="0">
                <a:solidFill>
                  <a:srgbClr val="FF3300"/>
                </a:solidFill>
                <a:latin typeface="楷体" panose="02010609060101010101" charset="-122"/>
                <a:ea typeface="楷体" panose="02010609060101010101" charset="-122"/>
                <a:cs typeface="楷体" panose="02010609060101010101" charset="-122"/>
              </a:rPr>
              <a:t>数据</a:t>
            </a:r>
            <a:r>
              <a:rPr lang="zh-CN" altLang="en-US" sz="2400" b="1" dirty="0">
                <a:latin typeface="楷体" panose="02010609060101010101" charset="-122"/>
                <a:ea typeface="楷体" panose="02010609060101010101" charset="-122"/>
                <a:cs typeface="楷体" panose="02010609060101010101" charset="-122"/>
              </a:rPr>
              <a:t>（</a:t>
            </a:r>
            <a:r>
              <a:rPr lang="en-US" altLang="zh-CN" sz="2400" b="1" dirty="0">
                <a:latin typeface="楷体" panose="02010609060101010101" charset="-122"/>
                <a:ea typeface="楷体" panose="02010609060101010101" charset="-122"/>
                <a:cs typeface="楷体" panose="02010609060101010101" charset="-122"/>
              </a:rPr>
              <a:t>data)</a:t>
            </a:r>
            <a:r>
              <a:rPr lang="zh-CN" altLang="en-US" sz="2400" b="1" dirty="0">
                <a:latin typeface="楷体" panose="02010609060101010101" charset="-122"/>
                <a:ea typeface="楷体" panose="02010609060101010101" charset="-122"/>
                <a:cs typeface="楷体" panose="02010609060101010101" charset="-122"/>
              </a:rPr>
              <a:t>是所有能输入到计算机中去的</a:t>
            </a:r>
            <a:r>
              <a:rPr lang="zh-CN" altLang="en-US" sz="2400" b="1" dirty="0">
                <a:solidFill>
                  <a:srgbClr val="0000FF"/>
                </a:solidFill>
                <a:latin typeface="楷体" panose="02010609060101010101" charset="-122"/>
                <a:ea typeface="楷体" panose="02010609060101010101" charset="-122"/>
                <a:cs typeface="楷体" panose="02010609060101010101" charset="-122"/>
              </a:rPr>
              <a:t>描述客观事物的符号。</a:t>
            </a:r>
            <a:endParaRPr lang="zh-CN" altLang="en-US" sz="2400" b="1" dirty="0">
              <a:solidFill>
                <a:srgbClr val="0000FF"/>
              </a:solidFill>
              <a:latin typeface="楷体" panose="02010609060101010101" charset="-122"/>
              <a:ea typeface="楷体" panose="02010609060101010101" charset="-122"/>
              <a:cs typeface="楷体" panose="02010609060101010101" charset="-122"/>
            </a:endParaRPr>
          </a:p>
          <a:p>
            <a:pPr marL="342900" indent="-342900" eaLnBrk="0" hangingPunct="0">
              <a:lnSpc>
                <a:spcPct val="130000"/>
              </a:lnSpc>
              <a:spcBef>
                <a:spcPts val="0"/>
              </a:spcBef>
              <a:buClr>
                <a:srgbClr val="FF3300"/>
              </a:buClr>
              <a:buFont typeface="Wingdings" panose="05000000000000000000" pitchFamily="2" charset="2"/>
              <a:buChar char="Ø"/>
            </a:pPr>
            <a:r>
              <a:rPr lang="zh-CN" altLang="en-US" sz="2400" b="1" dirty="0">
                <a:solidFill>
                  <a:srgbClr val="FF3300"/>
                </a:solidFill>
                <a:latin typeface="楷体" panose="02010609060101010101" charset="-122"/>
                <a:ea typeface="楷体" panose="02010609060101010101" charset="-122"/>
                <a:cs typeface="楷体" panose="02010609060101010101" charset="-122"/>
              </a:rPr>
              <a:t>数据元素</a:t>
            </a:r>
            <a:r>
              <a:rPr lang="zh-CN" altLang="en-US" sz="2400" b="1" dirty="0">
                <a:latin typeface="楷体" panose="02010609060101010101" charset="-122"/>
                <a:ea typeface="楷体" panose="02010609060101010101" charset="-122"/>
                <a:cs typeface="楷体" panose="02010609060101010101" charset="-122"/>
              </a:rPr>
              <a:t>（</a:t>
            </a:r>
            <a:r>
              <a:rPr lang="en-US" altLang="zh-CN" sz="2400" b="1" dirty="0">
                <a:latin typeface="楷体" panose="02010609060101010101" charset="-122"/>
                <a:ea typeface="楷体" panose="02010609060101010101" charset="-122"/>
                <a:cs typeface="楷体" panose="02010609060101010101" charset="-122"/>
              </a:rPr>
              <a:t>data element</a:t>
            </a:r>
            <a:r>
              <a:rPr lang="zh-CN" altLang="en-US" sz="2400" b="1" dirty="0">
                <a:latin typeface="楷体" panose="02010609060101010101" charset="-122"/>
                <a:ea typeface="楷体" panose="02010609060101010101" charset="-122"/>
                <a:cs typeface="楷体" panose="02010609060101010101" charset="-122"/>
              </a:rPr>
              <a:t>）</a:t>
            </a:r>
            <a:r>
              <a:rPr lang="en-US" altLang="zh-CN" sz="2400" b="1" dirty="0">
                <a:latin typeface="楷体" panose="02010609060101010101" charset="-122"/>
                <a:ea typeface="楷体" panose="02010609060101010101" charset="-122"/>
                <a:cs typeface="楷体" panose="02010609060101010101" charset="-122"/>
              </a:rPr>
              <a:t>—</a:t>
            </a:r>
            <a:r>
              <a:rPr lang="zh-CN" altLang="en-US" sz="2400" b="1" dirty="0">
                <a:latin typeface="楷体" panose="02010609060101010101" charset="-122"/>
                <a:ea typeface="楷体" panose="02010609060101010101" charset="-122"/>
                <a:cs typeface="楷体" panose="02010609060101010101" charset="-122"/>
              </a:rPr>
              <a:t>数据的</a:t>
            </a:r>
            <a:r>
              <a:rPr lang="zh-CN" altLang="en-US" sz="2400" b="1" dirty="0">
                <a:solidFill>
                  <a:srgbClr val="0000FF"/>
                </a:solidFill>
                <a:latin typeface="楷体" panose="02010609060101010101" charset="-122"/>
                <a:ea typeface="楷体" panose="02010609060101010101" charset="-122"/>
                <a:cs typeface="楷体" panose="02010609060101010101" charset="-122"/>
              </a:rPr>
              <a:t>基本单位</a:t>
            </a:r>
            <a:r>
              <a:rPr lang="zh-CN" altLang="en-US" sz="2400" b="1" dirty="0">
                <a:latin typeface="楷体" panose="02010609060101010101" charset="-122"/>
                <a:ea typeface="楷体" panose="02010609060101010101" charset="-122"/>
                <a:cs typeface="楷体" panose="02010609060101010101" charset="-122"/>
              </a:rPr>
              <a:t>，也称结点（</a:t>
            </a:r>
            <a:r>
              <a:rPr lang="en-US" altLang="zh-CN" sz="2400" b="1" dirty="0">
                <a:latin typeface="楷体" panose="02010609060101010101" charset="-122"/>
                <a:ea typeface="楷体" panose="02010609060101010101" charset="-122"/>
                <a:cs typeface="楷体" panose="02010609060101010101" charset="-122"/>
              </a:rPr>
              <a:t>node</a:t>
            </a:r>
            <a:r>
              <a:rPr lang="zh-CN" altLang="en-US" sz="2400" b="1" dirty="0">
                <a:latin typeface="楷体" panose="02010609060101010101" charset="-122"/>
                <a:ea typeface="楷体" panose="02010609060101010101" charset="-122"/>
                <a:cs typeface="楷体" panose="02010609060101010101" charset="-122"/>
              </a:rPr>
              <a:t>）</a:t>
            </a:r>
            <a:r>
              <a:rPr lang="zh-CN" altLang="zh-CN" sz="2400" b="1" dirty="0">
                <a:latin typeface="楷体" panose="02010609060101010101" charset="-122"/>
                <a:ea typeface="楷体" panose="02010609060101010101" charset="-122"/>
                <a:cs typeface="楷体" panose="02010609060101010101" charset="-122"/>
              </a:rPr>
              <a:t>或记录（</a:t>
            </a:r>
            <a:r>
              <a:rPr lang="en-US" altLang="zh-CN" sz="2400" b="1" dirty="0">
                <a:latin typeface="楷体" panose="02010609060101010101" charset="-122"/>
                <a:ea typeface="楷体" panose="02010609060101010101" charset="-122"/>
                <a:cs typeface="楷体" panose="02010609060101010101" charset="-122"/>
              </a:rPr>
              <a:t>record</a:t>
            </a:r>
            <a:r>
              <a:rPr lang="zh-CN" altLang="en-US" sz="2400" b="1" dirty="0">
                <a:latin typeface="楷体" panose="02010609060101010101" charset="-122"/>
                <a:ea typeface="楷体" panose="02010609060101010101" charset="-122"/>
                <a:cs typeface="楷体" panose="02010609060101010101" charset="-122"/>
              </a:rPr>
              <a:t>）。</a:t>
            </a:r>
            <a:endParaRPr lang="zh-CN" altLang="en-US" sz="2400" b="1" dirty="0">
              <a:latin typeface="楷体" panose="02010609060101010101" charset="-122"/>
              <a:ea typeface="楷体" panose="02010609060101010101" charset="-122"/>
              <a:cs typeface="楷体" panose="02010609060101010101" charset="-122"/>
            </a:endParaRPr>
          </a:p>
          <a:p>
            <a:pPr marL="0" lvl="1" indent="-342900" eaLnBrk="0" hangingPunct="0">
              <a:lnSpc>
                <a:spcPct val="130000"/>
              </a:lnSpc>
              <a:spcBef>
                <a:spcPts val="0"/>
              </a:spcBef>
              <a:buClr>
                <a:srgbClr val="FF3300"/>
              </a:buClr>
              <a:buFont typeface="Wingdings" panose="05000000000000000000" pitchFamily="2" charset="2"/>
              <a:buChar char="Ø"/>
            </a:pPr>
            <a:r>
              <a:rPr lang="zh-CN" altLang="zh-CN" sz="2400" b="1" dirty="0">
                <a:solidFill>
                  <a:srgbClr val="FF3300"/>
                </a:solidFill>
                <a:latin typeface="楷体" panose="02010609060101010101" charset="-122"/>
                <a:ea typeface="楷体" panose="02010609060101010101" charset="-122"/>
                <a:cs typeface="楷体" panose="02010609060101010101" charset="-122"/>
              </a:rPr>
              <a:t>数据项</a:t>
            </a:r>
            <a:r>
              <a:rPr lang="zh-CN" altLang="zh-CN" sz="2400" b="1" dirty="0">
                <a:latin typeface="楷体" panose="02010609060101010101" charset="-122"/>
                <a:ea typeface="楷体" panose="02010609060101010101" charset="-122"/>
                <a:cs typeface="楷体" panose="02010609060101010101" charset="-122"/>
              </a:rPr>
              <a:t>（</a:t>
            </a:r>
            <a:r>
              <a:rPr lang="en-US" altLang="zh-CN" sz="2400" b="1" dirty="0">
                <a:latin typeface="楷体" panose="02010609060101010101" charset="-122"/>
                <a:ea typeface="楷体" panose="02010609060101010101" charset="-122"/>
                <a:cs typeface="楷体" panose="02010609060101010101" charset="-122"/>
              </a:rPr>
              <a:t>data item</a:t>
            </a:r>
            <a:r>
              <a:rPr lang="zh-CN" altLang="en-US" sz="2400" b="1" dirty="0">
                <a:latin typeface="楷体" panose="02010609060101010101" charset="-122"/>
                <a:ea typeface="楷体" panose="02010609060101010101" charset="-122"/>
                <a:cs typeface="楷体" panose="02010609060101010101" charset="-122"/>
              </a:rPr>
              <a:t>）</a:t>
            </a:r>
            <a:r>
              <a:rPr lang="en-US" altLang="zh-CN" sz="2400" b="1" dirty="0">
                <a:latin typeface="楷体" panose="02010609060101010101" charset="-122"/>
                <a:ea typeface="楷体" panose="02010609060101010101" charset="-122"/>
                <a:cs typeface="楷体" panose="02010609060101010101" charset="-122"/>
              </a:rPr>
              <a:t>—</a:t>
            </a:r>
            <a:r>
              <a:rPr lang="zh-CN" altLang="zh-CN" sz="2400" b="1" dirty="0">
                <a:latin typeface="楷体" panose="02010609060101010101" charset="-122"/>
                <a:ea typeface="楷体" panose="02010609060101010101" charset="-122"/>
                <a:cs typeface="楷体" panose="02010609060101010101" charset="-122"/>
              </a:rPr>
              <a:t>有独立含义的数据</a:t>
            </a:r>
            <a:r>
              <a:rPr lang="zh-CN" altLang="zh-CN" sz="2400" b="1" dirty="0">
                <a:solidFill>
                  <a:srgbClr val="0000FF"/>
                </a:solidFill>
                <a:latin typeface="楷体" panose="02010609060101010101" charset="-122"/>
                <a:ea typeface="楷体" panose="02010609060101010101" charset="-122"/>
                <a:cs typeface="楷体" panose="02010609060101010101" charset="-122"/>
              </a:rPr>
              <a:t>最小单位</a:t>
            </a:r>
            <a:r>
              <a:rPr lang="zh-CN" altLang="zh-CN" sz="2400" b="1" dirty="0">
                <a:latin typeface="楷体" panose="02010609060101010101" charset="-122"/>
                <a:ea typeface="楷体" panose="02010609060101010101" charset="-122"/>
                <a:cs typeface="楷体" panose="02010609060101010101" charset="-122"/>
              </a:rPr>
              <a:t>，也称域(</a:t>
            </a:r>
            <a:r>
              <a:rPr lang="en-US" altLang="zh-CN" sz="2400" b="1" dirty="0">
                <a:latin typeface="楷体" panose="02010609060101010101" charset="-122"/>
                <a:ea typeface="楷体" panose="02010609060101010101" charset="-122"/>
                <a:cs typeface="楷体" panose="02010609060101010101" charset="-122"/>
              </a:rPr>
              <a:t>field)</a:t>
            </a:r>
            <a:r>
              <a:rPr lang="zh-CN" altLang="en-US" sz="2400" b="1" dirty="0">
                <a:latin typeface="楷体" panose="02010609060101010101" charset="-122"/>
                <a:ea typeface="楷体" panose="02010609060101010101" charset="-122"/>
                <a:cs typeface="楷体" panose="02010609060101010101" charset="-122"/>
              </a:rPr>
              <a:t>。</a:t>
            </a:r>
            <a:endParaRPr lang="zh-CN" altLang="en-US" sz="2400" b="1" dirty="0">
              <a:latin typeface="楷体" panose="02010609060101010101" charset="-122"/>
              <a:ea typeface="楷体" panose="02010609060101010101" charset="-122"/>
              <a:cs typeface="楷体" panose="02010609060101010101" charset="-122"/>
            </a:endParaRPr>
          </a:p>
          <a:p>
            <a:pPr marL="0" lvl="1" indent="-342900" eaLnBrk="0" hangingPunct="0">
              <a:lnSpc>
                <a:spcPct val="130000"/>
              </a:lnSpc>
              <a:spcBef>
                <a:spcPts val="0"/>
              </a:spcBef>
              <a:buClr>
                <a:srgbClr val="FF3300"/>
              </a:buClr>
              <a:buFont typeface="Wingdings" panose="05000000000000000000" pitchFamily="2" charset="2"/>
              <a:buChar char="Ø"/>
            </a:pPr>
            <a:r>
              <a:rPr lang="zh-CN" altLang="zh-CN" sz="2400" b="1" dirty="0">
                <a:solidFill>
                  <a:srgbClr val="FF0000"/>
                </a:solidFill>
                <a:latin typeface="楷体" panose="02010609060101010101" charset="-122"/>
                <a:ea typeface="楷体" panose="02010609060101010101" charset="-122"/>
                <a:cs typeface="楷体" panose="02010609060101010101" charset="-122"/>
                <a:sym typeface="+mn-ea"/>
              </a:rPr>
              <a:t>数据对象</a:t>
            </a:r>
            <a:r>
              <a:rPr lang="zh-CN" altLang="zh-CN" sz="2400" b="1" dirty="0">
                <a:latin typeface="楷体" panose="02010609060101010101" charset="-122"/>
                <a:ea typeface="楷体" panose="02010609060101010101" charset="-122"/>
                <a:cs typeface="楷体" panose="02010609060101010101" charset="-122"/>
                <a:sym typeface="+mn-ea"/>
              </a:rPr>
              <a:t>(Data Object)是性质相同的数据元素的集合，是数据的一个子集。不论数据元素集合是无限集(如整数集)，或是有限集(如字母字符集)，还是由多个数据项组成的复合数据元素(如学生表)的集合，只要集合内元素的性质均相同，都可称之为一个数据对象。</a:t>
            </a:r>
            <a:endParaRPr lang="zh-CN" altLang="zh-CN" sz="2400" b="1" dirty="0">
              <a:latin typeface="楷体" panose="02010609060101010101" charset="-122"/>
              <a:ea typeface="楷体" panose="02010609060101010101" charset="-122"/>
              <a:cs typeface="楷体" panose="02010609060101010101" charset="-122"/>
            </a:endParaRPr>
          </a:p>
          <a:p>
            <a:pPr marL="342900" indent="-342900" eaLnBrk="0" hangingPunct="0">
              <a:lnSpc>
                <a:spcPct val="130000"/>
              </a:lnSpc>
              <a:spcBef>
                <a:spcPts val="0"/>
              </a:spcBef>
              <a:buClr>
                <a:srgbClr val="FF3300"/>
              </a:buClr>
              <a:buFont typeface="Wingdings" panose="05000000000000000000" pitchFamily="2" charset="2"/>
              <a:buChar char="Ø"/>
            </a:pPr>
            <a:endParaRPr lang="en-US" altLang="zh-CN" sz="2400" b="1" dirty="0">
              <a:solidFill>
                <a:schemeClr val="tx1"/>
              </a:solidFill>
              <a:latin typeface="楷体" panose="02010609060101010101" charset="-122"/>
              <a:ea typeface="楷体" panose="02010609060101010101" charset="-122"/>
              <a:cs typeface="楷体" panose="02010609060101010101" charset="-122"/>
            </a:endParaRPr>
          </a:p>
        </p:txBody>
      </p:sp>
      <p:sp>
        <p:nvSpPr>
          <p:cNvPr id="10" name="页脚占位符 3"/>
          <p:cNvSpPr txBox="1">
            <a:spLocks noGrp="1"/>
          </p:cNvSpPr>
          <p:nvPr/>
        </p:nvSpPr>
        <p:spPr>
          <a:xfrm>
            <a:off x="800735" y="806450"/>
            <a:ext cx="7856220" cy="457200"/>
          </a:xfrm>
        </p:spPr>
        <p: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1" lang="zh-CN" altLang="en-US" sz="2400" b="0" i="0" u="none" strike="noStrike" kern="1200" cap="none" spc="0" normalizeH="0" baseline="0" noProof="0">
                <a:ln>
                  <a:noFill/>
                </a:ln>
                <a:solidFill>
                  <a:schemeClr val="tx1"/>
                </a:solidFill>
                <a:effectLst/>
                <a:uLnTx/>
                <a:uFillTx/>
                <a:latin typeface="楷体" panose="02010609060101010101" charset="-122"/>
                <a:ea typeface="楷体" panose="02010609060101010101" charset="-122"/>
                <a:cs typeface="楷体" panose="02010609060101010101" charset="-122"/>
              </a:rPr>
              <a:t>数据、数据元素、数据项和数据对象的</a:t>
            </a:r>
            <a:r>
              <a:rPr kumimoji="1" lang="zh-CN" altLang="en-US" sz="2400" b="0" i="0" u="none" strike="noStrike" kern="1200" cap="none" spc="0" normalizeH="0" baseline="0" noProof="0">
                <a:ln>
                  <a:noFill/>
                </a:ln>
                <a:solidFill>
                  <a:schemeClr val="tx1"/>
                </a:solidFill>
                <a:effectLst/>
                <a:uLnTx/>
                <a:uFillTx/>
                <a:latin typeface="楷体" panose="02010609060101010101" charset="-122"/>
                <a:ea typeface="楷体" panose="02010609060101010101" charset="-122"/>
                <a:cs typeface="楷体" panose="02010609060101010101" charset="-122"/>
              </a:rPr>
              <a:t>概念</a:t>
            </a:r>
            <a:endParaRPr kumimoji="1" lang="zh-CN" altLang="en-US" sz="2400" b="0" i="0" u="none" strike="noStrike" kern="1200" cap="none" spc="0" normalizeH="0" baseline="0" noProof="0">
              <a:ln>
                <a:noFill/>
              </a:ln>
              <a:solidFill>
                <a:schemeClr val="tx1"/>
              </a:solidFill>
              <a:effectLst/>
              <a:uLnTx/>
              <a:uFillTx/>
              <a:latin typeface="楷体" panose="02010609060101010101" charset="-122"/>
              <a:ea typeface="楷体" panose="02010609060101010101" charset="-122"/>
              <a:cs typeface="楷体" panose="02010609060101010101" charset="-122"/>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95844" name="矩形 2595843"/>
          <p:cNvSpPr/>
          <p:nvPr/>
        </p:nvSpPr>
        <p:spPr>
          <a:xfrm>
            <a:off x="1850390" y="1536700"/>
            <a:ext cx="9462135" cy="3163570"/>
          </a:xfrm>
          <a:prstGeom prst="rect">
            <a:avLst/>
          </a:prstGeom>
          <a:noFill/>
          <a:ln w="9525">
            <a:noFill/>
          </a:ln>
        </p:spPr>
        <p:txBody>
          <a:bodyPr wrap="square">
            <a:spAutoFit/>
          </a:bodyPr>
          <a:p>
            <a:pPr>
              <a:lnSpc>
                <a:spcPct val="130000"/>
              </a:lnSpc>
              <a:buFont typeface="Wingdings" panose="05000000000000000000" pitchFamily="2" charset="2"/>
              <a:buChar char="p"/>
            </a:pPr>
            <a:r>
              <a:rPr lang="zh-CN" altLang="en-US" sz="2400" dirty="0">
                <a:solidFill>
                  <a:schemeClr val="tx1"/>
                </a:solidFill>
                <a:latin typeface="Arial" panose="020B0604020202020204" pitchFamily="34" charset="0"/>
                <a:ea typeface="楷体_GB2312" pitchFamily="49" charset="-122"/>
              </a:rPr>
              <a:t> </a:t>
            </a:r>
            <a:r>
              <a:rPr lang="zh-CN" altLang="en-US" sz="2400" dirty="0">
                <a:solidFill>
                  <a:srgbClr val="FF0066"/>
                </a:solidFill>
                <a:latin typeface="Arial" panose="020B0604020202020204" pitchFamily="34" charset="0"/>
                <a:ea typeface="楷体_GB2312" pitchFamily="49" charset="-122"/>
              </a:rPr>
              <a:t>定义</a:t>
            </a:r>
            <a:r>
              <a:rPr lang="zh-CN" altLang="en-US" sz="2400" dirty="0">
                <a:solidFill>
                  <a:schemeClr val="tx1"/>
                </a:solidFill>
                <a:latin typeface="Arial" panose="020B0604020202020204" pitchFamily="34" charset="0"/>
                <a:ea typeface="楷体_GB2312" pitchFamily="49" charset="-122"/>
              </a:rPr>
              <a:t>：给定一个关系</a:t>
            </a:r>
            <a:r>
              <a:rPr lang="en-US" altLang="zh-CN" sz="2400">
                <a:solidFill>
                  <a:schemeClr val="tx1"/>
                </a:solidFill>
                <a:latin typeface="Arial" panose="020B0604020202020204" pitchFamily="34" charset="0"/>
                <a:ea typeface="楷体_GB2312" pitchFamily="49" charset="-122"/>
              </a:rPr>
              <a:t>R, </a:t>
            </a:r>
            <a:r>
              <a:rPr lang="zh-CN" altLang="en-US" sz="2400" dirty="0">
                <a:solidFill>
                  <a:schemeClr val="tx1"/>
                </a:solidFill>
                <a:latin typeface="Arial" panose="020B0604020202020204" pitchFamily="34" charset="0"/>
                <a:ea typeface="楷体_GB2312" pitchFamily="49" charset="-122"/>
              </a:rPr>
              <a:t>投影运算结果也是一个关系，记作 </a:t>
            </a:r>
            <a:r>
              <a:rPr lang="zh-CN" altLang="en-US" sz="2400" dirty="0">
                <a:solidFill>
                  <a:srgbClr val="FF0066"/>
                </a:solidFill>
                <a:effectLst>
                  <a:outerShdw blurRad="38100" dist="38100" dir="2700000">
                    <a:srgbClr val="C0C0C0"/>
                  </a:outerShdw>
                </a:effectLst>
                <a:latin typeface="Arial" panose="020B0604020202020204" pitchFamily="34" charset="0"/>
                <a:ea typeface="华文新魏" pitchFamily="2" charset="-122"/>
                <a:sym typeface="Symbol" panose="05050102010706020507" pitchFamily="18" charset="2"/>
              </a:rPr>
              <a:t></a:t>
            </a:r>
            <a:r>
              <a:rPr lang="en-US" altLang="zh-CN" sz="2400" baseline="-14000">
                <a:solidFill>
                  <a:schemeClr val="tx1"/>
                </a:solidFill>
                <a:latin typeface="Arial" panose="020B0604020202020204" pitchFamily="34" charset="0"/>
                <a:ea typeface="华文行楷" pitchFamily="2" charset="-122"/>
              </a:rPr>
              <a:t>A</a:t>
            </a:r>
            <a:r>
              <a:rPr lang="en-US" altLang="zh-CN" sz="2400">
                <a:solidFill>
                  <a:srgbClr val="FF0066"/>
                </a:solidFill>
                <a:effectLst>
                  <a:outerShdw blurRad="38100" dist="38100" dir="2700000">
                    <a:srgbClr val="C0C0C0"/>
                  </a:outerShdw>
                </a:effectLst>
                <a:latin typeface="Tahoma" panose="020B0604030504040204" pitchFamily="34" charset="0"/>
                <a:ea typeface="华文行楷" pitchFamily="2" charset="-122"/>
                <a:sym typeface="Symbol" panose="05050102010706020507" pitchFamily="18" charset="2"/>
              </a:rPr>
              <a:t>(R)</a:t>
            </a:r>
            <a:r>
              <a:rPr lang="en-US" altLang="zh-CN" sz="2400">
                <a:solidFill>
                  <a:srgbClr val="FF0066"/>
                </a:solidFill>
                <a:latin typeface="Arial" panose="020B0604020202020204" pitchFamily="34" charset="0"/>
                <a:ea typeface="楷体_GB2312" pitchFamily="49" charset="-122"/>
              </a:rPr>
              <a:t> </a:t>
            </a:r>
            <a:r>
              <a:rPr lang="en-US" altLang="zh-CN" sz="2400">
                <a:solidFill>
                  <a:schemeClr val="tx1"/>
                </a:solidFill>
                <a:latin typeface="Arial" panose="020B0604020202020204" pitchFamily="34" charset="0"/>
                <a:ea typeface="楷体_GB2312" pitchFamily="49" charset="-122"/>
              </a:rPr>
              <a:t>, </a:t>
            </a:r>
            <a:r>
              <a:rPr lang="zh-CN" altLang="en-US" sz="2400" dirty="0">
                <a:solidFill>
                  <a:schemeClr val="tx1"/>
                </a:solidFill>
                <a:latin typeface="Arial" panose="020B0604020202020204" pitchFamily="34" charset="0"/>
                <a:ea typeface="楷体_GB2312" pitchFamily="49" charset="-122"/>
              </a:rPr>
              <a:t>它从关系</a:t>
            </a:r>
            <a:r>
              <a:rPr lang="en-US" altLang="zh-CN" sz="2400">
                <a:solidFill>
                  <a:schemeClr val="tx1"/>
                </a:solidFill>
                <a:latin typeface="Arial" panose="020B0604020202020204" pitchFamily="34" charset="0"/>
                <a:ea typeface="楷体_GB2312" pitchFamily="49" charset="-122"/>
              </a:rPr>
              <a:t>R</a:t>
            </a:r>
            <a:r>
              <a:rPr lang="zh-CN" altLang="en-US" sz="2400" dirty="0">
                <a:solidFill>
                  <a:schemeClr val="tx1"/>
                </a:solidFill>
                <a:latin typeface="Arial" panose="020B0604020202020204" pitchFamily="34" charset="0"/>
                <a:ea typeface="楷体_GB2312" pitchFamily="49" charset="-122"/>
              </a:rPr>
              <a:t>中选出属性包含在</a:t>
            </a:r>
            <a:r>
              <a:rPr lang="en-US" altLang="zh-CN" sz="2400">
                <a:solidFill>
                  <a:schemeClr val="tx1"/>
                </a:solidFill>
                <a:latin typeface="Arial" panose="020B0604020202020204" pitchFamily="34" charset="0"/>
                <a:ea typeface="楷体_GB2312" pitchFamily="49" charset="-122"/>
              </a:rPr>
              <a:t>A</a:t>
            </a:r>
            <a:r>
              <a:rPr lang="zh-CN" altLang="en-US" sz="2400" dirty="0">
                <a:solidFill>
                  <a:schemeClr val="tx1"/>
                </a:solidFill>
                <a:latin typeface="Arial" panose="020B0604020202020204" pitchFamily="34" charset="0"/>
                <a:ea typeface="楷体_GB2312" pitchFamily="49" charset="-122"/>
              </a:rPr>
              <a:t>中的列构成。 </a:t>
            </a:r>
            <a:endParaRPr lang="zh-CN" altLang="en-US" sz="2400" dirty="0">
              <a:solidFill>
                <a:schemeClr val="tx1"/>
              </a:solidFill>
              <a:latin typeface="Arial" panose="020B0604020202020204" pitchFamily="34" charset="0"/>
              <a:ea typeface="楷体_GB2312" pitchFamily="49" charset="-122"/>
            </a:endParaRPr>
          </a:p>
          <a:p>
            <a:pPr>
              <a:lnSpc>
                <a:spcPct val="130000"/>
              </a:lnSpc>
              <a:spcAft>
                <a:spcPct val="30000"/>
              </a:spcAft>
              <a:buFont typeface="Wingdings" panose="05000000000000000000" pitchFamily="2" charset="2"/>
              <a:buChar char="p"/>
            </a:pPr>
            <a:r>
              <a:rPr lang="zh-CN" altLang="en-US" sz="2000" dirty="0">
                <a:solidFill>
                  <a:srgbClr val="FF0066"/>
                </a:solidFill>
                <a:latin typeface="Arial" panose="020B0604020202020204" pitchFamily="34" charset="0"/>
                <a:ea typeface="楷体_GB2312" pitchFamily="49" charset="-122"/>
              </a:rPr>
              <a:t> 数学描述</a:t>
            </a:r>
            <a:r>
              <a:rPr lang="zh-CN" altLang="en-US" sz="2000" dirty="0">
                <a:solidFill>
                  <a:schemeClr val="tx1"/>
                </a:solidFill>
                <a:latin typeface="Arial" panose="020B0604020202020204" pitchFamily="34" charset="0"/>
                <a:ea typeface="楷体_GB2312" pitchFamily="49" charset="-122"/>
              </a:rPr>
              <a:t>： </a:t>
            </a:r>
            <a:r>
              <a:rPr lang="zh-CN" altLang="en-US" dirty="0">
                <a:solidFill>
                  <a:srgbClr val="FF0066"/>
                </a:solidFill>
                <a:effectLst>
                  <a:outerShdw blurRad="38100" dist="38100" dir="2700000">
                    <a:srgbClr val="C0C0C0"/>
                  </a:outerShdw>
                </a:effectLst>
                <a:latin typeface="Arial" panose="020B0604020202020204" pitchFamily="34" charset="0"/>
                <a:ea typeface="华文新魏" pitchFamily="2" charset="-122"/>
                <a:sym typeface="Symbol" panose="05050102010706020507" pitchFamily="18" charset="2"/>
              </a:rPr>
              <a:t></a:t>
            </a:r>
            <a:r>
              <a:rPr lang="en-US" altLang="zh-CN" baseline="-14000">
                <a:solidFill>
                  <a:schemeClr val="tx1"/>
                </a:solidFill>
                <a:latin typeface="Arial" panose="020B0604020202020204" pitchFamily="34" charset="0"/>
                <a:ea typeface="华文行楷" pitchFamily="2" charset="-122"/>
              </a:rPr>
              <a:t>A</a:t>
            </a:r>
            <a:r>
              <a:rPr lang="en-US" altLang="zh-CN" baseline="-40000">
                <a:solidFill>
                  <a:srgbClr val="6666FF"/>
                </a:solidFill>
                <a:latin typeface="Arial" panose="020B0604020202020204" pitchFamily="34" charset="0"/>
                <a:ea typeface="华文行楷" pitchFamily="2" charset="-122"/>
              </a:rPr>
              <a:t>i1</a:t>
            </a:r>
            <a:r>
              <a:rPr lang="en-US" altLang="zh-CN" baseline="-14000">
                <a:solidFill>
                  <a:schemeClr val="tx1"/>
                </a:solidFill>
                <a:latin typeface="Arial" panose="020B0604020202020204" pitchFamily="34" charset="0"/>
                <a:ea typeface="华文行楷" pitchFamily="2" charset="-122"/>
              </a:rPr>
              <a:t>, A</a:t>
            </a:r>
            <a:r>
              <a:rPr lang="en-US" altLang="zh-CN" baseline="-40000">
                <a:solidFill>
                  <a:srgbClr val="6666FF"/>
                </a:solidFill>
                <a:latin typeface="Arial" panose="020B0604020202020204" pitchFamily="34" charset="0"/>
                <a:ea typeface="华文行楷" pitchFamily="2" charset="-122"/>
              </a:rPr>
              <a:t>i2</a:t>
            </a:r>
            <a:r>
              <a:rPr lang="en-US" altLang="zh-CN" baseline="-14000">
                <a:solidFill>
                  <a:schemeClr val="tx1"/>
                </a:solidFill>
                <a:latin typeface="Arial" panose="020B0604020202020204" pitchFamily="34" charset="0"/>
                <a:ea typeface="华文行楷" pitchFamily="2" charset="-122"/>
              </a:rPr>
              <a:t>, … ,</a:t>
            </a:r>
            <a:r>
              <a:rPr lang="en-US" altLang="zh-CN" baseline="-14000" err="1">
                <a:solidFill>
                  <a:schemeClr val="tx1"/>
                </a:solidFill>
                <a:latin typeface="Arial" panose="020B0604020202020204" pitchFamily="34" charset="0"/>
                <a:ea typeface="华文行楷" pitchFamily="2" charset="-122"/>
              </a:rPr>
              <a:t>A</a:t>
            </a:r>
            <a:r>
              <a:rPr lang="en-US" altLang="zh-CN" baseline="-40000" err="1">
                <a:solidFill>
                  <a:srgbClr val="6666FF"/>
                </a:solidFill>
                <a:latin typeface="Arial" panose="020B0604020202020204" pitchFamily="34" charset="0"/>
                <a:ea typeface="华文行楷" pitchFamily="2" charset="-122"/>
              </a:rPr>
              <a:t>ik</a:t>
            </a:r>
            <a:r>
              <a:rPr lang="en-US" altLang="zh-CN" err="1">
                <a:solidFill>
                  <a:srgbClr val="FF0066"/>
                </a:solidFill>
                <a:effectLst>
                  <a:outerShdw blurRad="38100" dist="38100" dir="2700000">
                    <a:srgbClr val="C0C0C0"/>
                  </a:outerShdw>
                </a:effectLst>
                <a:latin typeface="Arial" panose="020B0604020202020204" pitchFamily="34" charset="0"/>
                <a:ea typeface="华文新魏" pitchFamily="2" charset="-122"/>
                <a:sym typeface="Symbol" panose="05050102010706020507" pitchFamily="18" charset="2"/>
              </a:rPr>
              <a:t>(R</a:t>
            </a:r>
            <a:r>
              <a:rPr lang="en-US" altLang="zh-CN">
                <a:solidFill>
                  <a:srgbClr val="FF0066"/>
                </a:solidFill>
                <a:effectLst>
                  <a:outerShdw blurRad="38100" dist="38100" dir="2700000">
                    <a:srgbClr val="C0C0C0"/>
                  </a:outerShdw>
                </a:effectLst>
                <a:latin typeface="Arial" panose="020B0604020202020204" pitchFamily="34" charset="0"/>
                <a:ea typeface="华文新魏" pitchFamily="2" charset="-122"/>
                <a:sym typeface="Symbol" panose="05050102010706020507" pitchFamily="18" charset="2"/>
              </a:rPr>
              <a:t>) = </a:t>
            </a:r>
            <a:r>
              <a:rPr lang="en-US" altLang="zh-CN" sz="2000">
                <a:solidFill>
                  <a:srgbClr val="FF0066"/>
                </a:solidFill>
                <a:effectLst>
                  <a:outerShdw blurRad="38100" dist="38100" dir="2700000">
                    <a:srgbClr val="C0C0C0"/>
                  </a:outerShdw>
                </a:effectLst>
                <a:latin typeface="Arial" panose="020B0604020202020204" pitchFamily="34" charset="0"/>
                <a:ea typeface="华文新魏" pitchFamily="2" charset="-122"/>
                <a:sym typeface="Symbol" panose="05050102010706020507" pitchFamily="18" charset="2"/>
              </a:rPr>
              <a:t>{ </a:t>
            </a:r>
            <a:r>
              <a:rPr lang="en-US" altLang="zh-CN" sz="2000">
                <a:solidFill>
                  <a:schemeClr val="accent2"/>
                </a:solidFill>
                <a:effectLst>
                  <a:outerShdw blurRad="38100" dist="38100" dir="2700000">
                    <a:srgbClr val="C0C0C0"/>
                  </a:outerShdw>
                </a:effectLst>
                <a:latin typeface="Arial" panose="020B0604020202020204" pitchFamily="34" charset="0"/>
                <a:ea typeface="华文新魏" pitchFamily="2" charset="-122"/>
                <a:sym typeface="Symbol" panose="05050102010706020507" pitchFamily="18" charset="2"/>
              </a:rPr>
              <a:t>&lt;</a:t>
            </a:r>
            <a:r>
              <a:rPr lang="en-US" altLang="zh-CN" sz="2000">
                <a:solidFill>
                  <a:srgbClr val="FF0066"/>
                </a:solidFill>
                <a:effectLst>
                  <a:outerShdw blurRad="38100" dist="38100" dir="2700000">
                    <a:srgbClr val="C0C0C0"/>
                  </a:outerShdw>
                </a:effectLst>
                <a:latin typeface="Arial" panose="020B0604020202020204" pitchFamily="34" charset="0"/>
                <a:ea typeface="华文新魏" pitchFamily="2" charset="-122"/>
                <a:sym typeface="Symbol" panose="05050102010706020507" pitchFamily="18" charset="2"/>
              </a:rPr>
              <a:t>t[</a:t>
            </a:r>
            <a:r>
              <a:rPr lang="en-US" altLang="zh-CN" sz="2000">
                <a:solidFill>
                  <a:schemeClr val="tx1"/>
                </a:solidFill>
                <a:latin typeface="Arial" panose="020B0604020202020204" pitchFamily="34" charset="0"/>
                <a:ea typeface="华文行楷" pitchFamily="2" charset="-122"/>
              </a:rPr>
              <a:t>A</a:t>
            </a:r>
            <a:r>
              <a:rPr lang="en-US" altLang="zh-CN" sz="2000" baseline="-20000">
                <a:solidFill>
                  <a:srgbClr val="6666FF"/>
                </a:solidFill>
                <a:latin typeface="Arial" panose="020B0604020202020204" pitchFamily="34" charset="0"/>
                <a:ea typeface="华文行楷" pitchFamily="2" charset="-122"/>
              </a:rPr>
              <a:t>i1</a:t>
            </a:r>
            <a:r>
              <a:rPr lang="en-US" altLang="zh-CN" sz="2000">
                <a:solidFill>
                  <a:srgbClr val="FF0066"/>
                </a:solidFill>
                <a:effectLst>
                  <a:outerShdw blurRad="38100" dist="38100" dir="2700000">
                    <a:srgbClr val="C0C0C0"/>
                  </a:outerShdw>
                </a:effectLst>
                <a:latin typeface="Arial" panose="020B0604020202020204" pitchFamily="34" charset="0"/>
                <a:ea typeface="华文新魏" pitchFamily="2" charset="-122"/>
                <a:sym typeface="Symbol" panose="05050102010706020507" pitchFamily="18" charset="2"/>
              </a:rPr>
              <a:t>]</a:t>
            </a:r>
            <a:r>
              <a:rPr lang="en-US" altLang="zh-CN" sz="2000" b="0">
                <a:solidFill>
                  <a:schemeClr val="tx1"/>
                </a:solidFill>
                <a:latin typeface="Tahoma" panose="020B0604030504040204" pitchFamily="34" charset="0"/>
                <a:ea typeface="华文行楷" pitchFamily="2" charset="-122"/>
              </a:rPr>
              <a:t>, </a:t>
            </a:r>
            <a:r>
              <a:rPr lang="en-US" altLang="zh-CN" sz="2000">
                <a:solidFill>
                  <a:srgbClr val="FF0066"/>
                </a:solidFill>
                <a:effectLst>
                  <a:outerShdw blurRad="38100" dist="38100" dir="2700000">
                    <a:srgbClr val="C0C0C0"/>
                  </a:outerShdw>
                </a:effectLst>
                <a:latin typeface="Arial" panose="020B0604020202020204" pitchFamily="34" charset="0"/>
                <a:ea typeface="华文新魏" pitchFamily="2" charset="-122"/>
                <a:sym typeface="Symbol" panose="05050102010706020507" pitchFamily="18" charset="2"/>
              </a:rPr>
              <a:t>t[</a:t>
            </a:r>
            <a:r>
              <a:rPr lang="en-US" altLang="zh-CN" sz="2000">
                <a:solidFill>
                  <a:schemeClr val="tx1"/>
                </a:solidFill>
                <a:latin typeface="Arial" panose="020B0604020202020204" pitchFamily="34" charset="0"/>
                <a:ea typeface="华文行楷" pitchFamily="2" charset="-122"/>
              </a:rPr>
              <a:t>A</a:t>
            </a:r>
            <a:r>
              <a:rPr lang="en-US" altLang="zh-CN" sz="2000" baseline="-20000">
                <a:solidFill>
                  <a:srgbClr val="6666FF"/>
                </a:solidFill>
                <a:latin typeface="Arial" panose="020B0604020202020204" pitchFamily="34" charset="0"/>
                <a:ea typeface="华文行楷" pitchFamily="2" charset="-122"/>
              </a:rPr>
              <a:t>i2</a:t>
            </a:r>
            <a:r>
              <a:rPr lang="en-US" altLang="zh-CN" sz="2000">
                <a:solidFill>
                  <a:srgbClr val="FF0066"/>
                </a:solidFill>
                <a:effectLst>
                  <a:outerShdw blurRad="38100" dist="38100" dir="2700000">
                    <a:srgbClr val="C0C0C0"/>
                  </a:outerShdw>
                </a:effectLst>
                <a:latin typeface="Arial" panose="020B0604020202020204" pitchFamily="34" charset="0"/>
                <a:ea typeface="华文新魏" pitchFamily="2" charset="-122"/>
                <a:sym typeface="Symbol" panose="05050102010706020507" pitchFamily="18" charset="2"/>
              </a:rPr>
              <a:t>]</a:t>
            </a:r>
            <a:r>
              <a:rPr lang="en-US" altLang="zh-CN" sz="2000" b="0">
                <a:solidFill>
                  <a:schemeClr val="tx1"/>
                </a:solidFill>
                <a:latin typeface="Tahoma" panose="020B0604030504040204" pitchFamily="34" charset="0"/>
                <a:ea typeface="华文行楷" pitchFamily="2" charset="-122"/>
              </a:rPr>
              <a:t>,</a:t>
            </a:r>
            <a:r>
              <a:rPr lang="en-US" altLang="zh-CN" sz="2000" b="0">
                <a:solidFill>
                  <a:schemeClr val="tx1"/>
                </a:solidFill>
                <a:latin typeface="Times New Roman" panose="02020603050405020304" pitchFamily="18" charset="0"/>
                <a:ea typeface="华文行楷" pitchFamily="2" charset="-122"/>
              </a:rPr>
              <a:t>…</a:t>
            </a:r>
            <a:r>
              <a:rPr lang="en-US" altLang="zh-CN" sz="2000" b="0">
                <a:solidFill>
                  <a:schemeClr val="tx1"/>
                </a:solidFill>
                <a:latin typeface="Tahoma" panose="020B0604030504040204" pitchFamily="34" charset="0"/>
                <a:ea typeface="华文行楷" pitchFamily="2" charset="-122"/>
              </a:rPr>
              <a:t>,</a:t>
            </a:r>
            <a:r>
              <a:rPr lang="en-US" altLang="zh-CN" sz="2000" err="1">
                <a:solidFill>
                  <a:srgbClr val="FF0066"/>
                </a:solidFill>
                <a:effectLst>
                  <a:outerShdw blurRad="38100" dist="38100" dir="2700000">
                    <a:srgbClr val="C0C0C0"/>
                  </a:outerShdw>
                </a:effectLst>
                <a:latin typeface="Arial" panose="020B0604020202020204" pitchFamily="34" charset="0"/>
                <a:ea typeface="华文新魏" pitchFamily="2" charset="-122"/>
                <a:sym typeface="Symbol" panose="05050102010706020507" pitchFamily="18" charset="2"/>
              </a:rPr>
              <a:t>t[</a:t>
            </a:r>
            <a:r>
              <a:rPr lang="en-US" altLang="zh-CN" sz="2000" err="1">
                <a:solidFill>
                  <a:schemeClr val="tx1"/>
                </a:solidFill>
                <a:latin typeface="Arial" panose="020B0604020202020204" pitchFamily="34" charset="0"/>
                <a:ea typeface="华文行楷" pitchFamily="2" charset="-122"/>
              </a:rPr>
              <a:t>A</a:t>
            </a:r>
            <a:r>
              <a:rPr lang="en-US" altLang="zh-CN" sz="2000" baseline="-20000" err="1">
                <a:solidFill>
                  <a:srgbClr val="6666FF"/>
                </a:solidFill>
                <a:latin typeface="Arial" panose="020B0604020202020204" pitchFamily="34" charset="0"/>
                <a:ea typeface="华文行楷" pitchFamily="2" charset="-122"/>
              </a:rPr>
              <a:t>ik</a:t>
            </a:r>
            <a:r>
              <a:rPr lang="en-US" altLang="zh-CN" sz="2000">
                <a:solidFill>
                  <a:srgbClr val="FF0066"/>
                </a:solidFill>
                <a:effectLst>
                  <a:outerShdw blurRad="38100" dist="38100" dir="2700000">
                    <a:srgbClr val="C0C0C0"/>
                  </a:outerShdw>
                </a:effectLst>
                <a:latin typeface="Arial" panose="020B0604020202020204" pitchFamily="34" charset="0"/>
                <a:ea typeface="华文新魏" pitchFamily="2" charset="-122"/>
                <a:sym typeface="Symbol" panose="05050102010706020507" pitchFamily="18" charset="2"/>
              </a:rPr>
              <a:t>]</a:t>
            </a:r>
            <a:r>
              <a:rPr lang="en-US" altLang="zh-CN" sz="2000">
                <a:solidFill>
                  <a:schemeClr val="accent2"/>
                </a:solidFill>
                <a:effectLst>
                  <a:outerShdw blurRad="38100" dist="38100" dir="2700000">
                    <a:srgbClr val="C0C0C0"/>
                  </a:outerShdw>
                </a:effectLst>
                <a:latin typeface="Arial" panose="020B0604020202020204" pitchFamily="34" charset="0"/>
                <a:ea typeface="华文新魏" pitchFamily="2" charset="-122"/>
                <a:sym typeface="Symbol" panose="05050102010706020507" pitchFamily="18" charset="2"/>
              </a:rPr>
              <a:t>&gt;</a:t>
            </a:r>
            <a:r>
              <a:rPr lang="en-US" altLang="zh-CN" sz="2000">
                <a:solidFill>
                  <a:srgbClr val="FF0066"/>
                </a:solidFill>
                <a:effectLst>
                  <a:outerShdw blurRad="38100" dist="38100" dir="2700000">
                    <a:srgbClr val="C0C0C0"/>
                  </a:outerShdw>
                </a:effectLst>
                <a:latin typeface="Arial" panose="020B0604020202020204" pitchFamily="34" charset="0"/>
                <a:ea typeface="华文新魏" pitchFamily="2" charset="-122"/>
                <a:sym typeface="Symbol" panose="05050102010706020507" pitchFamily="18" charset="2"/>
              </a:rPr>
              <a:t>  |  tR }</a:t>
            </a:r>
            <a:endParaRPr lang="en-US" altLang="zh-CN" sz="2000">
              <a:solidFill>
                <a:schemeClr val="tx1"/>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ü"/>
            </a:pPr>
            <a:r>
              <a:rPr lang="en-US" altLang="zh-CN" sz="2000" b="1">
                <a:solidFill>
                  <a:schemeClr val="tx1"/>
                </a:solidFill>
                <a:latin typeface="Arial" panose="020B0604020202020204" pitchFamily="34" charset="0"/>
                <a:ea typeface="楷体_GB2312" pitchFamily="49" charset="-122"/>
              </a:rPr>
              <a:t> </a:t>
            </a:r>
            <a:r>
              <a:rPr lang="zh-CN" altLang="en-US" sz="2000" b="1">
                <a:solidFill>
                  <a:schemeClr val="accent2"/>
                </a:solidFill>
                <a:latin typeface="Arial" panose="020B0604020202020204" pitchFamily="34" charset="0"/>
                <a:ea typeface="楷体_GB2312" pitchFamily="49" charset="-122"/>
              </a:rPr>
              <a:t>设</a:t>
            </a:r>
            <a:r>
              <a:rPr lang="en-US" altLang="zh-CN" sz="2000" b="1">
                <a:solidFill>
                  <a:schemeClr val="accent2"/>
                </a:solidFill>
                <a:latin typeface="Arial" panose="020B0604020202020204" pitchFamily="34" charset="0"/>
                <a:ea typeface="楷体_GB2312" pitchFamily="49" charset="-122"/>
              </a:rPr>
              <a:t>R(A</a:t>
            </a:r>
            <a:r>
              <a:rPr lang="en-US" altLang="zh-CN" sz="2000" b="1" baseline="-20000">
                <a:solidFill>
                  <a:srgbClr val="FF0066"/>
                </a:solidFill>
                <a:latin typeface="Arial" panose="020B0604020202020204" pitchFamily="34" charset="0"/>
                <a:ea typeface="楷体_GB2312" pitchFamily="49" charset="-122"/>
              </a:rPr>
              <a:t>1</a:t>
            </a:r>
            <a:r>
              <a:rPr lang="en-US" altLang="zh-CN" sz="2000" b="1">
                <a:solidFill>
                  <a:schemeClr val="accent2"/>
                </a:solidFill>
                <a:latin typeface="Arial" panose="020B0604020202020204" pitchFamily="34" charset="0"/>
                <a:ea typeface="楷体_GB2312" pitchFamily="49" charset="-122"/>
              </a:rPr>
              <a:t> ,A</a:t>
            </a:r>
            <a:r>
              <a:rPr lang="en-US" altLang="zh-CN" sz="2000" b="1" baseline="-20000">
                <a:solidFill>
                  <a:srgbClr val="FF0066"/>
                </a:solidFill>
                <a:latin typeface="Arial" panose="020B0604020202020204" pitchFamily="34" charset="0"/>
                <a:ea typeface="楷体_GB2312" pitchFamily="49" charset="-122"/>
              </a:rPr>
              <a:t>2</a:t>
            </a:r>
            <a:r>
              <a:rPr lang="en-US" altLang="zh-CN" sz="2000" b="1" baseline="-20000">
                <a:solidFill>
                  <a:schemeClr val="accent2"/>
                </a:solidFill>
                <a:latin typeface="Arial" panose="020B0604020202020204" pitchFamily="34" charset="0"/>
                <a:ea typeface="楷体_GB2312" pitchFamily="49" charset="-122"/>
              </a:rPr>
              <a:t> </a:t>
            </a:r>
            <a:r>
              <a:rPr lang="en-US" altLang="zh-CN" sz="2000" b="1">
                <a:solidFill>
                  <a:schemeClr val="accent2"/>
                </a:solidFill>
                <a:latin typeface="Arial" panose="020B0604020202020204" pitchFamily="34" charset="0"/>
                <a:ea typeface="楷体_GB2312" pitchFamily="49" charset="-122"/>
              </a:rPr>
              <a:t>, … ,A</a:t>
            </a:r>
            <a:r>
              <a:rPr lang="en-US" altLang="zh-CN" sz="2000" b="1" baseline="-20000">
                <a:solidFill>
                  <a:srgbClr val="FF0066"/>
                </a:solidFill>
                <a:latin typeface="Arial" panose="020B0604020202020204" pitchFamily="34" charset="0"/>
                <a:ea typeface="楷体_GB2312" pitchFamily="49" charset="-122"/>
              </a:rPr>
              <a:t>n</a:t>
            </a:r>
            <a:r>
              <a:rPr lang="en-US" altLang="zh-CN" sz="2000" b="1">
                <a:solidFill>
                  <a:schemeClr val="accent2"/>
                </a:solidFill>
                <a:latin typeface="Arial" panose="020B0604020202020204" pitchFamily="34" charset="0"/>
                <a:ea typeface="楷体_GB2312" pitchFamily="49" charset="-122"/>
              </a:rPr>
              <a:t>)</a:t>
            </a:r>
            <a:endParaRPr lang="en-US" altLang="zh-CN" sz="2000" b="1">
              <a:solidFill>
                <a:schemeClr val="accent2"/>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ü"/>
            </a:pPr>
            <a:r>
              <a:rPr lang="en-US" altLang="zh-CN" sz="2000" b="1">
                <a:solidFill>
                  <a:schemeClr val="accent2"/>
                </a:solidFill>
                <a:latin typeface="Arial" panose="020B0604020202020204" pitchFamily="34" charset="0"/>
                <a:ea typeface="楷体_GB2312" pitchFamily="49" charset="-122"/>
              </a:rPr>
              <a:t> { </a:t>
            </a:r>
            <a:r>
              <a:rPr lang="en-US" altLang="zh-CN" sz="2000" b="0">
                <a:solidFill>
                  <a:schemeClr val="tx1"/>
                </a:solidFill>
                <a:latin typeface="Arial" panose="020B0604020202020204" pitchFamily="34" charset="0"/>
                <a:ea typeface="华文行楷" pitchFamily="2" charset="-122"/>
              </a:rPr>
              <a:t>A</a:t>
            </a:r>
            <a:r>
              <a:rPr lang="en-US" altLang="zh-CN" b="1" baseline="-20000">
                <a:solidFill>
                  <a:srgbClr val="6666FF"/>
                </a:solidFill>
                <a:latin typeface="Arial" panose="020B0604020202020204" pitchFamily="34" charset="0"/>
                <a:ea typeface="华文行楷" pitchFamily="2" charset="-122"/>
              </a:rPr>
              <a:t>i1</a:t>
            </a:r>
            <a:r>
              <a:rPr lang="en-US" altLang="zh-CN" sz="2000" b="0">
                <a:solidFill>
                  <a:schemeClr val="tx1"/>
                </a:solidFill>
                <a:latin typeface="Arial" panose="020B0604020202020204" pitchFamily="34" charset="0"/>
                <a:ea typeface="华文行楷" pitchFamily="2" charset="-122"/>
              </a:rPr>
              <a:t>, A</a:t>
            </a:r>
            <a:r>
              <a:rPr lang="en-US" altLang="zh-CN" b="1" baseline="-20000">
                <a:solidFill>
                  <a:srgbClr val="6666FF"/>
                </a:solidFill>
                <a:latin typeface="Arial" panose="020B0604020202020204" pitchFamily="34" charset="0"/>
                <a:ea typeface="华文行楷" pitchFamily="2" charset="-122"/>
              </a:rPr>
              <a:t>i2</a:t>
            </a:r>
            <a:r>
              <a:rPr lang="en-US" altLang="zh-CN" sz="2000" b="0">
                <a:solidFill>
                  <a:schemeClr val="tx1"/>
                </a:solidFill>
                <a:latin typeface="Arial" panose="020B0604020202020204" pitchFamily="34" charset="0"/>
                <a:ea typeface="华文行楷" pitchFamily="2" charset="-122"/>
              </a:rPr>
              <a:t>, … ,</a:t>
            </a:r>
            <a:r>
              <a:rPr lang="en-US" altLang="zh-CN" sz="2000" b="0" err="1">
                <a:solidFill>
                  <a:schemeClr val="tx1"/>
                </a:solidFill>
                <a:latin typeface="Arial" panose="020B0604020202020204" pitchFamily="34" charset="0"/>
                <a:ea typeface="华文行楷" pitchFamily="2" charset="-122"/>
              </a:rPr>
              <a:t>A</a:t>
            </a:r>
            <a:r>
              <a:rPr lang="en-US" altLang="zh-CN" b="1" baseline="-20000" err="1">
                <a:solidFill>
                  <a:srgbClr val="6666FF"/>
                </a:solidFill>
                <a:latin typeface="Arial" panose="020B0604020202020204" pitchFamily="34" charset="0"/>
                <a:ea typeface="华文行楷" pitchFamily="2" charset="-122"/>
              </a:rPr>
              <a:t>ik</a:t>
            </a:r>
            <a:r>
              <a:rPr lang="en-US" altLang="zh-CN" sz="2000" b="0">
                <a:solidFill>
                  <a:schemeClr val="tx1"/>
                </a:solidFill>
                <a:latin typeface="Arial" panose="020B0604020202020204" pitchFamily="34" charset="0"/>
                <a:ea typeface="华文行楷" pitchFamily="2" charset="-122"/>
              </a:rPr>
              <a:t> </a:t>
            </a:r>
            <a:r>
              <a:rPr lang="en-US" altLang="zh-CN" sz="2000" b="1">
                <a:solidFill>
                  <a:schemeClr val="accent2"/>
                </a:solidFill>
                <a:latin typeface="Arial" panose="020B0604020202020204" pitchFamily="34" charset="0"/>
                <a:ea typeface="楷体_GB2312" pitchFamily="49" charset="-122"/>
              </a:rPr>
              <a:t>}</a:t>
            </a:r>
            <a:r>
              <a:rPr lang="en-US" altLang="zh-CN" sz="2000" b="0">
                <a:solidFill>
                  <a:schemeClr val="tx1"/>
                </a:solidFill>
                <a:latin typeface="Arial" panose="020B0604020202020204" pitchFamily="34" charset="0"/>
                <a:ea typeface="华文行楷" pitchFamily="2" charset="-122"/>
              </a:rPr>
              <a:t> </a:t>
            </a:r>
            <a:r>
              <a:rPr lang="en-US" altLang="zh-CN" sz="2000" b="0">
                <a:solidFill>
                  <a:schemeClr val="tx1"/>
                </a:solidFill>
                <a:latin typeface="Arial" panose="020B0604020202020204" pitchFamily="34" charset="0"/>
                <a:ea typeface="华文行楷" pitchFamily="2" charset="-122"/>
                <a:sym typeface="Symbol" panose="05050102010706020507" pitchFamily="18" charset="2"/>
              </a:rPr>
              <a:t> { </a:t>
            </a:r>
            <a:r>
              <a:rPr lang="en-US" altLang="zh-CN" sz="2000" b="1">
                <a:solidFill>
                  <a:schemeClr val="accent2"/>
                </a:solidFill>
                <a:latin typeface="Arial" panose="020B0604020202020204" pitchFamily="34" charset="0"/>
                <a:ea typeface="楷体_GB2312" pitchFamily="49" charset="-122"/>
              </a:rPr>
              <a:t>A</a:t>
            </a:r>
            <a:r>
              <a:rPr lang="en-US" altLang="zh-CN" sz="2000" b="1" baseline="-20000">
                <a:solidFill>
                  <a:srgbClr val="FF0066"/>
                </a:solidFill>
                <a:latin typeface="Arial" panose="020B0604020202020204" pitchFamily="34" charset="0"/>
                <a:ea typeface="楷体_GB2312" pitchFamily="49" charset="-122"/>
              </a:rPr>
              <a:t>1</a:t>
            </a:r>
            <a:r>
              <a:rPr lang="en-US" altLang="zh-CN" sz="2000" b="1">
                <a:solidFill>
                  <a:schemeClr val="accent2"/>
                </a:solidFill>
                <a:latin typeface="Arial" panose="020B0604020202020204" pitchFamily="34" charset="0"/>
                <a:ea typeface="楷体_GB2312" pitchFamily="49" charset="-122"/>
              </a:rPr>
              <a:t> ,A</a:t>
            </a:r>
            <a:r>
              <a:rPr lang="en-US" altLang="zh-CN" sz="2000" b="1" baseline="-20000">
                <a:solidFill>
                  <a:srgbClr val="FF0066"/>
                </a:solidFill>
                <a:latin typeface="Arial" panose="020B0604020202020204" pitchFamily="34" charset="0"/>
                <a:ea typeface="楷体_GB2312" pitchFamily="49" charset="-122"/>
              </a:rPr>
              <a:t>2</a:t>
            </a:r>
            <a:r>
              <a:rPr lang="en-US" altLang="zh-CN" sz="2000" b="1" baseline="-20000">
                <a:solidFill>
                  <a:schemeClr val="accent2"/>
                </a:solidFill>
                <a:latin typeface="Arial" panose="020B0604020202020204" pitchFamily="34" charset="0"/>
                <a:ea typeface="楷体_GB2312" pitchFamily="49" charset="-122"/>
              </a:rPr>
              <a:t> </a:t>
            </a:r>
            <a:r>
              <a:rPr lang="en-US" altLang="zh-CN" sz="2000" b="1">
                <a:solidFill>
                  <a:schemeClr val="accent2"/>
                </a:solidFill>
                <a:latin typeface="Arial" panose="020B0604020202020204" pitchFamily="34" charset="0"/>
                <a:ea typeface="楷体_GB2312" pitchFamily="49" charset="-122"/>
              </a:rPr>
              <a:t>, … ,A</a:t>
            </a:r>
            <a:r>
              <a:rPr lang="en-US" altLang="zh-CN" sz="2000" b="1" baseline="-20000">
                <a:solidFill>
                  <a:srgbClr val="FF0066"/>
                </a:solidFill>
                <a:latin typeface="Arial" panose="020B0604020202020204" pitchFamily="34" charset="0"/>
                <a:ea typeface="楷体_GB2312" pitchFamily="49" charset="-122"/>
              </a:rPr>
              <a:t>n</a:t>
            </a:r>
            <a:r>
              <a:rPr lang="en-US" altLang="zh-CN" sz="2000" b="1" baseline="-20000">
                <a:solidFill>
                  <a:schemeClr val="accent2"/>
                </a:solidFill>
                <a:latin typeface="Arial" panose="020B0604020202020204" pitchFamily="34" charset="0"/>
                <a:ea typeface="楷体_GB2312" pitchFamily="49" charset="-122"/>
              </a:rPr>
              <a:t> </a:t>
            </a:r>
            <a:r>
              <a:rPr lang="en-US" altLang="zh-CN" sz="2000" b="0">
                <a:solidFill>
                  <a:schemeClr val="tx1"/>
                </a:solidFill>
                <a:latin typeface="Arial" panose="020B0604020202020204" pitchFamily="34" charset="0"/>
                <a:ea typeface="华文行楷" pitchFamily="2" charset="-122"/>
                <a:sym typeface="Symbol" panose="05050102010706020507" pitchFamily="18" charset="2"/>
              </a:rPr>
              <a:t>}</a:t>
            </a:r>
            <a:endParaRPr lang="en-US" altLang="zh-CN" sz="2000" b="0">
              <a:solidFill>
                <a:schemeClr val="tx1"/>
              </a:solidFill>
              <a:latin typeface="Arial" panose="020B0604020202020204" pitchFamily="34" charset="0"/>
              <a:ea typeface="华文行楷" pitchFamily="2" charset="-122"/>
              <a:sym typeface="Symbol" panose="05050102010706020507" pitchFamily="18" charset="2"/>
            </a:endParaRPr>
          </a:p>
          <a:p>
            <a:pPr lvl="1" eaLnBrk="1" hangingPunct="1">
              <a:lnSpc>
                <a:spcPct val="130000"/>
              </a:lnSpc>
              <a:buFont typeface="Wingdings" panose="05000000000000000000" pitchFamily="2" charset="2"/>
              <a:buChar char="ü"/>
            </a:pPr>
            <a:r>
              <a:rPr lang="en-US" altLang="zh-CN" sz="2000" b="1">
                <a:solidFill>
                  <a:srgbClr val="FF3300"/>
                </a:solidFill>
                <a:latin typeface="Arial" panose="020B0604020202020204" pitchFamily="34" charset="0"/>
                <a:ea typeface="楷体_GB2312" pitchFamily="49" charset="-122"/>
              </a:rPr>
              <a:t> t[A</a:t>
            </a:r>
            <a:r>
              <a:rPr lang="en-US" altLang="zh-CN" sz="2000" b="1" baseline="-20000">
                <a:solidFill>
                  <a:srgbClr val="FF3300"/>
                </a:solidFill>
                <a:latin typeface="Arial" panose="020B0604020202020204" pitchFamily="34" charset="0"/>
                <a:ea typeface="楷体_GB2312" pitchFamily="49" charset="-122"/>
              </a:rPr>
              <a:t>i</a:t>
            </a:r>
            <a:r>
              <a:rPr lang="en-US" altLang="zh-CN" sz="2000" b="1">
                <a:solidFill>
                  <a:srgbClr val="FF3300"/>
                </a:solidFill>
                <a:latin typeface="Arial" panose="020B0604020202020204" pitchFamily="34" charset="0"/>
                <a:ea typeface="楷体_GB2312" pitchFamily="49" charset="-122"/>
              </a:rPr>
              <a:t>]</a:t>
            </a:r>
            <a:r>
              <a:rPr lang="zh-CN" altLang="en-US" sz="2000" b="1" dirty="0">
                <a:solidFill>
                  <a:schemeClr val="tx1"/>
                </a:solidFill>
                <a:latin typeface="Arial" panose="020B0604020202020204" pitchFamily="34" charset="0"/>
                <a:ea typeface="楷体_GB2312" pitchFamily="49" charset="-122"/>
              </a:rPr>
              <a:t>表示元组</a:t>
            </a:r>
            <a:r>
              <a:rPr lang="en-US" altLang="zh-CN" sz="2000" b="1">
                <a:solidFill>
                  <a:schemeClr val="tx1"/>
                </a:solidFill>
                <a:latin typeface="Arial" panose="020B0604020202020204" pitchFamily="34" charset="0"/>
                <a:ea typeface="楷体_GB2312" pitchFamily="49" charset="-122"/>
              </a:rPr>
              <a:t>t</a:t>
            </a:r>
            <a:r>
              <a:rPr lang="zh-CN" altLang="en-US" sz="2000" b="1" dirty="0">
                <a:solidFill>
                  <a:schemeClr val="tx1"/>
                </a:solidFill>
                <a:latin typeface="Arial" panose="020B0604020202020204" pitchFamily="34" charset="0"/>
                <a:ea typeface="楷体_GB2312" pitchFamily="49" charset="-122"/>
              </a:rPr>
              <a:t>中相应于属性</a:t>
            </a:r>
            <a:r>
              <a:rPr lang="en-US" altLang="zh-CN" sz="2000" b="1">
                <a:solidFill>
                  <a:schemeClr val="tx1"/>
                </a:solidFill>
                <a:latin typeface="Arial" panose="020B0604020202020204" pitchFamily="34" charset="0"/>
                <a:ea typeface="楷体_GB2312" pitchFamily="49" charset="-122"/>
              </a:rPr>
              <a:t>A</a:t>
            </a:r>
            <a:r>
              <a:rPr lang="en-US" altLang="zh-CN" sz="2000" b="1" baseline="-20000">
                <a:solidFill>
                  <a:schemeClr val="tx1"/>
                </a:solidFill>
                <a:latin typeface="Arial" panose="020B0604020202020204" pitchFamily="34" charset="0"/>
                <a:ea typeface="楷体_GB2312" pitchFamily="49" charset="-122"/>
              </a:rPr>
              <a:t>i</a:t>
            </a:r>
            <a:r>
              <a:rPr lang="zh-CN" altLang="en-US" sz="2000" b="1" dirty="0">
                <a:solidFill>
                  <a:schemeClr val="tx1"/>
                </a:solidFill>
                <a:latin typeface="Arial" panose="020B0604020202020204" pitchFamily="34" charset="0"/>
                <a:ea typeface="楷体_GB2312" pitchFamily="49" charset="-122"/>
              </a:rPr>
              <a:t>的分量</a:t>
            </a:r>
            <a:endParaRPr lang="zh-CN" altLang="en-US" sz="2000" b="1" dirty="0">
              <a:solidFill>
                <a:schemeClr val="tx1"/>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ü"/>
            </a:pPr>
            <a:r>
              <a:rPr lang="zh-CN" altLang="en-US" sz="2000" b="1" dirty="0">
                <a:solidFill>
                  <a:schemeClr val="tx1"/>
                </a:solidFill>
                <a:latin typeface="Arial" panose="020B0604020202020204" pitchFamily="34" charset="0"/>
                <a:ea typeface="楷体_GB2312" pitchFamily="49" charset="-122"/>
              </a:rPr>
              <a:t> 投影运算可以对原关系的列在投影后重新排列</a:t>
            </a:r>
            <a:endParaRPr lang="zh-CN" altLang="en-US" sz="2000" b="1" dirty="0">
              <a:solidFill>
                <a:schemeClr val="tx1"/>
              </a:solidFill>
              <a:latin typeface="Arial" panose="020B0604020202020204" pitchFamily="34" charset="0"/>
              <a:ea typeface="楷体_GB2312" pitchFamily="49" charset="-122"/>
            </a:endParaRPr>
          </a:p>
        </p:txBody>
      </p:sp>
      <p:pic>
        <p:nvPicPr>
          <p:cNvPr id="2595845" name="图片 2595844"/>
          <p:cNvPicPr>
            <a:picLocks noChangeAspect="1"/>
          </p:cNvPicPr>
          <p:nvPr/>
        </p:nvPicPr>
        <p:blipFill>
          <a:blip r:embed="rId1"/>
          <a:stretch>
            <a:fillRect/>
          </a:stretch>
        </p:blipFill>
        <p:spPr>
          <a:xfrm>
            <a:off x="8547735" y="3709988"/>
            <a:ext cx="1619250" cy="2486025"/>
          </a:xfrm>
          <a:prstGeom prst="rect">
            <a:avLst/>
          </a:prstGeom>
          <a:noFill/>
          <a:ln w="28575">
            <a:noFill/>
          </a:ln>
        </p:spPr>
      </p:pic>
      <p:sp>
        <p:nvSpPr>
          <p:cNvPr id="2595847" name="矩形 2595846"/>
          <p:cNvSpPr/>
          <p:nvPr/>
        </p:nvSpPr>
        <p:spPr>
          <a:xfrm>
            <a:off x="1772285" y="939800"/>
            <a:ext cx="2351405" cy="570865"/>
          </a:xfrm>
          <a:prstGeom prst="rect">
            <a:avLst/>
          </a:prstGeom>
          <a:noFill/>
          <a:ln w="9525">
            <a:noFill/>
          </a:ln>
        </p:spPr>
        <p:txBody>
          <a:bodyPr wrap="none" anchor="t" anchorCtr="0">
            <a:spAutoFit/>
          </a:bodyPr>
          <a:p>
            <a:pPr>
              <a:lnSpc>
                <a:spcPct val="130000"/>
              </a:lnSpc>
            </a:pPr>
            <a:r>
              <a:rPr lang="zh-CN" altLang="zh-CN" sz="2400" dirty="0">
                <a:solidFill>
                  <a:schemeClr val="tx1"/>
                </a:solidFill>
                <a:latin typeface="Arial" panose="020B0604020202020204" pitchFamily="34" charset="0"/>
                <a:ea typeface="楷体_GB2312" pitchFamily="49" charset="-122"/>
              </a:rPr>
              <a:t>投影(Projection)</a:t>
            </a:r>
            <a:endParaRPr lang="zh-CN" altLang="zh-CN" sz="2400" dirty="0">
              <a:solidFill>
                <a:schemeClr val="tx1"/>
              </a:solidFill>
              <a:latin typeface="Arial" panose="020B0604020202020204" pitchFamily="34" charset="0"/>
              <a:ea typeface="楷体_GB2312" pitchFamily="49" charset="-12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96869" name="图片 2596868"/>
          <p:cNvPicPr>
            <a:picLocks noChangeAspect="1"/>
          </p:cNvPicPr>
          <p:nvPr/>
        </p:nvPicPr>
        <p:blipFill>
          <a:blip r:embed="rId1"/>
          <a:stretch>
            <a:fillRect/>
          </a:stretch>
        </p:blipFill>
        <p:spPr>
          <a:xfrm>
            <a:off x="5233988" y="638810"/>
            <a:ext cx="2020887" cy="1949450"/>
          </a:xfrm>
          <a:prstGeom prst="rect">
            <a:avLst/>
          </a:prstGeom>
          <a:noFill/>
          <a:ln w="28575">
            <a:noFill/>
          </a:ln>
        </p:spPr>
      </p:pic>
      <p:pic>
        <p:nvPicPr>
          <p:cNvPr id="2596870" name="图片 2596869"/>
          <p:cNvPicPr>
            <a:picLocks noChangeAspect="1"/>
          </p:cNvPicPr>
          <p:nvPr/>
        </p:nvPicPr>
        <p:blipFill>
          <a:blip r:embed="rId2"/>
          <a:stretch>
            <a:fillRect/>
          </a:stretch>
        </p:blipFill>
        <p:spPr>
          <a:xfrm>
            <a:off x="8759825" y="619760"/>
            <a:ext cx="1366838" cy="1997075"/>
          </a:xfrm>
          <a:prstGeom prst="rect">
            <a:avLst/>
          </a:prstGeom>
          <a:noFill/>
          <a:ln w="28575">
            <a:noFill/>
          </a:ln>
        </p:spPr>
      </p:pic>
      <p:pic>
        <p:nvPicPr>
          <p:cNvPr id="2596871" name="图片 2596870"/>
          <p:cNvPicPr>
            <a:picLocks noChangeAspect="1"/>
          </p:cNvPicPr>
          <p:nvPr/>
        </p:nvPicPr>
        <p:blipFill>
          <a:blip r:embed="rId3"/>
          <a:stretch>
            <a:fillRect/>
          </a:stretch>
        </p:blipFill>
        <p:spPr>
          <a:xfrm>
            <a:off x="7615238" y="611823"/>
            <a:ext cx="1033462" cy="1997075"/>
          </a:xfrm>
          <a:prstGeom prst="rect">
            <a:avLst/>
          </a:prstGeom>
          <a:noFill/>
          <a:ln w="28575">
            <a:noFill/>
          </a:ln>
        </p:spPr>
      </p:pic>
      <p:sp>
        <p:nvSpPr>
          <p:cNvPr id="2596872" name="矩形 2596871"/>
          <p:cNvSpPr/>
          <p:nvPr/>
        </p:nvSpPr>
        <p:spPr>
          <a:xfrm>
            <a:off x="1558925" y="594360"/>
            <a:ext cx="2486025" cy="566738"/>
          </a:xfrm>
          <a:prstGeom prst="rect">
            <a:avLst/>
          </a:prstGeom>
          <a:noFill/>
          <a:ln w="9525">
            <a:noFill/>
          </a:ln>
        </p:spPr>
        <p:txBody>
          <a:bodyPr wrap="none" anchor="t" anchorCtr="0">
            <a:spAutoFit/>
          </a:bodyPr>
          <a:p>
            <a:pPr>
              <a:lnSpc>
                <a:spcPct val="130000"/>
              </a:lnSpc>
            </a:pPr>
            <a:r>
              <a:rPr lang="zh-CN" altLang="zh-CN" dirty="0">
                <a:solidFill>
                  <a:schemeClr val="tx1"/>
                </a:solidFill>
                <a:latin typeface="Arial" panose="020B0604020202020204" pitchFamily="34" charset="0"/>
                <a:ea typeface="楷体_GB2312" pitchFamily="49" charset="-122"/>
              </a:rPr>
              <a:t>投影(Projection)</a:t>
            </a:r>
            <a:endParaRPr lang="zh-CN" altLang="zh-CN" dirty="0">
              <a:solidFill>
                <a:schemeClr val="tx1"/>
              </a:solidFill>
              <a:latin typeface="Arial" panose="020B0604020202020204" pitchFamily="34" charset="0"/>
              <a:ea typeface="楷体_GB2312" pitchFamily="49" charset="-122"/>
            </a:endParaRPr>
          </a:p>
        </p:txBody>
      </p:sp>
      <p:sp>
        <p:nvSpPr>
          <p:cNvPr id="2596875" name="文本框 2596874"/>
          <p:cNvSpPr txBox="1"/>
          <p:nvPr/>
        </p:nvSpPr>
        <p:spPr>
          <a:xfrm>
            <a:off x="1962150" y="2394585"/>
            <a:ext cx="1535113" cy="396875"/>
          </a:xfrm>
          <a:prstGeom prst="rect">
            <a:avLst/>
          </a:prstGeom>
          <a:noFill/>
          <a:ln w="9525">
            <a:noFill/>
          </a:ln>
        </p:spPr>
        <p:txBody>
          <a:bodyPr>
            <a:spAutoFit/>
          </a:bodyPr>
          <a:p>
            <a:pPr>
              <a:spcBef>
                <a:spcPct val="50000"/>
              </a:spcBef>
            </a:pPr>
            <a:r>
              <a:rPr lang="en-US" altLang="zh-CN" sz="2000">
                <a:solidFill>
                  <a:srgbClr val="FF0066"/>
                </a:solidFill>
                <a:latin typeface="Times New Roman" panose="02020603050405020304" pitchFamily="18" charset="0"/>
                <a:ea typeface="楷体_GB2312" pitchFamily="49" charset="-122"/>
              </a:rPr>
              <a:t>R(</a:t>
            </a:r>
            <a:r>
              <a:rPr lang="zh-CN" altLang="en-US" sz="2000" dirty="0">
                <a:solidFill>
                  <a:srgbClr val="FF0066"/>
                </a:solidFill>
                <a:latin typeface="Times New Roman" panose="02020603050405020304" pitchFamily="18" charset="0"/>
                <a:ea typeface="楷体_GB2312" pitchFamily="49" charset="-122"/>
              </a:rPr>
              <a:t>学生表</a:t>
            </a:r>
            <a:r>
              <a:rPr lang="en-US" altLang="zh-CN" sz="2000">
                <a:solidFill>
                  <a:srgbClr val="FF0066"/>
                </a:solidFill>
                <a:latin typeface="Times New Roman" panose="02020603050405020304" pitchFamily="18" charset="0"/>
                <a:ea typeface="楷体_GB2312" pitchFamily="49" charset="-122"/>
              </a:rPr>
              <a:t>)</a:t>
            </a:r>
            <a:endParaRPr lang="en-US" altLang="zh-CN" sz="2000">
              <a:solidFill>
                <a:srgbClr val="FF0066"/>
              </a:solidFill>
              <a:latin typeface="Times New Roman" panose="02020603050405020304" pitchFamily="18" charset="0"/>
              <a:ea typeface="楷体_GB2312" pitchFamily="49" charset="-122"/>
            </a:endParaRPr>
          </a:p>
        </p:txBody>
      </p:sp>
      <p:sp>
        <p:nvSpPr>
          <p:cNvPr id="2596876" name="矩形 2596875"/>
          <p:cNvSpPr/>
          <p:nvPr/>
        </p:nvSpPr>
        <p:spPr>
          <a:xfrm>
            <a:off x="4216400" y="4321810"/>
            <a:ext cx="1990725" cy="488950"/>
          </a:xfrm>
          <a:prstGeom prst="rect">
            <a:avLst/>
          </a:prstGeom>
          <a:noFill/>
          <a:ln w="9525">
            <a:noFill/>
          </a:ln>
        </p:spPr>
        <p:txBody>
          <a:bodyPr>
            <a:spAutoFit/>
          </a:bodyPr>
          <a:p>
            <a:pPr>
              <a:lnSpc>
                <a:spcPct val="130000"/>
              </a:lnSpc>
              <a:spcBef>
                <a:spcPct val="50000"/>
              </a:spcBef>
            </a:pPr>
            <a:r>
              <a:rPr lang="zh-CN" altLang="en-US" sz="2000">
                <a:solidFill>
                  <a:srgbClr val="FF0066"/>
                </a:solidFill>
                <a:effectLst>
                  <a:outerShdw blurRad="38100" dist="38100" dir="2700000">
                    <a:srgbClr val="C0C0C0"/>
                  </a:outerShdw>
                </a:effectLst>
                <a:latin typeface="Arial" panose="020B0604020202020204" pitchFamily="34" charset="0"/>
                <a:ea typeface="华文新魏" pitchFamily="2" charset="-122"/>
                <a:sym typeface="Symbol" panose="05050102010706020507" pitchFamily="18" charset="2"/>
              </a:rPr>
              <a:t></a:t>
            </a:r>
            <a:r>
              <a:rPr lang="en-US" altLang="zh-CN" sz="2000" baseline="-30000" err="1">
                <a:solidFill>
                  <a:schemeClr val="tx1"/>
                </a:solidFill>
                <a:latin typeface="Arial" panose="020B0604020202020204" pitchFamily="34" charset="0"/>
                <a:ea typeface="楷体_GB2312" pitchFamily="49" charset="-122"/>
              </a:rPr>
              <a:t>Sname</a:t>
            </a:r>
            <a:r>
              <a:rPr lang="en-US" altLang="zh-CN" sz="2000" baseline="-30000">
                <a:solidFill>
                  <a:schemeClr val="tx1"/>
                </a:solidFill>
                <a:latin typeface="Arial" panose="020B0604020202020204" pitchFamily="34" charset="0"/>
                <a:ea typeface="楷体_GB2312" pitchFamily="49" charset="-122"/>
              </a:rPr>
              <a:t>, Sage  </a:t>
            </a:r>
            <a:r>
              <a:rPr lang="en-US" altLang="zh-CN" sz="2000">
                <a:solidFill>
                  <a:schemeClr val="tx1"/>
                </a:solidFill>
                <a:latin typeface="Arial" panose="020B0604020202020204" pitchFamily="34" charset="0"/>
                <a:ea typeface="楷体_GB2312" pitchFamily="49" charset="-122"/>
              </a:rPr>
              <a:t>(R)</a:t>
            </a:r>
            <a:endParaRPr lang="en-US" altLang="zh-CN" sz="2000">
              <a:solidFill>
                <a:schemeClr val="tx1"/>
              </a:solidFill>
              <a:latin typeface="Arial" panose="020B0604020202020204" pitchFamily="34" charset="0"/>
              <a:ea typeface="楷体_GB2312" pitchFamily="49" charset="-122"/>
            </a:endParaRPr>
          </a:p>
        </p:txBody>
      </p:sp>
      <p:sp>
        <p:nvSpPr>
          <p:cNvPr id="2596877" name="文本框 2596876"/>
          <p:cNvSpPr txBox="1"/>
          <p:nvPr/>
        </p:nvSpPr>
        <p:spPr>
          <a:xfrm>
            <a:off x="2933700" y="5013960"/>
            <a:ext cx="1312863" cy="1006475"/>
          </a:xfrm>
          <a:prstGeom prst="rect">
            <a:avLst/>
          </a:prstGeom>
          <a:noFill/>
          <a:ln w="9525">
            <a:noFill/>
          </a:ln>
        </p:spPr>
        <p:txBody>
          <a:bodyPr>
            <a:spAutoFit/>
          </a:bodyPr>
          <a:p>
            <a:pPr>
              <a:spcBef>
                <a:spcPct val="50000"/>
              </a:spcBef>
            </a:pPr>
            <a:r>
              <a:rPr lang="zh-CN" altLang="en-US" sz="2000" dirty="0">
                <a:solidFill>
                  <a:schemeClr val="tx1"/>
                </a:solidFill>
                <a:latin typeface="Times New Roman" panose="02020603050405020304" pitchFamily="18" charset="0"/>
                <a:ea typeface="楷体_GB2312" pitchFamily="49" charset="-122"/>
              </a:rPr>
              <a:t>查询所有学生的姓名和年龄</a:t>
            </a:r>
            <a:endParaRPr lang="zh-CN" altLang="en-US" sz="2000">
              <a:solidFill>
                <a:schemeClr val="tx1"/>
              </a:solidFill>
              <a:latin typeface="Times New Roman" panose="02020603050405020304" pitchFamily="18" charset="0"/>
              <a:ea typeface="楷体_GB2312" pitchFamily="49" charset="-122"/>
            </a:endParaRPr>
          </a:p>
        </p:txBody>
      </p:sp>
      <p:sp>
        <p:nvSpPr>
          <p:cNvPr id="2596878" name="矩形 2596877"/>
          <p:cNvSpPr/>
          <p:nvPr/>
        </p:nvSpPr>
        <p:spPr>
          <a:xfrm>
            <a:off x="6637338" y="4355148"/>
            <a:ext cx="2214562" cy="488950"/>
          </a:xfrm>
          <a:prstGeom prst="rect">
            <a:avLst/>
          </a:prstGeom>
          <a:noFill/>
          <a:ln w="9525">
            <a:noFill/>
          </a:ln>
        </p:spPr>
        <p:txBody>
          <a:bodyPr>
            <a:spAutoFit/>
          </a:bodyPr>
          <a:p>
            <a:pPr algn="ctr">
              <a:lnSpc>
                <a:spcPct val="130000"/>
              </a:lnSpc>
              <a:spcBef>
                <a:spcPct val="50000"/>
              </a:spcBef>
            </a:pPr>
            <a:r>
              <a:rPr lang="zh-CN" altLang="en-US" sz="2000" dirty="0">
                <a:solidFill>
                  <a:srgbClr val="FF0066"/>
                </a:solidFill>
                <a:effectLst>
                  <a:outerShdw blurRad="38100" dist="38100" dir="2700000">
                    <a:srgbClr val="C0C0C0"/>
                  </a:outerShdw>
                </a:effectLst>
                <a:latin typeface="Arial" panose="020B0604020202020204" pitchFamily="34" charset="0"/>
                <a:ea typeface="华文新魏" pitchFamily="2" charset="-122"/>
                <a:sym typeface="Symbol" panose="05050102010706020507" pitchFamily="18" charset="2"/>
              </a:rPr>
              <a:t></a:t>
            </a:r>
            <a:r>
              <a:rPr lang="zh-CN" altLang="en-US" sz="2000" baseline="-30000" dirty="0">
                <a:solidFill>
                  <a:schemeClr val="tx1"/>
                </a:solidFill>
                <a:latin typeface="Arial" panose="020B0604020202020204" pitchFamily="34" charset="0"/>
                <a:ea typeface="楷体_GB2312" pitchFamily="49" charset="-122"/>
              </a:rPr>
              <a:t> </a:t>
            </a:r>
            <a:r>
              <a:rPr lang="en-US" altLang="zh-CN" sz="2000" baseline="-30000" err="1">
                <a:solidFill>
                  <a:schemeClr val="tx1"/>
                </a:solidFill>
                <a:latin typeface="Arial" panose="020B0604020202020204" pitchFamily="34" charset="0"/>
                <a:ea typeface="楷体_GB2312" pitchFamily="49" charset="-122"/>
              </a:rPr>
              <a:t>Sname</a:t>
            </a:r>
            <a:r>
              <a:rPr lang="en-US" altLang="zh-CN" sz="2000" baseline="-30000">
                <a:solidFill>
                  <a:schemeClr val="tx1"/>
                </a:solidFill>
                <a:latin typeface="Arial" panose="020B0604020202020204" pitchFamily="34" charset="0"/>
                <a:ea typeface="楷体_GB2312" pitchFamily="49" charset="-122"/>
              </a:rPr>
              <a:t>, D</a:t>
            </a:r>
            <a:r>
              <a:rPr lang="zh-CN" altLang="en-US" sz="2000" baseline="-30000">
                <a:solidFill>
                  <a:schemeClr val="tx1"/>
                </a:solidFill>
                <a:latin typeface="Arial" panose="020B0604020202020204" pitchFamily="34" charset="0"/>
                <a:ea typeface="楷体_GB2312" pitchFamily="49" charset="-122"/>
              </a:rPr>
              <a:t>＃  </a:t>
            </a:r>
            <a:r>
              <a:rPr lang="en-US" altLang="zh-CN" sz="2000">
                <a:solidFill>
                  <a:schemeClr val="tx1"/>
                </a:solidFill>
                <a:latin typeface="Arial" panose="020B0604020202020204" pitchFamily="34" charset="0"/>
                <a:ea typeface="楷体_GB2312" pitchFamily="49" charset="-122"/>
              </a:rPr>
              <a:t>(R)</a:t>
            </a:r>
            <a:endParaRPr lang="en-US" altLang="zh-CN" sz="2000">
              <a:solidFill>
                <a:schemeClr val="tx1"/>
              </a:solidFill>
              <a:latin typeface="Arial" panose="020B0604020202020204" pitchFamily="34" charset="0"/>
              <a:ea typeface="楷体_GB2312" pitchFamily="49" charset="-122"/>
            </a:endParaRPr>
          </a:p>
        </p:txBody>
      </p:sp>
      <p:sp>
        <p:nvSpPr>
          <p:cNvPr id="2596879" name="文本框 2596878"/>
          <p:cNvSpPr txBox="1"/>
          <p:nvPr/>
        </p:nvSpPr>
        <p:spPr>
          <a:xfrm>
            <a:off x="8213725" y="4939348"/>
            <a:ext cx="1201738" cy="1311275"/>
          </a:xfrm>
          <a:prstGeom prst="rect">
            <a:avLst/>
          </a:prstGeom>
          <a:noFill/>
          <a:ln w="9525">
            <a:noFill/>
          </a:ln>
        </p:spPr>
        <p:txBody>
          <a:bodyPr>
            <a:spAutoFit/>
          </a:bodyPr>
          <a:p>
            <a:pPr>
              <a:spcBef>
                <a:spcPct val="50000"/>
              </a:spcBef>
            </a:pPr>
            <a:r>
              <a:rPr lang="zh-CN" altLang="en-US" sz="2000" dirty="0">
                <a:solidFill>
                  <a:schemeClr val="tx1"/>
                </a:solidFill>
                <a:latin typeface="Times New Roman" panose="02020603050405020304" pitchFamily="18" charset="0"/>
                <a:ea typeface="楷体_GB2312" pitchFamily="49" charset="-122"/>
              </a:rPr>
              <a:t>查询所有学生的姓名及其所在的系</a:t>
            </a:r>
            <a:endParaRPr lang="zh-CN" altLang="en-US" sz="2000">
              <a:solidFill>
                <a:schemeClr val="tx1"/>
              </a:solidFill>
              <a:latin typeface="Times New Roman" panose="02020603050405020304" pitchFamily="18" charset="0"/>
              <a:ea typeface="楷体_GB2312" pitchFamily="49" charset="-122"/>
            </a:endParaRPr>
          </a:p>
        </p:txBody>
      </p:sp>
      <p:pic>
        <p:nvPicPr>
          <p:cNvPr id="2596880" name="图片 2596879"/>
          <p:cNvPicPr>
            <a:picLocks noChangeAspect="1"/>
          </p:cNvPicPr>
          <p:nvPr/>
        </p:nvPicPr>
        <p:blipFill>
          <a:blip r:embed="rId4"/>
          <a:stretch>
            <a:fillRect/>
          </a:stretch>
        </p:blipFill>
        <p:spPr>
          <a:xfrm>
            <a:off x="1998663" y="2786698"/>
            <a:ext cx="3867150" cy="1457325"/>
          </a:xfrm>
          <a:prstGeom prst="rect">
            <a:avLst/>
          </a:prstGeom>
          <a:noFill/>
          <a:ln w="28575">
            <a:noFill/>
          </a:ln>
        </p:spPr>
      </p:pic>
      <p:pic>
        <p:nvPicPr>
          <p:cNvPr id="2596881" name="图片 2596880"/>
          <p:cNvPicPr>
            <a:picLocks noChangeAspect="1"/>
          </p:cNvPicPr>
          <p:nvPr/>
        </p:nvPicPr>
        <p:blipFill>
          <a:blip r:embed="rId5"/>
          <a:stretch>
            <a:fillRect/>
          </a:stretch>
        </p:blipFill>
        <p:spPr>
          <a:xfrm>
            <a:off x="4318000" y="4915535"/>
            <a:ext cx="1352550" cy="1457325"/>
          </a:xfrm>
          <a:prstGeom prst="rect">
            <a:avLst/>
          </a:prstGeom>
          <a:noFill/>
          <a:ln w="28575">
            <a:noFill/>
          </a:ln>
        </p:spPr>
      </p:pic>
      <p:pic>
        <p:nvPicPr>
          <p:cNvPr id="2596882" name="图片 2596881"/>
          <p:cNvPicPr>
            <a:picLocks noChangeAspect="1"/>
          </p:cNvPicPr>
          <p:nvPr/>
        </p:nvPicPr>
        <p:blipFill>
          <a:blip r:embed="rId6"/>
          <a:stretch>
            <a:fillRect/>
          </a:stretch>
        </p:blipFill>
        <p:spPr>
          <a:xfrm>
            <a:off x="6927850" y="4899660"/>
            <a:ext cx="1247775" cy="1457325"/>
          </a:xfrm>
          <a:prstGeom prst="rect">
            <a:avLst/>
          </a:prstGeom>
          <a:noFill/>
          <a:ln w="2857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96871"/>
                                        </p:tgtEl>
                                        <p:attrNameLst>
                                          <p:attrName>style.visibility</p:attrName>
                                        </p:attrNameLst>
                                      </p:cBhvr>
                                      <p:to>
                                        <p:strVal val="visible"/>
                                      </p:to>
                                    </p:set>
                                    <p:anim calcmode="lin" valueType="num">
                                      <p:cBhvr additive="base">
                                        <p:cTn id="7" dur="500" fill="hold"/>
                                        <p:tgtEl>
                                          <p:spTgt spid="2596871"/>
                                        </p:tgtEl>
                                        <p:attrNameLst>
                                          <p:attrName>ppt_x</p:attrName>
                                        </p:attrNameLst>
                                      </p:cBhvr>
                                      <p:tavLst>
                                        <p:tav tm="0">
                                          <p:val>
                                            <p:strVal val="1+#ppt_w/2"/>
                                          </p:val>
                                        </p:tav>
                                        <p:tav tm="100000">
                                          <p:val>
                                            <p:strVal val="#ppt_x"/>
                                          </p:val>
                                        </p:tav>
                                      </p:tavLst>
                                    </p:anim>
                                    <p:anim calcmode="lin" valueType="num">
                                      <p:cBhvr additive="base">
                                        <p:cTn id="8" dur="500" fill="hold"/>
                                        <p:tgtEl>
                                          <p:spTgt spid="259687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596870"/>
                                        </p:tgtEl>
                                        <p:attrNameLst>
                                          <p:attrName>style.visibility</p:attrName>
                                        </p:attrNameLst>
                                      </p:cBhvr>
                                      <p:to>
                                        <p:strVal val="visible"/>
                                      </p:to>
                                    </p:set>
                                    <p:anim calcmode="lin" valueType="num">
                                      <p:cBhvr additive="base">
                                        <p:cTn id="13" dur="500" fill="hold"/>
                                        <p:tgtEl>
                                          <p:spTgt spid="2596870"/>
                                        </p:tgtEl>
                                        <p:attrNameLst>
                                          <p:attrName>ppt_x</p:attrName>
                                        </p:attrNameLst>
                                      </p:cBhvr>
                                      <p:tavLst>
                                        <p:tav tm="0">
                                          <p:val>
                                            <p:strVal val="1+#ppt_w/2"/>
                                          </p:val>
                                        </p:tav>
                                        <p:tav tm="100000">
                                          <p:val>
                                            <p:strVal val="#ppt_x"/>
                                          </p:val>
                                        </p:tav>
                                      </p:tavLst>
                                    </p:anim>
                                    <p:anim calcmode="lin" valueType="num">
                                      <p:cBhvr additive="base">
                                        <p:cTn id="14" dur="500" fill="hold"/>
                                        <p:tgtEl>
                                          <p:spTgt spid="259687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96875"/>
                                        </p:tgtEl>
                                        <p:attrNameLst>
                                          <p:attrName>style.visibility</p:attrName>
                                        </p:attrNameLst>
                                      </p:cBhvr>
                                      <p:to>
                                        <p:strVal val="visible"/>
                                      </p:to>
                                    </p:set>
                                    <p:anim calcmode="lin" valueType="num">
                                      <p:cBhvr additive="base">
                                        <p:cTn id="19" dur="500" fill="hold"/>
                                        <p:tgtEl>
                                          <p:spTgt spid="2596875"/>
                                        </p:tgtEl>
                                        <p:attrNameLst>
                                          <p:attrName>ppt_x</p:attrName>
                                        </p:attrNameLst>
                                      </p:cBhvr>
                                      <p:tavLst>
                                        <p:tav tm="0">
                                          <p:val>
                                            <p:strVal val="#ppt_x"/>
                                          </p:val>
                                        </p:tav>
                                        <p:tav tm="100000">
                                          <p:val>
                                            <p:strVal val="#ppt_x"/>
                                          </p:val>
                                        </p:tav>
                                      </p:tavLst>
                                    </p:anim>
                                    <p:anim calcmode="lin" valueType="num">
                                      <p:cBhvr additive="base">
                                        <p:cTn id="20" dur="500" fill="hold"/>
                                        <p:tgtEl>
                                          <p:spTgt spid="259687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596880"/>
                                        </p:tgtEl>
                                        <p:attrNameLst>
                                          <p:attrName>style.visibility</p:attrName>
                                        </p:attrNameLst>
                                      </p:cBhvr>
                                      <p:to>
                                        <p:strVal val="visible"/>
                                      </p:to>
                                    </p:set>
                                    <p:anim calcmode="lin" valueType="num">
                                      <p:cBhvr additive="base">
                                        <p:cTn id="23" dur="500" fill="hold"/>
                                        <p:tgtEl>
                                          <p:spTgt spid="2596880"/>
                                        </p:tgtEl>
                                        <p:attrNameLst>
                                          <p:attrName>ppt_x</p:attrName>
                                        </p:attrNameLst>
                                      </p:cBhvr>
                                      <p:tavLst>
                                        <p:tav tm="0">
                                          <p:val>
                                            <p:strVal val="#ppt_x"/>
                                          </p:val>
                                        </p:tav>
                                        <p:tav tm="100000">
                                          <p:val>
                                            <p:strVal val="#ppt_x"/>
                                          </p:val>
                                        </p:tav>
                                      </p:tavLst>
                                    </p:anim>
                                    <p:anim calcmode="lin" valueType="num">
                                      <p:cBhvr additive="base">
                                        <p:cTn id="24" dur="500" fill="hold"/>
                                        <p:tgtEl>
                                          <p:spTgt spid="259688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596877"/>
                                        </p:tgtEl>
                                        <p:attrNameLst>
                                          <p:attrName>style.visibility</p:attrName>
                                        </p:attrNameLst>
                                      </p:cBhvr>
                                      <p:to>
                                        <p:strVal val="visible"/>
                                      </p:to>
                                    </p:set>
                                    <p:anim calcmode="lin" valueType="num">
                                      <p:cBhvr additive="base">
                                        <p:cTn id="29" dur="500" fill="hold"/>
                                        <p:tgtEl>
                                          <p:spTgt spid="2596877"/>
                                        </p:tgtEl>
                                        <p:attrNameLst>
                                          <p:attrName>ppt_x</p:attrName>
                                        </p:attrNameLst>
                                      </p:cBhvr>
                                      <p:tavLst>
                                        <p:tav tm="0">
                                          <p:val>
                                            <p:strVal val="#ppt_x"/>
                                          </p:val>
                                        </p:tav>
                                        <p:tav tm="100000">
                                          <p:val>
                                            <p:strVal val="#ppt_x"/>
                                          </p:val>
                                        </p:tav>
                                      </p:tavLst>
                                    </p:anim>
                                    <p:anim calcmode="lin" valueType="num">
                                      <p:cBhvr additive="base">
                                        <p:cTn id="30" dur="500" fill="hold"/>
                                        <p:tgtEl>
                                          <p:spTgt spid="259687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596876"/>
                                        </p:tgtEl>
                                        <p:attrNameLst>
                                          <p:attrName>style.visibility</p:attrName>
                                        </p:attrNameLst>
                                      </p:cBhvr>
                                      <p:to>
                                        <p:strVal val="visible"/>
                                      </p:to>
                                    </p:set>
                                    <p:anim calcmode="lin" valueType="num">
                                      <p:cBhvr additive="base">
                                        <p:cTn id="35" dur="500" fill="hold"/>
                                        <p:tgtEl>
                                          <p:spTgt spid="2596876"/>
                                        </p:tgtEl>
                                        <p:attrNameLst>
                                          <p:attrName>ppt_x</p:attrName>
                                        </p:attrNameLst>
                                      </p:cBhvr>
                                      <p:tavLst>
                                        <p:tav tm="0">
                                          <p:val>
                                            <p:strVal val="#ppt_x"/>
                                          </p:val>
                                        </p:tav>
                                        <p:tav tm="100000">
                                          <p:val>
                                            <p:strVal val="#ppt_x"/>
                                          </p:val>
                                        </p:tav>
                                      </p:tavLst>
                                    </p:anim>
                                    <p:anim calcmode="lin" valueType="num">
                                      <p:cBhvr additive="base">
                                        <p:cTn id="36" dur="500" fill="hold"/>
                                        <p:tgtEl>
                                          <p:spTgt spid="259687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596881"/>
                                        </p:tgtEl>
                                        <p:attrNameLst>
                                          <p:attrName>style.visibility</p:attrName>
                                        </p:attrNameLst>
                                      </p:cBhvr>
                                      <p:to>
                                        <p:strVal val="visible"/>
                                      </p:to>
                                    </p:set>
                                    <p:anim calcmode="lin" valueType="num">
                                      <p:cBhvr additive="base">
                                        <p:cTn id="41" dur="500" fill="hold"/>
                                        <p:tgtEl>
                                          <p:spTgt spid="2596881"/>
                                        </p:tgtEl>
                                        <p:attrNameLst>
                                          <p:attrName>ppt_x</p:attrName>
                                        </p:attrNameLst>
                                      </p:cBhvr>
                                      <p:tavLst>
                                        <p:tav tm="0">
                                          <p:val>
                                            <p:strVal val="#ppt_x"/>
                                          </p:val>
                                        </p:tav>
                                        <p:tav tm="100000">
                                          <p:val>
                                            <p:strVal val="#ppt_x"/>
                                          </p:val>
                                        </p:tav>
                                      </p:tavLst>
                                    </p:anim>
                                    <p:anim calcmode="lin" valueType="num">
                                      <p:cBhvr additive="base">
                                        <p:cTn id="42" dur="500" fill="hold"/>
                                        <p:tgtEl>
                                          <p:spTgt spid="259688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596879"/>
                                        </p:tgtEl>
                                        <p:attrNameLst>
                                          <p:attrName>style.visibility</p:attrName>
                                        </p:attrNameLst>
                                      </p:cBhvr>
                                      <p:to>
                                        <p:strVal val="visible"/>
                                      </p:to>
                                    </p:set>
                                    <p:anim calcmode="lin" valueType="num">
                                      <p:cBhvr additive="base">
                                        <p:cTn id="47" dur="500" fill="hold"/>
                                        <p:tgtEl>
                                          <p:spTgt spid="2596879"/>
                                        </p:tgtEl>
                                        <p:attrNameLst>
                                          <p:attrName>ppt_x</p:attrName>
                                        </p:attrNameLst>
                                      </p:cBhvr>
                                      <p:tavLst>
                                        <p:tav tm="0">
                                          <p:val>
                                            <p:strVal val="#ppt_x"/>
                                          </p:val>
                                        </p:tav>
                                        <p:tav tm="100000">
                                          <p:val>
                                            <p:strVal val="#ppt_x"/>
                                          </p:val>
                                        </p:tav>
                                      </p:tavLst>
                                    </p:anim>
                                    <p:anim calcmode="lin" valueType="num">
                                      <p:cBhvr additive="base">
                                        <p:cTn id="48" dur="500" fill="hold"/>
                                        <p:tgtEl>
                                          <p:spTgt spid="259687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596878"/>
                                        </p:tgtEl>
                                        <p:attrNameLst>
                                          <p:attrName>style.visibility</p:attrName>
                                        </p:attrNameLst>
                                      </p:cBhvr>
                                      <p:to>
                                        <p:strVal val="visible"/>
                                      </p:to>
                                    </p:set>
                                    <p:anim calcmode="lin" valueType="num">
                                      <p:cBhvr additive="base">
                                        <p:cTn id="53" dur="500" fill="hold"/>
                                        <p:tgtEl>
                                          <p:spTgt spid="2596878"/>
                                        </p:tgtEl>
                                        <p:attrNameLst>
                                          <p:attrName>ppt_x</p:attrName>
                                        </p:attrNameLst>
                                      </p:cBhvr>
                                      <p:tavLst>
                                        <p:tav tm="0">
                                          <p:val>
                                            <p:strVal val="#ppt_x"/>
                                          </p:val>
                                        </p:tav>
                                        <p:tav tm="100000">
                                          <p:val>
                                            <p:strVal val="#ppt_x"/>
                                          </p:val>
                                        </p:tav>
                                      </p:tavLst>
                                    </p:anim>
                                    <p:anim calcmode="lin" valueType="num">
                                      <p:cBhvr additive="base">
                                        <p:cTn id="54" dur="500" fill="hold"/>
                                        <p:tgtEl>
                                          <p:spTgt spid="259687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596882"/>
                                        </p:tgtEl>
                                        <p:attrNameLst>
                                          <p:attrName>style.visibility</p:attrName>
                                        </p:attrNameLst>
                                      </p:cBhvr>
                                      <p:to>
                                        <p:strVal val="visible"/>
                                      </p:to>
                                    </p:set>
                                    <p:anim calcmode="lin" valueType="num">
                                      <p:cBhvr additive="base">
                                        <p:cTn id="59" dur="500" fill="hold"/>
                                        <p:tgtEl>
                                          <p:spTgt spid="2596882"/>
                                        </p:tgtEl>
                                        <p:attrNameLst>
                                          <p:attrName>ppt_x</p:attrName>
                                        </p:attrNameLst>
                                      </p:cBhvr>
                                      <p:tavLst>
                                        <p:tav tm="0">
                                          <p:val>
                                            <p:strVal val="#ppt_x"/>
                                          </p:val>
                                        </p:tav>
                                        <p:tav tm="100000">
                                          <p:val>
                                            <p:strVal val="#ppt_x"/>
                                          </p:val>
                                        </p:tav>
                                      </p:tavLst>
                                    </p:anim>
                                    <p:anim calcmode="lin" valueType="num">
                                      <p:cBhvr additive="base">
                                        <p:cTn id="60" dur="500" fill="hold"/>
                                        <p:tgtEl>
                                          <p:spTgt spid="25968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6875" grpId="0"/>
      <p:bldP spid="2596876" grpId="0"/>
      <p:bldP spid="2596877" grpId="0"/>
      <p:bldP spid="2596878" grpId="0"/>
      <p:bldP spid="259687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01988" name="矩形 2601987"/>
          <p:cNvSpPr/>
          <p:nvPr/>
        </p:nvSpPr>
        <p:spPr>
          <a:xfrm>
            <a:off x="1819593" y="888048"/>
            <a:ext cx="8174037" cy="4000500"/>
          </a:xfrm>
          <a:prstGeom prst="rect">
            <a:avLst/>
          </a:prstGeom>
          <a:noFill/>
          <a:ln w="9525">
            <a:noFill/>
          </a:ln>
        </p:spPr>
        <p:txBody>
          <a:bodyPr>
            <a:spAutoFit/>
          </a:bodyPr>
          <a:p>
            <a:pPr>
              <a:lnSpc>
                <a:spcPct val="130000"/>
              </a:lnSpc>
              <a:buFont typeface="Wingdings" panose="05000000000000000000" pitchFamily="2" charset="2"/>
              <a:buChar char="p"/>
            </a:pPr>
            <a:r>
              <a:rPr lang="zh-CN" altLang="en-US" sz="2000" dirty="0">
                <a:solidFill>
                  <a:schemeClr val="tx1"/>
                </a:solidFill>
                <a:latin typeface="Arial" panose="020B0604020202020204" pitchFamily="34" charset="0"/>
                <a:ea typeface="楷体_GB2312" pitchFamily="49" charset="-122"/>
              </a:rPr>
              <a:t> </a:t>
            </a:r>
            <a:r>
              <a:rPr lang="zh-CN" altLang="en-US" sz="2000" dirty="0">
                <a:solidFill>
                  <a:srgbClr val="FF0066"/>
                </a:solidFill>
                <a:latin typeface="Arial" panose="020B0604020202020204" pitchFamily="34" charset="0"/>
                <a:ea typeface="楷体_GB2312" pitchFamily="49" charset="-122"/>
              </a:rPr>
              <a:t>定义</a:t>
            </a:r>
            <a:r>
              <a:rPr lang="zh-CN" altLang="en-US" sz="2000" dirty="0">
                <a:solidFill>
                  <a:schemeClr val="tx1"/>
                </a:solidFill>
                <a:latin typeface="Arial" panose="020B0604020202020204" pitchFamily="34" charset="0"/>
                <a:ea typeface="楷体_GB2312" pitchFamily="49" charset="-122"/>
              </a:rPr>
              <a:t>：给定关系</a:t>
            </a:r>
            <a:r>
              <a:rPr lang="en-US" altLang="zh-CN" sz="2000">
                <a:solidFill>
                  <a:schemeClr val="tx1"/>
                </a:solidFill>
                <a:latin typeface="Arial" panose="020B0604020202020204" pitchFamily="34" charset="0"/>
                <a:ea typeface="楷体_GB2312" pitchFamily="49" charset="-122"/>
              </a:rPr>
              <a:t>R</a:t>
            </a:r>
            <a:r>
              <a:rPr lang="zh-CN" altLang="en-US" sz="2000" dirty="0">
                <a:solidFill>
                  <a:schemeClr val="tx1"/>
                </a:solidFill>
                <a:latin typeface="Arial" panose="020B0604020202020204" pitchFamily="34" charset="0"/>
                <a:ea typeface="楷体_GB2312" pitchFamily="49" charset="-122"/>
              </a:rPr>
              <a:t>和关系</a:t>
            </a:r>
            <a:r>
              <a:rPr lang="en-US" altLang="zh-CN" sz="2000">
                <a:solidFill>
                  <a:schemeClr val="tx1"/>
                </a:solidFill>
                <a:latin typeface="Arial" panose="020B0604020202020204" pitchFamily="34" charset="0"/>
                <a:ea typeface="楷体_GB2312" pitchFamily="49" charset="-122"/>
              </a:rPr>
              <a:t>S, R</a:t>
            </a:r>
            <a:r>
              <a:rPr lang="zh-CN" altLang="en-US" sz="2000">
                <a:solidFill>
                  <a:schemeClr val="tx1"/>
                </a:solidFill>
                <a:latin typeface="Arial" panose="020B0604020202020204" pitchFamily="34" charset="0"/>
                <a:ea typeface="楷体_GB2312" pitchFamily="49" charset="-122"/>
              </a:rPr>
              <a:t>与</a:t>
            </a:r>
            <a:r>
              <a:rPr lang="en-US" altLang="zh-CN" sz="2000">
                <a:solidFill>
                  <a:schemeClr val="tx1"/>
                </a:solidFill>
                <a:latin typeface="Arial" panose="020B0604020202020204" pitchFamily="34" charset="0"/>
                <a:ea typeface="楷体_GB2312" pitchFamily="49" charset="-122"/>
              </a:rPr>
              <a:t>S</a:t>
            </a:r>
            <a:r>
              <a:rPr lang="zh-CN" altLang="en-US" sz="2000" dirty="0">
                <a:solidFill>
                  <a:schemeClr val="tx1"/>
                </a:solidFill>
                <a:latin typeface="Arial" panose="020B0604020202020204" pitchFamily="34" charset="0"/>
                <a:ea typeface="楷体_GB2312" pitchFamily="49" charset="-122"/>
              </a:rPr>
              <a:t>的</a:t>
            </a:r>
            <a:r>
              <a:rPr lang="zh-CN" altLang="en-US" sz="2000" dirty="0">
                <a:solidFill>
                  <a:schemeClr val="tx1"/>
                </a:solidFill>
                <a:latin typeface="Arial" panose="020B0604020202020204" pitchFamily="34" charset="0"/>
                <a:ea typeface="楷体_GB2312" pitchFamily="49" charset="-122"/>
                <a:sym typeface="Symbol" panose="05050102010706020507" pitchFamily="18" charset="2"/>
              </a:rPr>
              <a:t></a:t>
            </a:r>
            <a:r>
              <a:rPr lang="zh-CN" altLang="en-US" sz="2000" dirty="0">
                <a:solidFill>
                  <a:schemeClr val="tx1"/>
                </a:solidFill>
                <a:latin typeface="Arial" panose="020B0604020202020204" pitchFamily="34" charset="0"/>
                <a:ea typeface="楷体_GB2312" pitchFamily="49" charset="-122"/>
              </a:rPr>
              <a:t>连接运算结果也是一个关系，记作           ，它由关系</a:t>
            </a:r>
            <a:r>
              <a:rPr lang="en-US" altLang="zh-CN" sz="2000">
                <a:solidFill>
                  <a:schemeClr val="tx1"/>
                </a:solidFill>
                <a:latin typeface="Arial" panose="020B0604020202020204" pitchFamily="34" charset="0"/>
                <a:ea typeface="楷体_GB2312" pitchFamily="49" charset="-122"/>
              </a:rPr>
              <a:t>R</a:t>
            </a:r>
            <a:r>
              <a:rPr lang="zh-CN" altLang="en-US" sz="2000" dirty="0">
                <a:solidFill>
                  <a:schemeClr val="tx1"/>
                </a:solidFill>
                <a:latin typeface="Arial" panose="020B0604020202020204" pitchFamily="34" charset="0"/>
                <a:ea typeface="楷体_GB2312" pitchFamily="49" charset="-122"/>
              </a:rPr>
              <a:t>和关系</a:t>
            </a:r>
            <a:r>
              <a:rPr lang="en-US" altLang="zh-CN" sz="2000">
                <a:solidFill>
                  <a:schemeClr val="tx1"/>
                </a:solidFill>
                <a:latin typeface="Arial" panose="020B0604020202020204" pitchFamily="34" charset="0"/>
                <a:ea typeface="楷体_GB2312" pitchFamily="49" charset="-122"/>
              </a:rPr>
              <a:t>S</a:t>
            </a:r>
            <a:r>
              <a:rPr lang="zh-CN" altLang="en-US" sz="2000" dirty="0">
                <a:solidFill>
                  <a:schemeClr val="tx1"/>
                </a:solidFill>
                <a:latin typeface="Arial" panose="020B0604020202020204" pitchFamily="34" charset="0"/>
                <a:ea typeface="楷体_GB2312" pitchFamily="49" charset="-122"/>
              </a:rPr>
              <a:t>的笛卡尔积中</a:t>
            </a:r>
            <a:r>
              <a:rPr lang="en-US" altLang="zh-CN" sz="2000">
                <a:solidFill>
                  <a:schemeClr val="tx1"/>
                </a:solidFill>
                <a:latin typeface="Arial" panose="020B0604020202020204" pitchFamily="34" charset="0"/>
                <a:ea typeface="楷体_GB2312" pitchFamily="49" charset="-122"/>
              </a:rPr>
              <a:t>, </a:t>
            </a:r>
            <a:r>
              <a:rPr lang="zh-CN" altLang="en-US" sz="2000" dirty="0">
                <a:solidFill>
                  <a:schemeClr val="tx1"/>
                </a:solidFill>
                <a:latin typeface="Arial" panose="020B0604020202020204" pitchFamily="34" charset="0"/>
                <a:ea typeface="楷体_GB2312" pitchFamily="49" charset="-122"/>
              </a:rPr>
              <a:t>选取</a:t>
            </a:r>
            <a:r>
              <a:rPr lang="en-US" altLang="zh-CN" sz="2000">
                <a:solidFill>
                  <a:schemeClr val="tx1"/>
                </a:solidFill>
                <a:latin typeface="Arial" panose="020B0604020202020204" pitchFamily="34" charset="0"/>
                <a:ea typeface="楷体_GB2312" pitchFamily="49" charset="-122"/>
              </a:rPr>
              <a:t>R</a:t>
            </a:r>
            <a:r>
              <a:rPr lang="zh-CN" altLang="en-US" sz="2000" dirty="0">
                <a:solidFill>
                  <a:schemeClr val="tx1"/>
                </a:solidFill>
                <a:latin typeface="Arial" panose="020B0604020202020204" pitchFamily="34" charset="0"/>
                <a:ea typeface="楷体_GB2312" pitchFamily="49" charset="-122"/>
              </a:rPr>
              <a:t>中属性</a:t>
            </a:r>
            <a:r>
              <a:rPr lang="en-US" altLang="zh-CN" sz="2000">
                <a:solidFill>
                  <a:schemeClr val="tx1"/>
                </a:solidFill>
                <a:latin typeface="Arial" panose="020B0604020202020204" pitchFamily="34" charset="0"/>
                <a:ea typeface="楷体_GB2312" pitchFamily="49" charset="-122"/>
              </a:rPr>
              <a:t>A</a:t>
            </a:r>
            <a:r>
              <a:rPr lang="zh-CN" altLang="en-US" sz="2000" dirty="0">
                <a:solidFill>
                  <a:schemeClr val="tx1"/>
                </a:solidFill>
                <a:latin typeface="Arial" panose="020B0604020202020204" pitchFamily="34" charset="0"/>
                <a:ea typeface="楷体_GB2312" pitchFamily="49" charset="-122"/>
              </a:rPr>
              <a:t>与</a:t>
            </a:r>
            <a:r>
              <a:rPr lang="en-US" altLang="zh-CN" sz="2000">
                <a:solidFill>
                  <a:schemeClr val="tx1"/>
                </a:solidFill>
                <a:latin typeface="Arial" panose="020B0604020202020204" pitchFamily="34" charset="0"/>
                <a:ea typeface="楷体_GB2312" pitchFamily="49" charset="-122"/>
              </a:rPr>
              <a:t>S</a:t>
            </a:r>
            <a:r>
              <a:rPr lang="zh-CN" altLang="en-US" sz="2000" dirty="0">
                <a:solidFill>
                  <a:schemeClr val="tx1"/>
                </a:solidFill>
                <a:latin typeface="Arial" panose="020B0604020202020204" pitchFamily="34" charset="0"/>
                <a:ea typeface="楷体_GB2312" pitchFamily="49" charset="-122"/>
              </a:rPr>
              <a:t>中属性</a:t>
            </a:r>
            <a:r>
              <a:rPr lang="en-US" altLang="zh-CN" sz="2000">
                <a:solidFill>
                  <a:schemeClr val="tx1"/>
                </a:solidFill>
                <a:latin typeface="Arial" panose="020B0604020202020204" pitchFamily="34" charset="0"/>
                <a:ea typeface="楷体_GB2312" pitchFamily="49" charset="-122"/>
              </a:rPr>
              <a:t>B</a:t>
            </a:r>
            <a:r>
              <a:rPr lang="zh-CN" altLang="en-US" sz="2000" dirty="0">
                <a:solidFill>
                  <a:schemeClr val="tx1"/>
                </a:solidFill>
                <a:latin typeface="Arial" panose="020B0604020202020204" pitchFamily="34" charset="0"/>
                <a:ea typeface="楷体_GB2312" pitchFamily="49" charset="-122"/>
              </a:rPr>
              <a:t>之间满足</a:t>
            </a:r>
            <a:r>
              <a:rPr lang="zh-CN" altLang="en-US" sz="2000" dirty="0">
                <a:solidFill>
                  <a:schemeClr val="tx1"/>
                </a:solidFill>
                <a:latin typeface="Arial" panose="020B0604020202020204" pitchFamily="34" charset="0"/>
                <a:ea typeface="楷体_GB2312" pitchFamily="49" charset="-122"/>
                <a:sym typeface="Symbol" panose="05050102010706020507" pitchFamily="18" charset="2"/>
              </a:rPr>
              <a:t> </a:t>
            </a:r>
            <a:r>
              <a:rPr lang="zh-CN" altLang="en-US" sz="2000" dirty="0">
                <a:solidFill>
                  <a:schemeClr val="tx1"/>
                </a:solidFill>
                <a:latin typeface="Arial" panose="020B0604020202020204" pitchFamily="34" charset="0"/>
                <a:ea typeface="楷体_GB2312" pitchFamily="49" charset="-122"/>
              </a:rPr>
              <a:t>条件的元组构成。</a:t>
            </a:r>
            <a:endParaRPr lang="zh-CN" altLang="en-US" sz="2000" dirty="0">
              <a:solidFill>
                <a:schemeClr val="tx1"/>
              </a:solidFill>
              <a:latin typeface="Arial" panose="020B0604020202020204" pitchFamily="34" charset="0"/>
              <a:ea typeface="楷体_GB2312" pitchFamily="49" charset="-122"/>
            </a:endParaRPr>
          </a:p>
          <a:p>
            <a:pPr>
              <a:lnSpc>
                <a:spcPct val="130000"/>
              </a:lnSpc>
              <a:spcAft>
                <a:spcPct val="30000"/>
              </a:spcAft>
              <a:buClr>
                <a:schemeClr val="tx1"/>
              </a:buClr>
              <a:buFont typeface="Wingdings" panose="05000000000000000000" pitchFamily="2" charset="2"/>
              <a:buChar char="p"/>
            </a:pPr>
            <a:r>
              <a:rPr lang="zh-CN" altLang="en-US" sz="2000" dirty="0">
                <a:solidFill>
                  <a:srgbClr val="FF0066"/>
                </a:solidFill>
                <a:latin typeface="Arial" panose="020B0604020202020204" pitchFamily="34" charset="0"/>
                <a:ea typeface="楷体_GB2312" pitchFamily="49" charset="-122"/>
              </a:rPr>
              <a:t> 数学描述</a:t>
            </a:r>
            <a:r>
              <a:rPr lang="zh-CN" altLang="en-US" sz="2000" dirty="0">
                <a:solidFill>
                  <a:schemeClr val="tx1"/>
                </a:solidFill>
                <a:latin typeface="Arial" panose="020B0604020202020204" pitchFamily="34" charset="0"/>
                <a:ea typeface="楷体_GB2312" pitchFamily="49" charset="-122"/>
              </a:rPr>
              <a:t>：</a:t>
            </a:r>
            <a:endParaRPr lang="zh-CN" altLang="en-US" sz="2000" dirty="0">
              <a:solidFill>
                <a:schemeClr val="tx1"/>
              </a:solidFill>
              <a:latin typeface="Arial" panose="020B0604020202020204" pitchFamily="34" charset="0"/>
              <a:ea typeface="楷体_GB2312" pitchFamily="49" charset="-122"/>
            </a:endParaRPr>
          </a:p>
          <a:p>
            <a:pPr lvl="1" eaLnBrk="1" hangingPunct="1">
              <a:lnSpc>
                <a:spcPct val="130000"/>
              </a:lnSpc>
              <a:spcBef>
                <a:spcPct val="80000"/>
              </a:spcBef>
              <a:buFont typeface="Wingdings" panose="05000000000000000000" pitchFamily="2" charset="2"/>
              <a:buChar char="ü"/>
            </a:pPr>
            <a:r>
              <a:rPr lang="zh-CN" altLang="en-US" sz="2000" b="1" dirty="0">
                <a:solidFill>
                  <a:schemeClr val="tx1"/>
                </a:solidFill>
                <a:latin typeface="Arial" panose="020B0604020202020204" pitchFamily="34" charset="0"/>
                <a:ea typeface="楷体_GB2312" pitchFamily="49" charset="-122"/>
              </a:rPr>
              <a:t> 设</a:t>
            </a:r>
            <a:r>
              <a:rPr lang="en-US" altLang="zh-CN" sz="2000" b="1">
                <a:solidFill>
                  <a:schemeClr val="tx1"/>
                </a:solidFill>
                <a:latin typeface="Arial" panose="020B0604020202020204" pitchFamily="34" charset="0"/>
                <a:ea typeface="楷体_GB2312" pitchFamily="49" charset="-122"/>
              </a:rPr>
              <a:t>R(A</a:t>
            </a:r>
            <a:r>
              <a:rPr lang="en-US" altLang="zh-CN" sz="2000" b="1" baseline="-20000">
                <a:solidFill>
                  <a:schemeClr val="tx1"/>
                </a:solidFill>
                <a:latin typeface="Arial" panose="020B0604020202020204" pitchFamily="34" charset="0"/>
                <a:ea typeface="楷体_GB2312" pitchFamily="49" charset="-122"/>
              </a:rPr>
              <a:t>1</a:t>
            </a:r>
            <a:r>
              <a:rPr lang="en-US" altLang="zh-CN" sz="2000" b="1">
                <a:solidFill>
                  <a:schemeClr val="tx1"/>
                </a:solidFill>
                <a:latin typeface="Arial" panose="020B0604020202020204" pitchFamily="34" charset="0"/>
                <a:ea typeface="楷体_GB2312" pitchFamily="49" charset="-122"/>
              </a:rPr>
              <a:t> ,A</a:t>
            </a:r>
            <a:r>
              <a:rPr lang="en-US" altLang="zh-CN" sz="2000" b="1" baseline="-20000">
                <a:solidFill>
                  <a:schemeClr val="tx1"/>
                </a:solidFill>
                <a:latin typeface="Arial" panose="020B0604020202020204" pitchFamily="34" charset="0"/>
                <a:ea typeface="楷体_GB2312" pitchFamily="49" charset="-122"/>
              </a:rPr>
              <a:t>2 </a:t>
            </a:r>
            <a:r>
              <a:rPr lang="en-US" altLang="zh-CN" sz="2000" b="1">
                <a:solidFill>
                  <a:schemeClr val="tx1"/>
                </a:solidFill>
                <a:latin typeface="Arial" panose="020B0604020202020204" pitchFamily="34" charset="0"/>
                <a:ea typeface="楷体_GB2312" pitchFamily="49" charset="-122"/>
              </a:rPr>
              <a:t>, … ,A</a:t>
            </a:r>
            <a:r>
              <a:rPr lang="en-US" altLang="zh-CN" sz="2000" b="1" baseline="-20000">
                <a:solidFill>
                  <a:schemeClr val="tx1"/>
                </a:solidFill>
                <a:latin typeface="Arial" panose="020B0604020202020204" pitchFamily="34" charset="0"/>
                <a:ea typeface="楷体_GB2312" pitchFamily="49" charset="-122"/>
              </a:rPr>
              <a:t>n</a:t>
            </a:r>
            <a:r>
              <a:rPr lang="en-US" altLang="zh-CN" sz="2000" b="1">
                <a:solidFill>
                  <a:schemeClr val="tx1"/>
                </a:solidFill>
                <a:latin typeface="Arial" panose="020B0604020202020204" pitchFamily="34" charset="0"/>
                <a:ea typeface="楷体_GB2312" pitchFamily="49" charset="-122"/>
              </a:rPr>
              <a:t>), A</a:t>
            </a:r>
            <a:r>
              <a:rPr lang="en-US" altLang="zh-CN" sz="2000" b="1">
                <a:solidFill>
                  <a:schemeClr val="tx1"/>
                </a:solidFill>
                <a:latin typeface="Arial" panose="020B0604020202020204" pitchFamily="34" charset="0"/>
                <a:ea typeface="楷体_GB2312" pitchFamily="49" charset="-122"/>
                <a:sym typeface="Symbol" panose="05050102010706020507" pitchFamily="18" charset="2"/>
              </a:rPr>
              <a:t> </a:t>
            </a:r>
            <a:r>
              <a:rPr lang="en-US" altLang="zh-CN" sz="2000" b="0">
                <a:solidFill>
                  <a:schemeClr val="tx1"/>
                </a:solidFill>
                <a:latin typeface="Arial" panose="020B0604020202020204" pitchFamily="34" charset="0"/>
                <a:ea typeface="华文行楷" pitchFamily="2" charset="-122"/>
                <a:sym typeface="Symbol" panose="05050102010706020507" pitchFamily="18" charset="2"/>
              </a:rPr>
              <a:t>{ </a:t>
            </a:r>
            <a:r>
              <a:rPr lang="en-US" altLang="zh-CN" sz="2000" b="1">
                <a:solidFill>
                  <a:schemeClr val="tx1"/>
                </a:solidFill>
                <a:latin typeface="Arial" panose="020B0604020202020204" pitchFamily="34" charset="0"/>
                <a:ea typeface="楷体_GB2312" pitchFamily="49" charset="-122"/>
              </a:rPr>
              <a:t>A</a:t>
            </a:r>
            <a:r>
              <a:rPr lang="en-US" altLang="zh-CN" sz="2000" b="1" baseline="-20000">
                <a:solidFill>
                  <a:schemeClr val="tx1"/>
                </a:solidFill>
                <a:latin typeface="Arial" panose="020B0604020202020204" pitchFamily="34" charset="0"/>
                <a:ea typeface="楷体_GB2312" pitchFamily="49" charset="-122"/>
              </a:rPr>
              <a:t>1</a:t>
            </a:r>
            <a:r>
              <a:rPr lang="en-US" altLang="zh-CN" sz="2000" b="1">
                <a:solidFill>
                  <a:schemeClr val="tx1"/>
                </a:solidFill>
                <a:latin typeface="Arial" panose="020B0604020202020204" pitchFamily="34" charset="0"/>
                <a:ea typeface="楷体_GB2312" pitchFamily="49" charset="-122"/>
              </a:rPr>
              <a:t> ,A</a:t>
            </a:r>
            <a:r>
              <a:rPr lang="en-US" altLang="zh-CN" sz="2000" b="1" baseline="-20000">
                <a:solidFill>
                  <a:schemeClr val="tx1"/>
                </a:solidFill>
                <a:latin typeface="Arial" panose="020B0604020202020204" pitchFamily="34" charset="0"/>
                <a:ea typeface="楷体_GB2312" pitchFamily="49" charset="-122"/>
              </a:rPr>
              <a:t>2 </a:t>
            </a:r>
            <a:r>
              <a:rPr lang="en-US" altLang="zh-CN" sz="2000" b="1">
                <a:solidFill>
                  <a:schemeClr val="tx1"/>
                </a:solidFill>
                <a:latin typeface="Arial" panose="020B0604020202020204" pitchFamily="34" charset="0"/>
                <a:ea typeface="楷体_GB2312" pitchFamily="49" charset="-122"/>
              </a:rPr>
              <a:t>, … ,A</a:t>
            </a:r>
            <a:r>
              <a:rPr lang="en-US" altLang="zh-CN" sz="2000" b="1" baseline="-20000">
                <a:solidFill>
                  <a:schemeClr val="tx1"/>
                </a:solidFill>
                <a:latin typeface="Arial" panose="020B0604020202020204" pitchFamily="34" charset="0"/>
                <a:ea typeface="楷体_GB2312" pitchFamily="49" charset="-122"/>
              </a:rPr>
              <a:t>n </a:t>
            </a:r>
            <a:r>
              <a:rPr lang="en-US" altLang="zh-CN" sz="2000" b="0">
                <a:solidFill>
                  <a:schemeClr val="tx1"/>
                </a:solidFill>
                <a:latin typeface="Arial" panose="020B0604020202020204" pitchFamily="34" charset="0"/>
                <a:ea typeface="华文行楷" pitchFamily="2" charset="-122"/>
                <a:sym typeface="Symbol" panose="05050102010706020507" pitchFamily="18" charset="2"/>
              </a:rPr>
              <a:t>}</a:t>
            </a:r>
            <a:r>
              <a:rPr lang="en-US" altLang="zh-CN" sz="2000" b="1">
                <a:solidFill>
                  <a:schemeClr val="tx1"/>
                </a:solidFill>
                <a:latin typeface="Arial" panose="020B0604020202020204" pitchFamily="34" charset="0"/>
                <a:ea typeface="楷体_GB2312" pitchFamily="49" charset="-122"/>
                <a:sym typeface="Symbol" panose="05050102010706020507" pitchFamily="18" charset="2"/>
              </a:rPr>
              <a:t> </a:t>
            </a:r>
            <a:endParaRPr lang="en-US" altLang="zh-CN" sz="2000" b="1">
              <a:solidFill>
                <a:schemeClr val="tx1"/>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ü"/>
            </a:pPr>
            <a:r>
              <a:rPr lang="en-US" altLang="zh-CN" sz="2000" b="1">
                <a:solidFill>
                  <a:schemeClr val="tx1"/>
                </a:solidFill>
                <a:latin typeface="Arial" panose="020B0604020202020204" pitchFamily="34" charset="0"/>
                <a:ea typeface="楷体_GB2312" pitchFamily="49" charset="-122"/>
              </a:rPr>
              <a:t> S(B</a:t>
            </a:r>
            <a:r>
              <a:rPr lang="en-US" altLang="zh-CN" sz="2000" b="1" baseline="-20000">
                <a:solidFill>
                  <a:schemeClr val="tx1"/>
                </a:solidFill>
                <a:latin typeface="Arial" panose="020B0604020202020204" pitchFamily="34" charset="0"/>
                <a:ea typeface="楷体_GB2312" pitchFamily="49" charset="-122"/>
              </a:rPr>
              <a:t>1</a:t>
            </a:r>
            <a:r>
              <a:rPr lang="en-US" altLang="zh-CN" sz="2000" b="1">
                <a:solidFill>
                  <a:schemeClr val="tx1"/>
                </a:solidFill>
                <a:latin typeface="Arial" panose="020B0604020202020204" pitchFamily="34" charset="0"/>
                <a:ea typeface="楷体_GB2312" pitchFamily="49" charset="-122"/>
              </a:rPr>
              <a:t> ,B</a:t>
            </a:r>
            <a:r>
              <a:rPr lang="en-US" altLang="zh-CN" sz="2000" b="1" baseline="-20000">
                <a:solidFill>
                  <a:schemeClr val="tx1"/>
                </a:solidFill>
                <a:latin typeface="Arial" panose="020B0604020202020204" pitchFamily="34" charset="0"/>
                <a:ea typeface="楷体_GB2312" pitchFamily="49" charset="-122"/>
              </a:rPr>
              <a:t>2 </a:t>
            </a:r>
            <a:r>
              <a:rPr lang="en-US" altLang="zh-CN" sz="2000" b="1">
                <a:solidFill>
                  <a:schemeClr val="tx1"/>
                </a:solidFill>
                <a:latin typeface="Arial" panose="020B0604020202020204" pitchFamily="34" charset="0"/>
                <a:ea typeface="楷体_GB2312" pitchFamily="49" charset="-122"/>
              </a:rPr>
              <a:t>, … ,</a:t>
            </a:r>
            <a:r>
              <a:rPr lang="en-US" altLang="zh-CN" sz="2000" b="1" err="1">
                <a:solidFill>
                  <a:schemeClr val="tx1"/>
                </a:solidFill>
                <a:latin typeface="Arial" panose="020B0604020202020204" pitchFamily="34" charset="0"/>
                <a:ea typeface="楷体_GB2312" pitchFamily="49" charset="-122"/>
              </a:rPr>
              <a:t>B</a:t>
            </a:r>
            <a:r>
              <a:rPr lang="en-US" altLang="zh-CN" sz="2000" b="1" baseline="-20000" err="1">
                <a:solidFill>
                  <a:schemeClr val="tx1"/>
                </a:solidFill>
                <a:latin typeface="Arial" panose="020B0604020202020204" pitchFamily="34" charset="0"/>
                <a:ea typeface="楷体_GB2312" pitchFamily="49" charset="-122"/>
              </a:rPr>
              <a:t>m</a:t>
            </a:r>
            <a:r>
              <a:rPr lang="en-US" altLang="zh-CN" sz="2000" b="1">
                <a:solidFill>
                  <a:schemeClr val="tx1"/>
                </a:solidFill>
                <a:latin typeface="Arial" panose="020B0604020202020204" pitchFamily="34" charset="0"/>
                <a:ea typeface="楷体_GB2312" pitchFamily="49" charset="-122"/>
              </a:rPr>
              <a:t>), B</a:t>
            </a:r>
            <a:r>
              <a:rPr lang="en-US" altLang="zh-CN" sz="2000" b="1">
                <a:solidFill>
                  <a:schemeClr val="tx1"/>
                </a:solidFill>
                <a:latin typeface="Arial" panose="020B0604020202020204" pitchFamily="34" charset="0"/>
                <a:ea typeface="楷体_GB2312" pitchFamily="49" charset="-122"/>
                <a:sym typeface="Symbol" panose="05050102010706020507" pitchFamily="18" charset="2"/>
              </a:rPr>
              <a:t> </a:t>
            </a:r>
            <a:r>
              <a:rPr lang="en-US" altLang="zh-CN" sz="2000" b="0">
                <a:solidFill>
                  <a:schemeClr val="tx1"/>
                </a:solidFill>
                <a:latin typeface="Arial" panose="020B0604020202020204" pitchFamily="34" charset="0"/>
                <a:ea typeface="华文行楷" pitchFamily="2" charset="-122"/>
                <a:sym typeface="Symbol" panose="05050102010706020507" pitchFamily="18" charset="2"/>
              </a:rPr>
              <a:t>{ </a:t>
            </a:r>
            <a:r>
              <a:rPr lang="en-US" altLang="zh-CN" sz="2000" b="1">
                <a:solidFill>
                  <a:schemeClr val="tx1"/>
                </a:solidFill>
                <a:latin typeface="Arial" panose="020B0604020202020204" pitchFamily="34" charset="0"/>
                <a:ea typeface="楷体_GB2312" pitchFamily="49" charset="-122"/>
              </a:rPr>
              <a:t>B</a:t>
            </a:r>
            <a:r>
              <a:rPr lang="en-US" altLang="zh-CN" sz="2000" b="1" baseline="-20000">
                <a:solidFill>
                  <a:schemeClr val="tx1"/>
                </a:solidFill>
                <a:latin typeface="Arial" panose="020B0604020202020204" pitchFamily="34" charset="0"/>
                <a:ea typeface="楷体_GB2312" pitchFamily="49" charset="-122"/>
              </a:rPr>
              <a:t>1</a:t>
            </a:r>
            <a:r>
              <a:rPr lang="en-US" altLang="zh-CN" sz="2000" b="1">
                <a:solidFill>
                  <a:schemeClr val="tx1"/>
                </a:solidFill>
                <a:latin typeface="Arial" panose="020B0604020202020204" pitchFamily="34" charset="0"/>
                <a:ea typeface="楷体_GB2312" pitchFamily="49" charset="-122"/>
              </a:rPr>
              <a:t> ,B</a:t>
            </a:r>
            <a:r>
              <a:rPr lang="en-US" altLang="zh-CN" sz="2000" b="1" baseline="-20000">
                <a:solidFill>
                  <a:schemeClr val="tx1"/>
                </a:solidFill>
                <a:latin typeface="Arial" panose="020B0604020202020204" pitchFamily="34" charset="0"/>
                <a:ea typeface="楷体_GB2312" pitchFamily="49" charset="-122"/>
              </a:rPr>
              <a:t>2 </a:t>
            </a:r>
            <a:r>
              <a:rPr lang="en-US" altLang="zh-CN" sz="2000" b="1">
                <a:solidFill>
                  <a:schemeClr val="tx1"/>
                </a:solidFill>
                <a:latin typeface="Arial" panose="020B0604020202020204" pitchFamily="34" charset="0"/>
                <a:ea typeface="楷体_GB2312" pitchFamily="49" charset="-122"/>
              </a:rPr>
              <a:t>, … ,</a:t>
            </a:r>
            <a:r>
              <a:rPr lang="en-US" altLang="zh-CN" sz="2000" b="1" err="1">
                <a:solidFill>
                  <a:schemeClr val="tx1"/>
                </a:solidFill>
                <a:latin typeface="Arial" panose="020B0604020202020204" pitchFamily="34" charset="0"/>
                <a:ea typeface="楷体_GB2312" pitchFamily="49" charset="-122"/>
              </a:rPr>
              <a:t>B</a:t>
            </a:r>
            <a:r>
              <a:rPr lang="en-US" altLang="zh-CN" sz="2000" b="1" baseline="-20000" err="1">
                <a:solidFill>
                  <a:schemeClr val="tx1"/>
                </a:solidFill>
                <a:latin typeface="Arial" panose="020B0604020202020204" pitchFamily="34" charset="0"/>
                <a:ea typeface="楷体_GB2312" pitchFamily="49" charset="-122"/>
              </a:rPr>
              <a:t>m</a:t>
            </a:r>
            <a:r>
              <a:rPr lang="en-US" altLang="zh-CN" sz="2000" b="1" baseline="-20000">
                <a:solidFill>
                  <a:schemeClr val="tx1"/>
                </a:solidFill>
                <a:latin typeface="Arial" panose="020B0604020202020204" pitchFamily="34" charset="0"/>
                <a:ea typeface="楷体_GB2312" pitchFamily="49" charset="-122"/>
              </a:rPr>
              <a:t> </a:t>
            </a:r>
            <a:r>
              <a:rPr lang="en-US" altLang="zh-CN" sz="2000" b="0">
                <a:solidFill>
                  <a:schemeClr val="tx1"/>
                </a:solidFill>
                <a:latin typeface="Arial" panose="020B0604020202020204" pitchFamily="34" charset="0"/>
                <a:ea typeface="华文行楷" pitchFamily="2" charset="-122"/>
                <a:sym typeface="Symbol" panose="05050102010706020507" pitchFamily="18" charset="2"/>
              </a:rPr>
              <a:t>}</a:t>
            </a:r>
            <a:endParaRPr lang="en-US" altLang="zh-CN" sz="2000" b="0">
              <a:solidFill>
                <a:schemeClr val="tx1"/>
              </a:solidFill>
              <a:latin typeface="Arial" panose="020B0604020202020204" pitchFamily="34" charset="0"/>
              <a:ea typeface="华文行楷" pitchFamily="2" charset="-122"/>
              <a:sym typeface="Symbol" panose="05050102010706020507" pitchFamily="18" charset="2"/>
            </a:endParaRPr>
          </a:p>
          <a:p>
            <a:pPr lvl="1" eaLnBrk="1" hangingPunct="1">
              <a:lnSpc>
                <a:spcPct val="130000"/>
              </a:lnSpc>
              <a:buFont typeface="Wingdings" panose="05000000000000000000" pitchFamily="2" charset="2"/>
              <a:buChar char="ü"/>
            </a:pPr>
            <a:r>
              <a:rPr lang="en-US" altLang="zh-CN" sz="2000" b="1">
                <a:solidFill>
                  <a:schemeClr val="tx1"/>
                </a:solidFill>
                <a:latin typeface="Arial" panose="020B0604020202020204" pitchFamily="34" charset="0"/>
                <a:ea typeface="楷体_GB2312" pitchFamily="49" charset="-122"/>
              </a:rPr>
              <a:t> t</a:t>
            </a:r>
            <a:r>
              <a:rPr lang="zh-CN" altLang="en-US" sz="2000" b="1" dirty="0">
                <a:solidFill>
                  <a:schemeClr val="tx1"/>
                </a:solidFill>
                <a:latin typeface="Arial" panose="020B0604020202020204" pitchFamily="34" charset="0"/>
                <a:ea typeface="楷体_GB2312" pitchFamily="49" charset="-122"/>
              </a:rPr>
              <a:t>是关系</a:t>
            </a:r>
            <a:r>
              <a:rPr lang="en-US" altLang="zh-CN" sz="2000" b="1">
                <a:solidFill>
                  <a:schemeClr val="tx1"/>
                </a:solidFill>
                <a:latin typeface="Arial" panose="020B0604020202020204" pitchFamily="34" charset="0"/>
                <a:ea typeface="楷体_GB2312" pitchFamily="49" charset="-122"/>
              </a:rPr>
              <a:t>R</a:t>
            </a:r>
            <a:r>
              <a:rPr lang="zh-CN" altLang="en-US" sz="2000" b="1" dirty="0">
                <a:solidFill>
                  <a:schemeClr val="tx1"/>
                </a:solidFill>
                <a:latin typeface="Arial" panose="020B0604020202020204" pitchFamily="34" charset="0"/>
                <a:ea typeface="楷体_GB2312" pitchFamily="49" charset="-122"/>
              </a:rPr>
              <a:t>中的元组，</a:t>
            </a:r>
            <a:r>
              <a:rPr lang="en-US" altLang="zh-CN" sz="2000" b="1">
                <a:solidFill>
                  <a:schemeClr val="tx1"/>
                </a:solidFill>
                <a:latin typeface="Arial" panose="020B0604020202020204" pitchFamily="34" charset="0"/>
                <a:ea typeface="楷体_GB2312" pitchFamily="49" charset="-122"/>
              </a:rPr>
              <a:t>s</a:t>
            </a:r>
            <a:r>
              <a:rPr lang="zh-CN" altLang="en-US" sz="2000" b="1" dirty="0">
                <a:solidFill>
                  <a:schemeClr val="tx1"/>
                </a:solidFill>
                <a:latin typeface="Arial" panose="020B0604020202020204" pitchFamily="34" charset="0"/>
                <a:ea typeface="楷体_GB2312" pitchFamily="49" charset="-122"/>
              </a:rPr>
              <a:t>是关系</a:t>
            </a:r>
            <a:r>
              <a:rPr lang="en-US" altLang="zh-CN" sz="2000" b="1">
                <a:solidFill>
                  <a:schemeClr val="tx1"/>
                </a:solidFill>
                <a:latin typeface="Arial" panose="020B0604020202020204" pitchFamily="34" charset="0"/>
                <a:ea typeface="楷体_GB2312" pitchFamily="49" charset="-122"/>
              </a:rPr>
              <a:t>S</a:t>
            </a:r>
            <a:r>
              <a:rPr lang="zh-CN" altLang="en-US" sz="2000" b="1" dirty="0">
                <a:solidFill>
                  <a:schemeClr val="tx1"/>
                </a:solidFill>
                <a:latin typeface="Arial" panose="020B0604020202020204" pitchFamily="34" charset="0"/>
                <a:ea typeface="楷体_GB2312" pitchFamily="49" charset="-122"/>
              </a:rPr>
              <a:t>中的元组</a:t>
            </a:r>
            <a:endParaRPr lang="zh-CN" altLang="en-US" sz="2000" b="1" dirty="0">
              <a:solidFill>
                <a:schemeClr val="tx1"/>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ü"/>
            </a:pPr>
            <a:r>
              <a:rPr lang="zh-CN" altLang="en-US" sz="2000" b="1" dirty="0">
                <a:solidFill>
                  <a:schemeClr val="tx1"/>
                </a:solidFill>
                <a:latin typeface="Arial" panose="020B0604020202020204" pitchFamily="34" charset="0"/>
                <a:ea typeface="楷体_GB2312" pitchFamily="49" charset="-122"/>
              </a:rPr>
              <a:t> 属性</a:t>
            </a:r>
            <a:r>
              <a:rPr lang="en-US" altLang="zh-CN" sz="2000" b="1">
                <a:solidFill>
                  <a:schemeClr val="tx1"/>
                </a:solidFill>
                <a:latin typeface="Arial" panose="020B0604020202020204" pitchFamily="34" charset="0"/>
                <a:ea typeface="楷体_GB2312" pitchFamily="49" charset="-122"/>
              </a:rPr>
              <a:t>A</a:t>
            </a:r>
            <a:r>
              <a:rPr lang="zh-CN" altLang="en-US" sz="2000" b="1" dirty="0">
                <a:solidFill>
                  <a:schemeClr val="tx1"/>
                </a:solidFill>
                <a:latin typeface="Arial" panose="020B0604020202020204" pitchFamily="34" charset="0"/>
                <a:ea typeface="楷体_GB2312" pitchFamily="49" charset="-122"/>
              </a:rPr>
              <a:t>和属性</a:t>
            </a:r>
            <a:r>
              <a:rPr lang="en-US" altLang="zh-CN" sz="2000" b="1">
                <a:solidFill>
                  <a:schemeClr val="tx1"/>
                </a:solidFill>
                <a:latin typeface="Arial" panose="020B0604020202020204" pitchFamily="34" charset="0"/>
                <a:ea typeface="楷体_GB2312" pitchFamily="49" charset="-122"/>
              </a:rPr>
              <a:t>B</a:t>
            </a:r>
            <a:r>
              <a:rPr lang="zh-CN" altLang="en-US" sz="2000" b="1" dirty="0">
                <a:solidFill>
                  <a:schemeClr val="tx1"/>
                </a:solidFill>
                <a:latin typeface="Arial" panose="020B0604020202020204" pitchFamily="34" charset="0"/>
                <a:ea typeface="楷体_GB2312" pitchFamily="49" charset="-122"/>
              </a:rPr>
              <a:t>具有可比性</a:t>
            </a:r>
            <a:endParaRPr lang="zh-CN" altLang="en-US" sz="2000" b="1" dirty="0">
              <a:solidFill>
                <a:schemeClr val="tx1"/>
              </a:solidFill>
              <a:latin typeface="Arial" panose="020B0604020202020204" pitchFamily="34" charset="0"/>
              <a:ea typeface="楷体_GB2312" pitchFamily="49" charset="-122"/>
            </a:endParaRPr>
          </a:p>
          <a:p>
            <a:pPr lvl="1" eaLnBrk="1" hangingPunct="1">
              <a:lnSpc>
                <a:spcPct val="130000"/>
              </a:lnSpc>
              <a:buFont typeface="Wingdings" panose="05000000000000000000" pitchFamily="2" charset="2"/>
              <a:buChar char="ü"/>
            </a:pPr>
            <a:r>
              <a:rPr lang="zh-CN" altLang="en-US" sz="2000" b="1" dirty="0">
                <a:solidFill>
                  <a:schemeClr val="tx1"/>
                </a:solidFill>
                <a:latin typeface="Arial" panose="020B0604020202020204" pitchFamily="34" charset="0"/>
                <a:ea typeface="华文行楷" pitchFamily="2" charset="-122"/>
                <a:sym typeface="Symbol" panose="05050102010706020507" pitchFamily="18" charset="2"/>
              </a:rPr>
              <a:t> </a:t>
            </a:r>
            <a:r>
              <a:rPr lang="zh-CN" altLang="en-US" sz="2000" b="1" dirty="0">
                <a:solidFill>
                  <a:schemeClr val="tx1"/>
                </a:solidFill>
                <a:latin typeface="Arial" panose="020B0604020202020204" pitchFamily="34" charset="0"/>
                <a:ea typeface="楷体_GB2312" pitchFamily="49" charset="-122"/>
              </a:rPr>
              <a:t>是比较运算符</a:t>
            </a:r>
            <a:r>
              <a:rPr lang="en-US" altLang="zh-CN" sz="2000" b="1">
                <a:solidFill>
                  <a:schemeClr val="tx1"/>
                </a:solidFill>
                <a:latin typeface="Arial" panose="020B0604020202020204" pitchFamily="34" charset="0"/>
                <a:ea typeface="楷体_GB2312" pitchFamily="49" charset="-122"/>
              </a:rPr>
              <a:t>, </a:t>
            </a:r>
            <a:r>
              <a:rPr lang="en-US" altLang="zh-CN" sz="2000" b="1">
                <a:solidFill>
                  <a:schemeClr val="tx1"/>
                </a:solidFill>
                <a:latin typeface="Arial" panose="020B0604020202020204" pitchFamily="34" charset="0"/>
                <a:ea typeface="华文行楷" pitchFamily="2" charset="-122"/>
                <a:sym typeface="Symbol" panose="05050102010706020507" pitchFamily="18" charset="2"/>
              </a:rPr>
              <a:t> {  ,  ,  ,  ,  , ≠}</a:t>
            </a:r>
            <a:endParaRPr lang="en-US" altLang="zh-CN" sz="2000" b="1">
              <a:solidFill>
                <a:schemeClr val="tx1"/>
              </a:solidFill>
              <a:latin typeface="Arial" panose="020B0604020202020204" pitchFamily="34" charset="0"/>
              <a:ea typeface="华文行楷" pitchFamily="2" charset="-122"/>
              <a:sym typeface="Symbol" panose="05050102010706020507" pitchFamily="18" charset="2"/>
            </a:endParaRPr>
          </a:p>
        </p:txBody>
      </p:sp>
      <p:pic>
        <p:nvPicPr>
          <p:cNvPr id="2601989" name="图片 2601988"/>
          <p:cNvPicPr>
            <a:picLocks noChangeAspect="1"/>
          </p:cNvPicPr>
          <p:nvPr/>
        </p:nvPicPr>
        <p:blipFill>
          <a:blip r:embed="rId1"/>
          <a:stretch>
            <a:fillRect/>
          </a:stretch>
        </p:blipFill>
        <p:spPr>
          <a:xfrm>
            <a:off x="2205355" y="1416685"/>
            <a:ext cx="742950" cy="423863"/>
          </a:xfrm>
          <a:prstGeom prst="rect">
            <a:avLst/>
          </a:prstGeom>
          <a:noFill/>
          <a:ln w="9525">
            <a:noFill/>
          </a:ln>
        </p:spPr>
      </p:pic>
      <p:pic>
        <p:nvPicPr>
          <p:cNvPr id="2601990" name="图片 2601989"/>
          <p:cNvPicPr>
            <a:picLocks noChangeAspect="1"/>
          </p:cNvPicPr>
          <p:nvPr/>
        </p:nvPicPr>
        <p:blipFill>
          <a:blip r:embed="rId2"/>
          <a:stretch>
            <a:fillRect/>
          </a:stretch>
        </p:blipFill>
        <p:spPr>
          <a:xfrm>
            <a:off x="3784918" y="2148523"/>
            <a:ext cx="4575175" cy="661987"/>
          </a:xfrm>
          <a:prstGeom prst="rect">
            <a:avLst/>
          </a:prstGeom>
          <a:noFill/>
          <a:ln w="9525">
            <a:noFill/>
          </a:ln>
        </p:spPr>
      </p:pic>
      <p:sp>
        <p:nvSpPr>
          <p:cNvPr id="2601991" name="矩形 2601990"/>
          <p:cNvSpPr/>
          <p:nvPr/>
        </p:nvSpPr>
        <p:spPr>
          <a:xfrm>
            <a:off x="1919605" y="4883785"/>
            <a:ext cx="7046913" cy="488950"/>
          </a:xfrm>
          <a:prstGeom prst="rect">
            <a:avLst/>
          </a:prstGeom>
          <a:noFill/>
          <a:ln w="28575">
            <a:noFill/>
          </a:ln>
        </p:spPr>
        <p:txBody>
          <a:bodyPr wrap="none" anchor="t" anchorCtr="0">
            <a:spAutoFit/>
          </a:bodyPr>
          <a:p>
            <a:pPr>
              <a:lnSpc>
                <a:spcPct val="130000"/>
              </a:lnSpc>
              <a:buClr>
                <a:schemeClr val="tx1"/>
              </a:buClr>
              <a:buFont typeface="Wingdings" panose="05000000000000000000" pitchFamily="2" charset="2"/>
              <a:buChar char="p"/>
            </a:pPr>
            <a:r>
              <a:rPr lang="zh-CN" altLang="en-US" sz="2000">
                <a:solidFill>
                  <a:schemeClr val="tx1"/>
                </a:solidFill>
                <a:latin typeface="Arial" panose="020B0604020202020204" pitchFamily="34" charset="0"/>
                <a:ea typeface="楷体_GB2312" pitchFamily="49" charset="-122"/>
              </a:rPr>
              <a:t> </a:t>
            </a:r>
            <a:r>
              <a:rPr lang="zh-CN" altLang="en-US" sz="2000" dirty="0">
                <a:solidFill>
                  <a:schemeClr val="tx1"/>
                </a:solidFill>
                <a:latin typeface="Arial" panose="020B0604020202020204" pitchFamily="34" charset="0"/>
                <a:ea typeface="楷体_GB2312" pitchFamily="49" charset="-122"/>
              </a:rPr>
              <a:t>在实际应用中，</a:t>
            </a:r>
            <a:r>
              <a:rPr lang="zh-CN" altLang="en-US" sz="2000" dirty="0">
                <a:solidFill>
                  <a:schemeClr val="tx1"/>
                </a:solidFill>
                <a:latin typeface="Times New Roman" panose="02020603050405020304" pitchFamily="18" charset="0"/>
                <a:ea typeface="楷体_GB2312" pitchFamily="49" charset="-122"/>
                <a:sym typeface="Symbol" panose="05050102010706020507" pitchFamily="18" charset="2"/>
              </a:rPr>
              <a:t></a:t>
            </a:r>
            <a:r>
              <a:rPr lang="en-US" altLang="zh-CN" sz="2000">
                <a:solidFill>
                  <a:schemeClr val="tx1"/>
                </a:solidFill>
                <a:latin typeface="Times New Roman" panose="02020603050405020304" pitchFamily="18" charset="0"/>
                <a:ea typeface="楷体_GB2312" pitchFamily="49" charset="-122"/>
                <a:sym typeface="Symbol" panose="05050102010706020507" pitchFamily="18" charset="2"/>
              </a:rPr>
              <a:t>-</a:t>
            </a:r>
            <a:r>
              <a:rPr lang="zh-CN" altLang="en-US" sz="2000" dirty="0">
                <a:solidFill>
                  <a:schemeClr val="tx1"/>
                </a:solidFill>
                <a:latin typeface="Arial" panose="020B0604020202020204" pitchFamily="34" charset="0"/>
                <a:ea typeface="楷体_GB2312" pitchFamily="49" charset="-122"/>
              </a:rPr>
              <a:t>连接操作经常与投影、选择操作一起使用</a:t>
            </a:r>
            <a:endParaRPr lang="zh-CN" altLang="en-US" sz="2000" dirty="0">
              <a:solidFill>
                <a:schemeClr val="tx1"/>
              </a:solidFill>
              <a:latin typeface="Arial" panose="020B0604020202020204" pitchFamily="34" charset="0"/>
              <a:ea typeface="楷体_GB2312" pitchFamily="49" charset="-122"/>
            </a:endParaRPr>
          </a:p>
        </p:txBody>
      </p:sp>
      <p:sp>
        <p:nvSpPr>
          <p:cNvPr id="2601993" name="矩形 2601992"/>
          <p:cNvSpPr/>
          <p:nvPr/>
        </p:nvSpPr>
        <p:spPr>
          <a:xfrm>
            <a:off x="1741805" y="232410"/>
            <a:ext cx="2075815" cy="570865"/>
          </a:xfrm>
          <a:prstGeom prst="rect">
            <a:avLst/>
          </a:prstGeom>
          <a:noFill/>
          <a:ln w="9525">
            <a:noFill/>
          </a:ln>
        </p:spPr>
        <p:txBody>
          <a:bodyPr wrap="none" anchor="t" anchorCtr="0">
            <a:spAutoFit/>
          </a:bodyPr>
          <a:p>
            <a:pPr>
              <a:lnSpc>
                <a:spcPct val="130000"/>
              </a:lnSpc>
            </a:pPr>
            <a:r>
              <a:rPr lang="zh-CN" altLang="zh-CN" sz="2400" dirty="0">
                <a:solidFill>
                  <a:schemeClr val="tx1"/>
                </a:solidFill>
                <a:latin typeface="Arial" panose="020B0604020202020204" pitchFamily="34" charset="0"/>
                <a:ea typeface="楷体_GB2312" pitchFamily="49" charset="-122"/>
                <a:sym typeface="Symbol" panose="05050102010706020507" pitchFamily="18" charset="2"/>
              </a:rPr>
              <a:t></a:t>
            </a:r>
            <a:r>
              <a:rPr lang="zh-CN" altLang="zh-CN" sz="2400" dirty="0">
                <a:solidFill>
                  <a:schemeClr val="tx1"/>
                </a:solidFill>
                <a:latin typeface="Arial" panose="020B0604020202020204" pitchFamily="34" charset="0"/>
                <a:ea typeface="楷体_GB2312" pitchFamily="49" charset="-122"/>
              </a:rPr>
              <a:t>-连接(</a:t>
            </a:r>
            <a:r>
              <a:rPr lang="zh-CN" altLang="zh-CN" sz="2400" dirty="0">
                <a:solidFill>
                  <a:schemeClr val="tx1"/>
                </a:solidFill>
                <a:latin typeface="Arial" panose="020B0604020202020204" pitchFamily="34" charset="0"/>
                <a:ea typeface="宋体" panose="02010600030101010101" pitchFamily="2" charset="-122"/>
                <a:sym typeface="Symbol" panose="05050102010706020507" pitchFamily="18" charset="2"/>
              </a:rPr>
              <a:t></a:t>
            </a:r>
            <a:r>
              <a:rPr lang="zh-CN" altLang="zh-CN" sz="2400" dirty="0">
                <a:solidFill>
                  <a:schemeClr val="tx1"/>
                </a:solidFill>
                <a:latin typeface="Arial" panose="020B0604020202020204" pitchFamily="34" charset="0"/>
                <a:ea typeface="楷体_GB2312" pitchFamily="49" charset="-122"/>
              </a:rPr>
              <a:t>-Join)</a:t>
            </a:r>
            <a:endParaRPr lang="zh-CN" altLang="zh-CN" sz="2400" dirty="0">
              <a:solidFill>
                <a:schemeClr val="tx1"/>
              </a:solidFill>
              <a:latin typeface="Arial" panose="020B0604020202020204" pitchFamily="34" charset="0"/>
              <a:ea typeface="楷体_GB2312" pitchFamily="49" charset="-122"/>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23492" name="矩形 2623491"/>
          <p:cNvSpPr/>
          <p:nvPr/>
        </p:nvSpPr>
        <p:spPr>
          <a:xfrm>
            <a:off x="1748473" y="1096010"/>
            <a:ext cx="8710612" cy="4618990"/>
          </a:xfrm>
          <a:prstGeom prst="rect">
            <a:avLst/>
          </a:prstGeom>
          <a:noFill/>
          <a:ln w="9525">
            <a:noFill/>
          </a:ln>
        </p:spPr>
        <p:txBody>
          <a:bodyPr>
            <a:spAutoFit/>
          </a:bodyPr>
          <a:p>
            <a:pPr>
              <a:lnSpc>
                <a:spcPct val="130000"/>
              </a:lnSpc>
              <a:buFont typeface="Wingdings" panose="05000000000000000000" pitchFamily="2" charset="2"/>
              <a:buChar char="p"/>
            </a:pPr>
            <a:r>
              <a:rPr lang="zh-CN" altLang="en-US" sz="2400" dirty="0">
                <a:solidFill>
                  <a:schemeClr val="tx1"/>
                </a:solidFill>
                <a:latin typeface="Arial" panose="020B0604020202020204" pitchFamily="34" charset="0"/>
                <a:ea typeface="楷体_GB2312" pitchFamily="49" charset="-122"/>
              </a:rPr>
              <a:t> </a:t>
            </a:r>
            <a:r>
              <a:rPr lang="zh-CN" altLang="en-US" sz="2400" dirty="0">
                <a:solidFill>
                  <a:srgbClr val="FF0066"/>
                </a:solidFill>
                <a:latin typeface="楷体" panose="02010609060101010101" charset="-122"/>
                <a:ea typeface="楷体" panose="02010609060101010101" charset="-122"/>
                <a:cs typeface="楷体" panose="02010609060101010101" charset="-122"/>
              </a:rPr>
              <a:t>定义</a:t>
            </a:r>
            <a:r>
              <a:rPr lang="zh-CN" altLang="en-US" sz="2400" dirty="0">
                <a:solidFill>
                  <a:schemeClr val="tx1"/>
                </a:solidFill>
                <a:latin typeface="楷体" panose="02010609060101010101" charset="-122"/>
                <a:ea typeface="楷体" panose="02010609060101010101" charset="-122"/>
                <a:cs typeface="楷体" panose="02010609060101010101" charset="-122"/>
              </a:rPr>
              <a:t>：给定关系</a:t>
            </a:r>
            <a:r>
              <a:rPr lang="en-US" altLang="zh-CN" sz="2400">
                <a:solidFill>
                  <a:schemeClr val="tx1"/>
                </a:solidFill>
                <a:latin typeface="楷体" panose="02010609060101010101" charset="-122"/>
                <a:ea typeface="楷体" panose="02010609060101010101" charset="-122"/>
                <a:cs typeface="楷体" panose="02010609060101010101" charset="-122"/>
              </a:rPr>
              <a:t>R</a:t>
            </a:r>
            <a:r>
              <a:rPr lang="zh-CN" altLang="en-US" sz="2400" dirty="0">
                <a:solidFill>
                  <a:schemeClr val="tx1"/>
                </a:solidFill>
                <a:latin typeface="楷体" panose="02010609060101010101" charset="-122"/>
                <a:ea typeface="楷体" panose="02010609060101010101" charset="-122"/>
                <a:cs typeface="楷体" panose="02010609060101010101" charset="-122"/>
              </a:rPr>
              <a:t>和关系</a:t>
            </a:r>
            <a:r>
              <a:rPr lang="en-US" altLang="zh-CN" sz="2400">
                <a:solidFill>
                  <a:schemeClr val="tx1"/>
                </a:solidFill>
                <a:latin typeface="楷体" panose="02010609060101010101" charset="-122"/>
                <a:ea typeface="楷体" panose="02010609060101010101" charset="-122"/>
                <a:cs typeface="楷体" panose="02010609060101010101" charset="-122"/>
              </a:rPr>
              <a:t>S, R</a:t>
            </a:r>
            <a:r>
              <a:rPr lang="zh-CN" altLang="en-US" sz="2400">
                <a:solidFill>
                  <a:schemeClr val="tx1"/>
                </a:solidFill>
                <a:latin typeface="楷体" panose="02010609060101010101" charset="-122"/>
                <a:ea typeface="楷体" panose="02010609060101010101" charset="-122"/>
                <a:cs typeface="楷体" panose="02010609060101010101" charset="-122"/>
              </a:rPr>
              <a:t>与</a:t>
            </a:r>
            <a:r>
              <a:rPr lang="en-US" altLang="zh-CN" sz="2400">
                <a:solidFill>
                  <a:schemeClr val="tx1"/>
                </a:solidFill>
                <a:latin typeface="楷体" panose="02010609060101010101" charset="-122"/>
                <a:ea typeface="楷体" panose="02010609060101010101" charset="-122"/>
                <a:cs typeface="楷体" panose="02010609060101010101" charset="-122"/>
              </a:rPr>
              <a:t>S</a:t>
            </a:r>
            <a:r>
              <a:rPr lang="zh-CN" altLang="en-US" sz="2400" dirty="0">
                <a:solidFill>
                  <a:schemeClr val="tx1"/>
                </a:solidFill>
                <a:latin typeface="楷体" panose="02010609060101010101" charset="-122"/>
                <a:ea typeface="楷体" panose="02010609060101010101" charset="-122"/>
                <a:cs typeface="楷体" panose="02010609060101010101" charset="-122"/>
              </a:rPr>
              <a:t>的</a:t>
            </a:r>
            <a:r>
              <a:rPr lang="zh-CN" altLang="en-US" sz="2400" dirty="0">
                <a:solidFill>
                  <a:schemeClr val="tx1"/>
                </a:solidFill>
                <a:latin typeface="楷体" panose="02010609060101010101" charset="-122"/>
                <a:ea typeface="楷体" panose="02010609060101010101" charset="-122"/>
                <a:cs typeface="楷体" panose="02010609060101010101" charset="-122"/>
                <a:sym typeface="Symbol" panose="05050102010706020507" pitchFamily="18" charset="2"/>
              </a:rPr>
              <a:t>自然</a:t>
            </a:r>
            <a:r>
              <a:rPr lang="zh-CN" altLang="en-US" sz="2400" dirty="0">
                <a:solidFill>
                  <a:schemeClr val="tx1"/>
                </a:solidFill>
                <a:latin typeface="楷体" panose="02010609060101010101" charset="-122"/>
                <a:ea typeface="楷体" panose="02010609060101010101" charset="-122"/>
                <a:cs typeface="楷体" panose="02010609060101010101" charset="-122"/>
              </a:rPr>
              <a:t>连接运算结果也是一个关系，记作           ，它由关系</a:t>
            </a:r>
            <a:r>
              <a:rPr lang="en-US" altLang="zh-CN" sz="2400">
                <a:solidFill>
                  <a:schemeClr val="tx1"/>
                </a:solidFill>
                <a:latin typeface="楷体" panose="02010609060101010101" charset="-122"/>
                <a:ea typeface="楷体" panose="02010609060101010101" charset="-122"/>
                <a:cs typeface="楷体" panose="02010609060101010101" charset="-122"/>
              </a:rPr>
              <a:t>R</a:t>
            </a:r>
            <a:r>
              <a:rPr lang="zh-CN" altLang="en-US" sz="2400" dirty="0">
                <a:solidFill>
                  <a:schemeClr val="tx1"/>
                </a:solidFill>
                <a:latin typeface="楷体" panose="02010609060101010101" charset="-122"/>
                <a:ea typeface="楷体" panose="02010609060101010101" charset="-122"/>
                <a:cs typeface="楷体" panose="02010609060101010101" charset="-122"/>
              </a:rPr>
              <a:t>和关系</a:t>
            </a:r>
            <a:r>
              <a:rPr lang="en-US" altLang="zh-CN" sz="2400">
                <a:solidFill>
                  <a:schemeClr val="tx1"/>
                </a:solidFill>
                <a:latin typeface="楷体" panose="02010609060101010101" charset="-122"/>
                <a:ea typeface="楷体" panose="02010609060101010101" charset="-122"/>
                <a:cs typeface="楷体" panose="02010609060101010101" charset="-122"/>
              </a:rPr>
              <a:t>S</a:t>
            </a:r>
            <a:r>
              <a:rPr lang="zh-CN" altLang="en-US" sz="2400" dirty="0">
                <a:solidFill>
                  <a:schemeClr val="tx1"/>
                </a:solidFill>
                <a:latin typeface="楷体" panose="02010609060101010101" charset="-122"/>
                <a:ea typeface="楷体" panose="02010609060101010101" charset="-122"/>
                <a:cs typeface="楷体" panose="02010609060101010101" charset="-122"/>
              </a:rPr>
              <a:t>的笛卡尔积中选取相同属性组</a:t>
            </a:r>
            <a:r>
              <a:rPr lang="en-US" altLang="zh-CN" sz="2400">
                <a:solidFill>
                  <a:schemeClr val="tx1"/>
                </a:solidFill>
                <a:latin typeface="楷体" panose="02010609060101010101" charset="-122"/>
                <a:ea typeface="楷体" panose="02010609060101010101" charset="-122"/>
                <a:cs typeface="楷体" panose="02010609060101010101" charset="-122"/>
              </a:rPr>
              <a:t>B</a:t>
            </a:r>
            <a:r>
              <a:rPr lang="zh-CN" altLang="en-US" sz="2400" dirty="0">
                <a:solidFill>
                  <a:schemeClr val="tx1"/>
                </a:solidFill>
                <a:latin typeface="楷体" panose="02010609060101010101" charset="-122"/>
                <a:ea typeface="楷体" panose="02010609060101010101" charset="-122"/>
                <a:cs typeface="楷体" panose="02010609060101010101" charset="-122"/>
              </a:rPr>
              <a:t>上值相等的元组所构成。</a:t>
            </a:r>
            <a:endParaRPr lang="zh-CN" altLang="en-US" sz="2400" dirty="0">
              <a:solidFill>
                <a:schemeClr val="tx1"/>
              </a:solidFill>
              <a:latin typeface="Arial" panose="020B0604020202020204" pitchFamily="34" charset="0"/>
              <a:ea typeface="楷体_GB2312" pitchFamily="49" charset="-122"/>
            </a:endParaRPr>
          </a:p>
          <a:p>
            <a:pPr>
              <a:lnSpc>
                <a:spcPct val="130000"/>
              </a:lnSpc>
              <a:spcAft>
                <a:spcPct val="30000"/>
              </a:spcAft>
              <a:buClr>
                <a:schemeClr val="tx1"/>
              </a:buClr>
              <a:buFont typeface="Wingdings" panose="05000000000000000000" pitchFamily="2" charset="2"/>
              <a:buChar char="p"/>
            </a:pPr>
            <a:r>
              <a:rPr lang="zh-CN" altLang="en-US" sz="2000" dirty="0">
                <a:solidFill>
                  <a:srgbClr val="FF0066"/>
                </a:solidFill>
                <a:latin typeface="Arial" panose="020B0604020202020204" pitchFamily="34" charset="0"/>
                <a:ea typeface="楷体_GB2312" pitchFamily="49" charset="-122"/>
              </a:rPr>
              <a:t> 数学描述</a:t>
            </a:r>
            <a:r>
              <a:rPr lang="zh-CN" altLang="en-US" sz="2000" dirty="0">
                <a:solidFill>
                  <a:schemeClr val="tx1"/>
                </a:solidFill>
                <a:latin typeface="Arial" panose="020B0604020202020204" pitchFamily="34" charset="0"/>
                <a:ea typeface="楷体_GB2312" pitchFamily="49" charset="-122"/>
              </a:rPr>
              <a:t>：</a:t>
            </a:r>
            <a:r>
              <a:rPr lang="zh-CN" altLang="en-US" sz="2000" b="1" dirty="0">
                <a:solidFill>
                  <a:schemeClr val="accent2"/>
                </a:solidFill>
                <a:latin typeface="Times New Roman" panose="02020603050405020304" pitchFamily="18" charset="0"/>
                <a:ea typeface="楷体_GB2312" pitchFamily="49" charset="-122"/>
              </a:rPr>
              <a:t> </a:t>
            </a:r>
            <a:endParaRPr lang="zh-CN" altLang="en-US" sz="2000" b="1" dirty="0">
              <a:solidFill>
                <a:schemeClr val="accent2"/>
              </a:solidFill>
              <a:latin typeface="Times New Roman" panose="02020603050405020304" pitchFamily="18" charset="0"/>
              <a:ea typeface="楷体_GB2312" pitchFamily="49" charset="-122"/>
            </a:endParaRPr>
          </a:p>
          <a:p>
            <a:pPr lvl="1" eaLnBrk="1" hangingPunct="1">
              <a:lnSpc>
                <a:spcPct val="120000"/>
              </a:lnSpc>
              <a:buFont typeface="Wingdings" panose="05000000000000000000" pitchFamily="2" charset="2"/>
              <a:buChar char="ü"/>
            </a:pPr>
            <a:r>
              <a:rPr lang="zh-CN" altLang="en-US" sz="2000" b="1" dirty="0">
                <a:solidFill>
                  <a:schemeClr val="tx1"/>
                </a:solidFill>
                <a:latin typeface="Times New Roman" panose="02020603050405020304" pitchFamily="18" charset="0"/>
                <a:ea typeface="楷体_GB2312" pitchFamily="49" charset="-122"/>
              </a:rPr>
              <a:t>自然连接是一种特殊的连接运算</a:t>
            </a:r>
            <a:endParaRPr lang="zh-CN" altLang="en-US" sz="2000" b="1" dirty="0">
              <a:solidFill>
                <a:schemeClr val="tx1"/>
              </a:solidFill>
              <a:latin typeface="Times New Roman" panose="02020603050405020304" pitchFamily="18" charset="0"/>
              <a:ea typeface="楷体_GB2312" pitchFamily="49" charset="-122"/>
            </a:endParaRPr>
          </a:p>
          <a:p>
            <a:pPr lvl="1" eaLnBrk="1" hangingPunct="1">
              <a:lnSpc>
                <a:spcPct val="120000"/>
              </a:lnSpc>
              <a:buFont typeface="Wingdings" panose="05000000000000000000" pitchFamily="2" charset="2"/>
              <a:buChar char="ü"/>
            </a:pPr>
            <a:r>
              <a:rPr lang="zh-CN" altLang="en-US" sz="2000" b="1" dirty="0">
                <a:solidFill>
                  <a:schemeClr val="tx1"/>
                </a:solidFill>
                <a:latin typeface="Arial" panose="020B0604020202020204" pitchFamily="34" charset="0"/>
                <a:ea typeface="楷体_GB2312" pitchFamily="49" charset="-122"/>
              </a:rPr>
              <a:t> 要求关系</a:t>
            </a:r>
            <a:r>
              <a:rPr lang="en-US" altLang="zh-CN" sz="2000" b="1">
                <a:solidFill>
                  <a:schemeClr val="tx1"/>
                </a:solidFill>
                <a:latin typeface="Arial" panose="020B0604020202020204" pitchFamily="34" charset="0"/>
                <a:ea typeface="楷体_GB2312" pitchFamily="49" charset="-122"/>
              </a:rPr>
              <a:t>R</a:t>
            </a:r>
            <a:r>
              <a:rPr lang="zh-CN" altLang="en-US" sz="2000" b="1" dirty="0">
                <a:solidFill>
                  <a:schemeClr val="tx1"/>
                </a:solidFill>
                <a:latin typeface="Arial" panose="020B0604020202020204" pitchFamily="34" charset="0"/>
                <a:ea typeface="楷体_GB2312" pitchFamily="49" charset="-122"/>
              </a:rPr>
              <a:t>和关系</a:t>
            </a:r>
            <a:r>
              <a:rPr lang="en-US" altLang="zh-CN" sz="2000" b="1">
                <a:solidFill>
                  <a:schemeClr val="tx1"/>
                </a:solidFill>
                <a:latin typeface="Arial" panose="020B0604020202020204" pitchFamily="34" charset="0"/>
                <a:ea typeface="楷体_GB2312" pitchFamily="49" charset="-122"/>
              </a:rPr>
              <a:t>S</a:t>
            </a:r>
            <a:r>
              <a:rPr lang="zh-CN" altLang="en-US" sz="2000" b="1" dirty="0">
                <a:solidFill>
                  <a:schemeClr val="tx1"/>
                </a:solidFill>
                <a:latin typeface="Arial" panose="020B0604020202020204" pitchFamily="34" charset="0"/>
                <a:ea typeface="楷体_GB2312" pitchFamily="49" charset="-122"/>
              </a:rPr>
              <a:t>必须有相同的属性组</a:t>
            </a:r>
            <a:r>
              <a:rPr lang="en-US" altLang="zh-CN" sz="2000" b="1">
                <a:solidFill>
                  <a:schemeClr val="tx1"/>
                </a:solidFill>
                <a:latin typeface="Arial" panose="020B0604020202020204" pitchFamily="34" charset="0"/>
                <a:ea typeface="楷体_GB2312" pitchFamily="49" charset="-122"/>
              </a:rPr>
              <a:t>B(</a:t>
            </a:r>
            <a:r>
              <a:rPr lang="zh-CN" altLang="en-US" sz="2000" b="1" dirty="0">
                <a:solidFill>
                  <a:schemeClr val="tx1"/>
                </a:solidFill>
                <a:latin typeface="Arial" panose="020B0604020202020204" pitchFamily="34" charset="0"/>
                <a:ea typeface="楷体_GB2312" pitchFamily="49" charset="-122"/>
              </a:rPr>
              <a:t>如</a:t>
            </a:r>
            <a:r>
              <a:rPr lang="en-US" altLang="zh-CN" sz="2000" b="1">
                <a:solidFill>
                  <a:schemeClr val="tx1"/>
                </a:solidFill>
                <a:latin typeface="Arial" panose="020B0604020202020204" pitchFamily="34" charset="0"/>
                <a:ea typeface="楷体_GB2312" pitchFamily="49" charset="-122"/>
              </a:rPr>
              <a:t>R,S</a:t>
            </a:r>
            <a:r>
              <a:rPr lang="zh-CN" altLang="en-US" sz="2000" b="1" dirty="0">
                <a:solidFill>
                  <a:schemeClr val="tx1"/>
                </a:solidFill>
                <a:latin typeface="Arial" panose="020B0604020202020204" pitchFamily="34" charset="0"/>
                <a:ea typeface="楷体_GB2312" pitchFamily="49" charset="-122"/>
              </a:rPr>
              <a:t>共有一个属性</a:t>
            </a:r>
            <a:r>
              <a:rPr lang="en-US" altLang="zh-CN" sz="2000" b="1">
                <a:solidFill>
                  <a:schemeClr val="tx1"/>
                </a:solidFill>
                <a:latin typeface="Arial" panose="020B0604020202020204" pitchFamily="34" charset="0"/>
                <a:ea typeface="楷体_GB2312" pitchFamily="49" charset="-122"/>
              </a:rPr>
              <a:t>B</a:t>
            </a:r>
            <a:r>
              <a:rPr lang="en-US" altLang="zh-CN" sz="2000" b="1" baseline="-25000">
                <a:solidFill>
                  <a:schemeClr val="tx1"/>
                </a:solidFill>
                <a:latin typeface="Arial" panose="020B0604020202020204" pitchFamily="34" charset="0"/>
                <a:ea typeface="楷体_GB2312" pitchFamily="49" charset="-122"/>
              </a:rPr>
              <a:t>1</a:t>
            </a:r>
            <a:r>
              <a:rPr lang="en-US" altLang="zh-CN" sz="2000" b="1">
                <a:solidFill>
                  <a:schemeClr val="tx1"/>
                </a:solidFill>
                <a:latin typeface="Arial" panose="020B0604020202020204" pitchFamily="34" charset="0"/>
                <a:ea typeface="楷体_GB2312" pitchFamily="49" charset="-122"/>
              </a:rPr>
              <a:t>,</a:t>
            </a:r>
            <a:r>
              <a:rPr lang="zh-CN" altLang="en-US" sz="2000" b="1" dirty="0">
                <a:solidFill>
                  <a:schemeClr val="tx1"/>
                </a:solidFill>
                <a:latin typeface="Arial" panose="020B0604020202020204" pitchFamily="34" charset="0"/>
                <a:ea typeface="楷体_GB2312" pitchFamily="49" charset="-122"/>
              </a:rPr>
              <a:t>则</a:t>
            </a:r>
            <a:r>
              <a:rPr lang="en-US" altLang="zh-CN" sz="2000" b="1">
                <a:solidFill>
                  <a:schemeClr val="tx1"/>
                </a:solidFill>
                <a:latin typeface="Arial" panose="020B0604020202020204" pitchFamily="34" charset="0"/>
                <a:ea typeface="楷体_GB2312" pitchFamily="49" charset="-122"/>
              </a:rPr>
              <a:t>B</a:t>
            </a:r>
            <a:r>
              <a:rPr lang="zh-CN" altLang="en-US" sz="2000" b="1" dirty="0">
                <a:solidFill>
                  <a:schemeClr val="tx1"/>
                </a:solidFill>
                <a:latin typeface="Arial" panose="020B0604020202020204" pitchFamily="34" charset="0"/>
                <a:ea typeface="楷体_GB2312" pitchFamily="49" charset="-122"/>
              </a:rPr>
              <a:t>是</a:t>
            </a:r>
            <a:r>
              <a:rPr lang="en-US" altLang="zh-CN" sz="2000" b="1">
                <a:solidFill>
                  <a:schemeClr val="tx1"/>
                </a:solidFill>
                <a:latin typeface="Arial" panose="020B0604020202020204" pitchFamily="34" charset="0"/>
                <a:ea typeface="楷体_GB2312" pitchFamily="49" charset="-122"/>
              </a:rPr>
              <a:t>B</a:t>
            </a:r>
            <a:r>
              <a:rPr lang="en-US" altLang="zh-CN" sz="2000" b="1" baseline="-25000">
                <a:solidFill>
                  <a:schemeClr val="tx1"/>
                </a:solidFill>
                <a:latin typeface="Arial" panose="020B0604020202020204" pitchFamily="34" charset="0"/>
                <a:ea typeface="楷体_GB2312" pitchFamily="49" charset="-122"/>
              </a:rPr>
              <a:t>1</a:t>
            </a:r>
            <a:r>
              <a:rPr lang="en-US" altLang="zh-CN" sz="2000" b="1">
                <a:solidFill>
                  <a:schemeClr val="tx1"/>
                </a:solidFill>
                <a:latin typeface="Arial" panose="020B0604020202020204" pitchFamily="34" charset="0"/>
                <a:ea typeface="楷体_GB2312" pitchFamily="49" charset="-122"/>
              </a:rPr>
              <a:t> , </a:t>
            </a:r>
            <a:r>
              <a:rPr lang="zh-CN" altLang="en-US" sz="2000" b="1" dirty="0">
                <a:solidFill>
                  <a:schemeClr val="tx1"/>
                </a:solidFill>
                <a:latin typeface="Arial" panose="020B0604020202020204" pitchFamily="34" charset="0"/>
                <a:ea typeface="楷体_GB2312" pitchFamily="49" charset="-122"/>
              </a:rPr>
              <a:t>如</a:t>
            </a:r>
            <a:r>
              <a:rPr lang="en-US" altLang="zh-CN" sz="2000" b="1">
                <a:solidFill>
                  <a:schemeClr val="tx1"/>
                </a:solidFill>
                <a:latin typeface="Arial" panose="020B0604020202020204" pitchFamily="34" charset="0"/>
                <a:ea typeface="楷体_GB2312" pitchFamily="49" charset="-122"/>
              </a:rPr>
              <a:t>R, S</a:t>
            </a:r>
            <a:r>
              <a:rPr lang="zh-CN" altLang="en-US" sz="2000" b="1" dirty="0">
                <a:solidFill>
                  <a:schemeClr val="tx1"/>
                </a:solidFill>
                <a:latin typeface="Arial" panose="020B0604020202020204" pitchFamily="34" charset="0"/>
                <a:ea typeface="楷体_GB2312" pitchFamily="49" charset="-122"/>
              </a:rPr>
              <a:t>共有一组属性</a:t>
            </a:r>
            <a:r>
              <a:rPr lang="en-US" altLang="zh-CN" sz="2000" b="1">
                <a:solidFill>
                  <a:schemeClr val="tx1"/>
                </a:solidFill>
                <a:latin typeface="Arial" panose="020B0604020202020204" pitchFamily="34" charset="0"/>
                <a:ea typeface="楷体_GB2312" pitchFamily="49" charset="-122"/>
              </a:rPr>
              <a:t>B</a:t>
            </a:r>
            <a:r>
              <a:rPr lang="en-US" altLang="zh-CN" sz="2000" b="1" baseline="-25000">
                <a:solidFill>
                  <a:schemeClr val="tx1"/>
                </a:solidFill>
                <a:latin typeface="Arial" panose="020B0604020202020204" pitchFamily="34" charset="0"/>
                <a:ea typeface="楷体_GB2312" pitchFamily="49" charset="-122"/>
              </a:rPr>
              <a:t>1</a:t>
            </a:r>
            <a:r>
              <a:rPr lang="en-US" altLang="zh-CN" sz="2000" b="1">
                <a:solidFill>
                  <a:schemeClr val="tx1"/>
                </a:solidFill>
                <a:latin typeface="Arial" panose="020B0604020202020204" pitchFamily="34" charset="0"/>
                <a:ea typeface="楷体_GB2312" pitchFamily="49" charset="-122"/>
              </a:rPr>
              <a:t>, B</a:t>
            </a:r>
            <a:r>
              <a:rPr lang="en-US" altLang="zh-CN" sz="2000" b="1" baseline="-25000">
                <a:solidFill>
                  <a:schemeClr val="tx1"/>
                </a:solidFill>
                <a:latin typeface="Arial" panose="020B0604020202020204" pitchFamily="34" charset="0"/>
                <a:ea typeface="楷体_GB2312" pitchFamily="49" charset="-122"/>
              </a:rPr>
              <a:t>2</a:t>
            </a:r>
            <a:r>
              <a:rPr lang="en-US" altLang="zh-CN" sz="2000" b="1">
                <a:solidFill>
                  <a:schemeClr val="tx1"/>
                </a:solidFill>
                <a:latin typeface="Arial" panose="020B0604020202020204" pitchFamily="34" charset="0"/>
                <a:ea typeface="楷体_GB2312" pitchFamily="49" charset="-122"/>
              </a:rPr>
              <a:t>, …, </a:t>
            </a:r>
            <a:r>
              <a:rPr lang="en-US" altLang="zh-CN" sz="2000" b="1" err="1">
                <a:solidFill>
                  <a:schemeClr val="tx1"/>
                </a:solidFill>
                <a:latin typeface="Arial" panose="020B0604020202020204" pitchFamily="34" charset="0"/>
                <a:ea typeface="楷体_GB2312" pitchFamily="49" charset="-122"/>
              </a:rPr>
              <a:t>B</a:t>
            </a:r>
            <a:r>
              <a:rPr lang="en-US" altLang="zh-CN" sz="2000" b="1" baseline="-25000" err="1">
                <a:solidFill>
                  <a:schemeClr val="tx1"/>
                </a:solidFill>
                <a:latin typeface="Arial" panose="020B0604020202020204" pitchFamily="34" charset="0"/>
                <a:ea typeface="楷体_GB2312" pitchFamily="49" charset="-122"/>
              </a:rPr>
              <a:t>n</a:t>
            </a:r>
            <a:r>
              <a:rPr lang="zh-CN" altLang="en-US" sz="2000" b="1" dirty="0">
                <a:solidFill>
                  <a:schemeClr val="tx1"/>
                </a:solidFill>
                <a:latin typeface="Arial" panose="020B0604020202020204" pitchFamily="34" charset="0"/>
                <a:ea typeface="楷体_GB2312" pitchFamily="49" charset="-122"/>
              </a:rPr>
              <a:t>，则</a:t>
            </a:r>
            <a:r>
              <a:rPr lang="en-US" altLang="zh-CN" sz="2000" b="1">
                <a:solidFill>
                  <a:schemeClr val="tx1"/>
                </a:solidFill>
                <a:latin typeface="Arial" panose="020B0604020202020204" pitchFamily="34" charset="0"/>
                <a:ea typeface="楷体_GB2312" pitchFamily="49" charset="-122"/>
              </a:rPr>
              <a:t>B</a:t>
            </a:r>
            <a:r>
              <a:rPr lang="zh-CN" altLang="en-US" sz="2000" b="1" dirty="0">
                <a:solidFill>
                  <a:schemeClr val="tx1"/>
                </a:solidFill>
                <a:latin typeface="Arial" panose="020B0604020202020204" pitchFamily="34" charset="0"/>
                <a:ea typeface="楷体_GB2312" pitchFamily="49" charset="-122"/>
              </a:rPr>
              <a:t>是这些共有的所有属性</a:t>
            </a:r>
            <a:r>
              <a:rPr lang="en-US" altLang="zh-CN" sz="2000" b="1">
                <a:solidFill>
                  <a:schemeClr val="tx1"/>
                </a:solidFill>
                <a:latin typeface="Arial" panose="020B0604020202020204" pitchFamily="34" charset="0"/>
                <a:ea typeface="楷体_GB2312" pitchFamily="49" charset="-122"/>
              </a:rPr>
              <a:t>)</a:t>
            </a:r>
            <a:endParaRPr lang="en-US" altLang="zh-CN" sz="2000" b="1">
              <a:solidFill>
                <a:schemeClr val="tx1"/>
              </a:solidFill>
              <a:latin typeface="Arial" panose="020B0604020202020204" pitchFamily="34" charset="0"/>
              <a:ea typeface="楷体_GB2312" pitchFamily="49" charset="-122"/>
            </a:endParaRPr>
          </a:p>
          <a:p>
            <a:pPr lvl="1" eaLnBrk="1" hangingPunct="1">
              <a:lnSpc>
                <a:spcPct val="120000"/>
              </a:lnSpc>
              <a:buFont typeface="Wingdings" panose="05000000000000000000" pitchFamily="2" charset="2"/>
              <a:buChar char="ü"/>
            </a:pPr>
            <a:r>
              <a:rPr lang="en-US" altLang="zh-CN" sz="2000" b="1">
                <a:solidFill>
                  <a:schemeClr val="tx1"/>
                </a:solidFill>
                <a:latin typeface="Arial" panose="020B0604020202020204" pitchFamily="34" charset="0"/>
                <a:ea typeface="楷体_GB2312" pitchFamily="49" charset="-122"/>
              </a:rPr>
              <a:t> R, S</a:t>
            </a:r>
            <a:r>
              <a:rPr lang="zh-CN" altLang="en-US" sz="2000" b="1" dirty="0">
                <a:solidFill>
                  <a:schemeClr val="tx1"/>
                </a:solidFill>
                <a:latin typeface="Arial" panose="020B0604020202020204" pitchFamily="34" charset="0"/>
                <a:ea typeface="楷体_GB2312" pitchFamily="49" charset="-122"/>
              </a:rPr>
              <a:t>属性相同，值必须相等才能连接，即</a:t>
            </a:r>
            <a:endParaRPr lang="zh-CN" altLang="en-US" sz="2000" b="1" dirty="0">
              <a:solidFill>
                <a:schemeClr val="tx1"/>
              </a:solidFill>
              <a:latin typeface="Arial" panose="020B0604020202020204" pitchFamily="34" charset="0"/>
              <a:ea typeface="楷体_GB2312" pitchFamily="49" charset="-122"/>
            </a:endParaRPr>
          </a:p>
          <a:p>
            <a:pPr lvl="2" eaLnBrk="1" hangingPunct="1">
              <a:lnSpc>
                <a:spcPct val="120000"/>
              </a:lnSpc>
              <a:buFont typeface="Wingdings" panose="05000000000000000000" pitchFamily="2" charset="2"/>
            </a:pPr>
            <a:r>
              <a:rPr lang="zh-CN" altLang="en-US" sz="2000" b="1" dirty="0">
                <a:solidFill>
                  <a:schemeClr val="tx1"/>
                </a:solidFill>
                <a:latin typeface="Arial" panose="020B0604020202020204" pitchFamily="34" charset="0"/>
                <a:ea typeface="楷体_GB2312" pitchFamily="49" charset="-122"/>
              </a:rPr>
              <a:t> </a:t>
            </a:r>
            <a:r>
              <a:rPr lang="en-US" altLang="zh-CN" sz="2000" b="1">
                <a:solidFill>
                  <a:schemeClr val="tx1"/>
                </a:solidFill>
                <a:latin typeface="Arial" panose="020B0604020202020204" pitchFamily="34" charset="0"/>
                <a:ea typeface="楷体_GB2312" pitchFamily="49" charset="-122"/>
              </a:rPr>
              <a:t>R.B</a:t>
            </a:r>
            <a:r>
              <a:rPr lang="en-US" altLang="zh-CN" sz="2000" b="1" baseline="-25000">
                <a:solidFill>
                  <a:schemeClr val="tx1"/>
                </a:solidFill>
                <a:latin typeface="Arial" panose="020B0604020202020204" pitchFamily="34" charset="0"/>
                <a:ea typeface="楷体_GB2312" pitchFamily="49" charset="-122"/>
              </a:rPr>
              <a:t>1 </a:t>
            </a:r>
            <a:r>
              <a:rPr lang="en-US" altLang="zh-CN" sz="2000" b="1">
                <a:solidFill>
                  <a:schemeClr val="tx1"/>
                </a:solidFill>
                <a:latin typeface="Arial" panose="020B0604020202020204" pitchFamily="34" charset="0"/>
                <a:ea typeface="楷体_GB2312" pitchFamily="49" charset="-122"/>
              </a:rPr>
              <a:t>= S.B</a:t>
            </a:r>
            <a:r>
              <a:rPr lang="en-US" altLang="zh-CN" sz="2000" b="1" baseline="-25000">
                <a:solidFill>
                  <a:schemeClr val="tx1"/>
                </a:solidFill>
                <a:latin typeface="Arial" panose="020B0604020202020204" pitchFamily="34" charset="0"/>
                <a:ea typeface="楷体_GB2312" pitchFamily="49" charset="-122"/>
              </a:rPr>
              <a:t>1 </a:t>
            </a:r>
            <a:r>
              <a:rPr lang="en-US" altLang="zh-CN" sz="2000" b="1">
                <a:solidFill>
                  <a:schemeClr val="tx1"/>
                </a:solidFill>
                <a:latin typeface="Arial" panose="020B0604020202020204" pitchFamily="34" charset="0"/>
                <a:ea typeface="楷体_GB2312" pitchFamily="49" charset="-122"/>
              </a:rPr>
              <a:t>  and  R.B</a:t>
            </a:r>
            <a:r>
              <a:rPr lang="en-US" altLang="zh-CN" sz="2000" b="1" baseline="-25000">
                <a:solidFill>
                  <a:schemeClr val="tx1"/>
                </a:solidFill>
                <a:latin typeface="Arial" panose="020B0604020202020204" pitchFamily="34" charset="0"/>
                <a:ea typeface="楷体_GB2312" pitchFamily="49" charset="-122"/>
              </a:rPr>
              <a:t>2 </a:t>
            </a:r>
            <a:r>
              <a:rPr lang="en-US" altLang="zh-CN" sz="2000" b="1">
                <a:solidFill>
                  <a:schemeClr val="tx1"/>
                </a:solidFill>
                <a:latin typeface="Arial" panose="020B0604020202020204" pitchFamily="34" charset="0"/>
                <a:ea typeface="楷体_GB2312" pitchFamily="49" charset="-122"/>
              </a:rPr>
              <a:t>= S.B</a:t>
            </a:r>
            <a:r>
              <a:rPr lang="en-US" altLang="zh-CN" sz="2000" b="1" baseline="-25000">
                <a:solidFill>
                  <a:schemeClr val="tx1"/>
                </a:solidFill>
                <a:latin typeface="Arial" panose="020B0604020202020204" pitchFamily="34" charset="0"/>
                <a:ea typeface="楷体_GB2312" pitchFamily="49" charset="-122"/>
              </a:rPr>
              <a:t>2   </a:t>
            </a:r>
            <a:r>
              <a:rPr lang="en-US" altLang="zh-CN" sz="2000" b="1">
                <a:solidFill>
                  <a:schemeClr val="tx1"/>
                </a:solidFill>
                <a:latin typeface="Arial" panose="020B0604020202020204" pitchFamily="34" charset="0"/>
                <a:ea typeface="楷体_GB2312" pitchFamily="49" charset="-122"/>
              </a:rPr>
              <a:t>…  and  </a:t>
            </a:r>
            <a:r>
              <a:rPr lang="en-US" altLang="zh-CN" sz="2000" b="1" err="1">
                <a:solidFill>
                  <a:schemeClr val="tx1"/>
                </a:solidFill>
                <a:latin typeface="Arial" panose="020B0604020202020204" pitchFamily="34" charset="0"/>
                <a:ea typeface="楷体_GB2312" pitchFamily="49" charset="-122"/>
              </a:rPr>
              <a:t>R.B</a:t>
            </a:r>
            <a:r>
              <a:rPr lang="en-US" altLang="zh-CN" sz="2000" b="1" baseline="-25000" err="1">
                <a:solidFill>
                  <a:schemeClr val="tx1"/>
                </a:solidFill>
                <a:latin typeface="Arial" panose="020B0604020202020204" pitchFamily="34" charset="0"/>
                <a:ea typeface="楷体_GB2312" pitchFamily="49" charset="-122"/>
              </a:rPr>
              <a:t>n</a:t>
            </a:r>
            <a:r>
              <a:rPr lang="en-US" altLang="zh-CN" sz="2000" b="1" baseline="-25000">
                <a:solidFill>
                  <a:schemeClr val="tx1"/>
                </a:solidFill>
                <a:latin typeface="Arial" panose="020B0604020202020204" pitchFamily="34" charset="0"/>
                <a:ea typeface="楷体_GB2312" pitchFamily="49" charset="-122"/>
              </a:rPr>
              <a:t> </a:t>
            </a:r>
            <a:r>
              <a:rPr lang="en-US" altLang="zh-CN" sz="2000" b="1">
                <a:solidFill>
                  <a:schemeClr val="tx1"/>
                </a:solidFill>
                <a:latin typeface="Arial" panose="020B0604020202020204" pitchFamily="34" charset="0"/>
                <a:ea typeface="楷体_GB2312" pitchFamily="49" charset="-122"/>
              </a:rPr>
              <a:t>= </a:t>
            </a:r>
            <a:r>
              <a:rPr lang="en-US" altLang="zh-CN" sz="2000" b="1" err="1">
                <a:solidFill>
                  <a:schemeClr val="tx1"/>
                </a:solidFill>
                <a:latin typeface="Arial" panose="020B0604020202020204" pitchFamily="34" charset="0"/>
                <a:ea typeface="楷体_GB2312" pitchFamily="49" charset="-122"/>
              </a:rPr>
              <a:t>S.B</a:t>
            </a:r>
            <a:r>
              <a:rPr lang="en-US" altLang="zh-CN" sz="2000" b="1" baseline="-25000" err="1">
                <a:solidFill>
                  <a:schemeClr val="tx1"/>
                </a:solidFill>
                <a:latin typeface="Arial" panose="020B0604020202020204" pitchFamily="34" charset="0"/>
                <a:ea typeface="楷体_GB2312" pitchFamily="49" charset="-122"/>
              </a:rPr>
              <a:t>n</a:t>
            </a:r>
            <a:r>
              <a:rPr lang="zh-CN" altLang="en-US" sz="2000" b="1" dirty="0">
                <a:solidFill>
                  <a:schemeClr val="tx1"/>
                </a:solidFill>
                <a:latin typeface="Arial" panose="020B0604020202020204" pitchFamily="34" charset="0"/>
                <a:ea typeface="楷体_GB2312" pitchFamily="49" charset="-122"/>
              </a:rPr>
              <a:t>才能连接</a:t>
            </a:r>
            <a:endParaRPr lang="zh-CN" altLang="en-US" sz="2000" b="1" dirty="0">
              <a:solidFill>
                <a:schemeClr val="tx1"/>
              </a:solidFill>
              <a:latin typeface="Arial" panose="020B0604020202020204" pitchFamily="34" charset="0"/>
              <a:ea typeface="楷体_GB2312" pitchFamily="49" charset="-122"/>
            </a:endParaRPr>
          </a:p>
          <a:p>
            <a:pPr lvl="1" eaLnBrk="1" hangingPunct="1">
              <a:lnSpc>
                <a:spcPct val="120000"/>
              </a:lnSpc>
              <a:buFont typeface="Wingdings" panose="05000000000000000000" pitchFamily="2" charset="2"/>
              <a:buChar char="ü"/>
            </a:pPr>
            <a:r>
              <a:rPr lang="zh-CN" altLang="en-US" sz="2000" b="1" dirty="0">
                <a:solidFill>
                  <a:schemeClr val="tx1"/>
                </a:solidFill>
                <a:latin typeface="Arial" panose="020B0604020202020204" pitchFamily="34" charset="0"/>
                <a:ea typeface="楷体_GB2312" pitchFamily="49" charset="-122"/>
              </a:rPr>
              <a:t> 要在结果中去掉重复的属性列</a:t>
            </a:r>
            <a:r>
              <a:rPr lang="en-US" altLang="zh-CN" sz="2000" b="1">
                <a:solidFill>
                  <a:schemeClr val="tx1"/>
                </a:solidFill>
                <a:latin typeface="Arial" panose="020B0604020202020204" pitchFamily="34" charset="0"/>
                <a:ea typeface="楷体_GB2312" pitchFamily="49" charset="-122"/>
              </a:rPr>
              <a:t>(</a:t>
            </a:r>
            <a:r>
              <a:rPr lang="zh-CN" altLang="en-US" sz="2000" b="1" dirty="0">
                <a:solidFill>
                  <a:schemeClr val="tx1"/>
                </a:solidFill>
                <a:latin typeface="Arial" panose="020B0604020202020204" pitchFamily="34" charset="0"/>
                <a:ea typeface="楷体_GB2312" pitchFamily="49" charset="-122"/>
              </a:rPr>
              <a:t>因结果中</a:t>
            </a:r>
            <a:r>
              <a:rPr lang="en-US" altLang="zh-CN" sz="2000" b="1" err="1">
                <a:solidFill>
                  <a:schemeClr val="tx1"/>
                </a:solidFill>
                <a:latin typeface="Arial" panose="020B0604020202020204" pitchFamily="34" charset="0"/>
                <a:ea typeface="楷体_GB2312" pitchFamily="49" charset="-122"/>
              </a:rPr>
              <a:t>R.B</a:t>
            </a:r>
            <a:r>
              <a:rPr lang="en-US" altLang="zh-CN" sz="2000" b="1" baseline="-25000" err="1">
                <a:solidFill>
                  <a:schemeClr val="tx1"/>
                </a:solidFill>
                <a:latin typeface="Arial" panose="020B0604020202020204" pitchFamily="34" charset="0"/>
                <a:ea typeface="楷体_GB2312" pitchFamily="49" charset="-122"/>
              </a:rPr>
              <a:t>i</a:t>
            </a:r>
            <a:r>
              <a:rPr lang="en-US" altLang="zh-CN" sz="2000" b="1" baseline="-25000">
                <a:solidFill>
                  <a:schemeClr val="tx1"/>
                </a:solidFill>
                <a:latin typeface="Arial" panose="020B0604020202020204" pitchFamily="34" charset="0"/>
                <a:ea typeface="楷体_GB2312" pitchFamily="49" charset="-122"/>
              </a:rPr>
              <a:t> </a:t>
            </a:r>
            <a:r>
              <a:rPr lang="zh-CN" altLang="en-US" sz="2000" b="1" dirty="0">
                <a:solidFill>
                  <a:schemeClr val="tx1"/>
                </a:solidFill>
                <a:latin typeface="Arial" panose="020B0604020202020204" pitchFamily="34" charset="0"/>
                <a:ea typeface="楷体_GB2312" pitchFamily="49" charset="-122"/>
              </a:rPr>
              <a:t>始终是等于</a:t>
            </a:r>
            <a:r>
              <a:rPr lang="en-US" altLang="zh-CN" sz="2000" b="1" err="1">
                <a:solidFill>
                  <a:schemeClr val="tx1"/>
                </a:solidFill>
                <a:latin typeface="Arial" panose="020B0604020202020204" pitchFamily="34" charset="0"/>
                <a:ea typeface="楷体_GB2312" pitchFamily="49" charset="-122"/>
              </a:rPr>
              <a:t>S.B</a:t>
            </a:r>
            <a:r>
              <a:rPr lang="en-US" altLang="zh-CN" sz="2000" b="1" baseline="-25000" err="1">
                <a:solidFill>
                  <a:schemeClr val="tx1"/>
                </a:solidFill>
                <a:latin typeface="Arial" panose="020B0604020202020204" pitchFamily="34" charset="0"/>
                <a:ea typeface="楷体_GB2312" pitchFamily="49" charset="-122"/>
              </a:rPr>
              <a:t>i</a:t>
            </a:r>
            <a:r>
              <a:rPr lang="en-US" altLang="zh-CN" sz="2000" b="1" baseline="-25000">
                <a:solidFill>
                  <a:schemeClr val="tx1"/>
                </a:solidFill>
                <a:latin typeface="Arial" panose="020B0604020202020204" pitchFamily="34" charset="0"/>
                <a:ea typeface="楷体_GB2312" pitchFamily="49" charset="-122"/>
              </a:rPr>
              <a:t> </a:t>
            </a:r>
            <a:r>
              <a:rPr lang="zh-CN" altLang="en-US" sz="2000" b="1" dirty="0">
                <a:solidFill>
                  <a:schemeClr val="tx1"/>
                </a:solidFill>
                <a:latin typeface="Arial" panose="020B0604020202020204" pitchFamily="34" charset="0"/>
                <a:ea typeface="楷体_GB2312" pitchFamily="49" charset="-122"/>
              </a:rPr>
              <a:t>所以可只保留一列即可</a:t>
            </a:r>
            <a:r>
              <a:rPr lang="en-US" altLang="zh-CN" sz="2000" b="1">
                <a:solidFill>
                  <a:schemeClr val="tx1"/>
                </a:solidFill>
                <a:latin typeface="Arial" panose="020B0604020202020204" pitchFamily="34" charset="0"/>
                <a:ea typeface="楷体_GB2312" pitchFamily="49" charset="-122"/>
              </a:rPr>
              <a:t>)</a:t>
            </a:r>
            <a:endParaRPr lang="en-US" altLang="zh-CN" sz="2000" b="1">
              <a:solidFill>
                <a:schemeClr val="tx1"/>
              </a:solidFill>
              <a:latin typeface="Arial" panose="020B0604020202020204" pitchFamily="34" charset="0"/>
              <a:ea typeface="楷体_GB2312" pitchFamily="49" charset="-122"/>
            </a:endParaRPr>
          </a:p>
        </p:txBody>
      </p:sp>
      <p:sp>
        <p:nvSpPr>
          <p:cNvPr id="2623495" name="矩形 2623494"/>
          <p:cNvSpPr/>
          <p:nvPr/>
        </p:nvSpPr>
        <p:spPr>
          <a:xfrm>
            <a:off x="1670685" y="492760"/>
            <a:ext cx="3128645" cy="570865"/>
          </a:xfrm>
          <a:prstGeom prst="rect">
            <a:avLst/>
          </a:prstGeom>
          <a:noFill/>
          <a:ln w="9525">
            <a:noFill/>
          </a:ln>
        </p:spPr>
        <p:txBody>
          <a:bodyPr wrap="none" anchor="t" anchorCtr="0">
            <a:spAutoFit/>
          </a:bodyPr>
          <a:p>
            <a:pPr>
              <a:lnSpc>
                <a:spcPct val="130000"/>
              </a:lnSpc>
            </a:pPr>
            <a:r>
              <a:rPr lang="zh-CN" altLang="zh-CN" sz="2400" dirty="0">
                <a:solidFill>
                  <a:schemeClr val="tx1"/>
                </a:solidFill>
                <a:latin typeface="Times New Roman" panose="02020603050405020304" pitchFamily="18" charset="0"/>
                <a:ea typeface="楷体" panose="02010609060101010101" charset="-122"/>
                <a:cs typeface="Times New Roman" panose="02020603050405020304" pitchFamily="18" charset="0"/>
              </a:rPr>
              <a:t>自然连接(Natural-Join)</a:t>
            </a:r>
            <a:endParaRPr lang="zh-CN" altLang="zh-CN" sz="2400" dirty="0">
              <a:solidFill>
                <a:schemeClr val="tx1"/>
              </a:solidFill>
              <a:latin typeface="Times New Roman" panose="02020603050405020304" pitchFamily="18" charset="0"/>
              <a:ea typeface="楷体" panose="02010609060101010101" charset="-122"/>
              <a:cs typeface="Times New Roman" panose="02020603050405020304" pitchFamily="18" charset="0"/>
            </a:endParaRPr>
          </a:p>
        </p:txBody>
      </p:sp>
      <p:pic>
        <p:nvPicPr>
          <p:cNvPr id="2623493" name="图片 2623492" descr="自然连接符号"/>
          <p:cNvPicPr>
            <a:picLocks noChangeAspect="1"/>
          </p:cNvPicPr>
          <p:nvPr/>
        </p:nvPicPr>
        <p:blipFill>
          <a:blip r:embed="rId1"/>
          <a:stretch>
            <a:fillRect/>
          </a:stretch>
        </p:blipFill>
        <p:spPr>
          <a:xfrm>
            <a:off x="3788728" y="1733868"/>
            <a:ext cx="733425" cy="4318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23492">
                                            <p:txEl>
                                              <p:charRg st="92" end="107"/>
                                            </p:txEl>
                                          </p:spTgt>
                                        </p:tgtEl>
                                        <p:attrNameLst>
                                          <p:attrName>style.visibility</p:attrName>
                                        </p:attrNameLst>
                                      </p:cBhvr>
                                      <p:to>
                                        <p:strVal val="visible"/>
                                      </p:to>
                                    </p:set>
                                    <p:anim calcmode="lin" valueType="num">
                                      <p:cBhvr additive="base">
                                        <p:cTn id="7" dur="500" fill="hold"/>
                                        <p:tgtEl>
                                          <p:spTgt spid="2623492">
                                            <p:txEl>
                                              <p:charRg st="92" end="10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23492">
                                            <p:txEl>
                                              <p:charRg st="92" end="10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23492">
                                            <p:txEl>
                                              <p:charRg st="107" end="188"/>
                                            </p:txEl>
                                          </p:spTgt>
                                        </p:tgtEl>
                                        <p:attrNameLst>
                                          <p:attrName>style.visibility</p:attrName>
                                        </p:attrNameLst>
                                      </p:cBhvr>
                                      <p:to>
                                        <p:strVal val="visible"/>
                                      </p:to>
                                    </p:set>
                                    <p:anim calcmode="lin" valueType="num">
                                      <p:cBhvr additive="base">
                                        <p:cTn id="13" dur="500" fill="hold"/>
                                        <p:tgtEl>
                                          <p:spTgt spid="2623492">
                                            <p:txEl>
                                              <p:charRg st="107" end="18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23492">
                                            <p:txEl>
                                              <p:charRg st="107" end="18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23492">
                                            <p:txEl>
                                              <p:charRg st="188" end="210"/>
                                            </p:txEl>
                                          </p:spTgt>
                                        </p:tgtEl>
                                        <p:attrNameLst>
                                          <p:attrName>style.visibility</p:attrName>
                                        </p:attrNameLst>
                                      </p:cBhvr>
                                      <p:to>
                                        <p:strVal val="visible"/>
                                      </p:to>
                                    </p:set>
                                    <p:anim calcmode="lin" valueType="num">
                                      <p:cBhvr additive="base">
                                        <p:cTn id="19" dur="500" fill="hold"/>
                                        <p:tgtEl>
                                          <p:spTgt spid="2623492">
                                            <p:txEl>
                                              <p:charRg st="188" end="2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23492">
                                            <p:txEl>
                                              <p:charRg st="188" end="21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23492">
                                            <p:txEl>
                                              <p:charRg st="210" end="268"/>
                                            </p:txEl>
                                          </p:spTgt>
                                        </p:tgtEl>
                                        <p:attrNameLst>
                                          <p:attrName>style.visibility</p:attrName>
                                        </p:attrNameLst>
                                      </p:cBhvr>
                                      <p:to>
                                        <p:strVal val="visible"/>
                                      </p:to>
                                    </p:set>
                                    <p:anim calcmode="lin" valueType="num">
                                      <p:cBhvr additive="base">
                                        <p:cTn id="23" dur="500" fill="hold"/>
                                        <p:tgtEl>
                                          <p:spTgt spid="2623492">
                                            <p:txEl>
                                              <p:charRg st="210" end="26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623492">
                                            <p:txEl>
                                              <p:charRg st="210" end="26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623492">
                                            <p:txEl>
                                              <p:charRg st="268" end="314"/>
                                            </p:txEl>
                                          </p:spTgt>
                                        </p:tgtEl>
                                        <p:attrNameLst>
                                          <p:attrName>style.visibility</p:attrName>
                                        </p:attrNameLst>
                                      </p:cBhvr>
                                      <p:to>
                                        <p:strVal val="visible"/>
                                      </p:to>
                                    </p:set>
                                    <p:anim calcmode="lin" valueType="num">
                                      <p:cBhvr additive="base">
                                        <p:cTn id="29" dur="500" fill="hold"/>
                                        <p:tgtEl>
                                          <p:spTgt spid="2623492">
                                            <p:txEl>
                                              <p:charRg st="268" end="31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623492">
                                            <p:txEl>
                                              <p:charRg st="268" end="3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24517" name="图片 2624516"/>
          <p:cNvPicPr>
            <a:picLocks noChangeAspect="1"/>
          </p:cNvPicPr>
          <p:nvPr/>
        </p:nvPicPr>
        <p:blipFill>
          <a:blip r:embed="rId1"/>
          <a:stretch>
            <a:fillRect/>
          </a:stretch>
        </p:blipFill>
        <p:spPr>
          <a:xfrm>
            <a:off x="3553778" y="1218565"/>
            <a:ext cx="1076325" cy="1562100"/>
          </a:xfrm>
          <a:prstGeom prst="rect">
            <a:avLst/>
          </a:prstGeom>
          <a:noFill/>
          <a:ln w="28575">
            <a:noFill/>
          </a:ln>
        </p:spPr>
      </p:pic>
      <p:pic>
        <p:nvPicPr>
          <p:cNvPr id="2624518" name="图片 2624517"/>
          <p:cNvPicPr>
            <a:picLocks noChangeAspect="1"/>
          </p:cNvPicPr>
          <p:nvPr/>
        </p:nvPicPr>
        <p:blipFill>
          <a:blip r:embed="rId2"/>
          <a:stretch>
            <a:fillRect/>
          </a:stretch>
        </p:blipFill>
        <p:spPr>
          <a:xfrm>
            <a:off x="2067878" y="1218565"/>
            <a:ext cx="1076325" cy="1257300"/>
          </a:xfrm>
          <a:prstGeom prst="rect">
            <a:avLst/>
          </a:prstGeom>
          <a:noFill/>
          <a:ln w="28575">
            <a:noFill/>
          </a:ln>
        </p:spPr>
      </p:pic>
      <p:pic>
        <p:nvPicPr>
          <p:cNvPr id="2624519" name="图片 2624518"/>
          <p:cNvPicPr>
            <a:picLocks noChangeAspect="1"/>
          </p:cNvPicPr>
          <p:nvPr/>
        </p:nvPicPr>
        <p:blipFill>
          <a:blip r:embed="rId3"/>
          <a:stretch>
            <a:fillRect/>
          </a:stretch>
        </p:blipFill>
        <p:spPr>
          <a:xfrm>
            <a:off x="5036503" y="1228090"/>
            <a:ext cx="2105025" cy="2524125"/>
          </a:xfrm>
          <a:prstGeom prst="rect">
            <a:avLst/>
          </a:prstGeom>
          <a:noFill/>
          <a:ln w="28575">
            <a:noFill/>
          </a:ln>
        </p:spPr>
      </p:pic>
      <p:pic>
        <p:nvPicPr>
          <p:cNvPr id="2624520" name="图片 2624519"/>
          <p:cNvPicPr>
            <a:picLocks noChangeAspect="1"/>
          </p:cNvPicPr>
          <p:nvPr/>
        </p:nvPicPr>
        <p:blipFill>
          <a:blip r:embed="rId4"/>
          <a:stretch>
            <a:fillRect/>
          </a:stretch>
        </p:blipFill>
        <p:spPr>
          <a:xfrm>
            <a:off x="7800340" y="1229678"/>
            <a:ext cx="1609725" cy="1295400"/>
          </a:xfrm>
          <a:prstGeom prst="rect">
            <a:avLst/>
          </a:prstGeom>
          <a:noFill/>
          <a:ln w="28575">
            <a:noFill/>
          </a:ln>
        </p:spPr>
      </p:pic>
      <p:sp>
        <p:nvSpPr>
          <p:cNvPr id="2624521" name="椭圆 2624520"/>
          <p:cNvSpPr/>
          <p:nvPr/>
        </p:nvSpPr>
        <p:spPr>
          <a:xfrm>
            <a:off x="2682240" y="1885315"/>
            <a:ext cx="342900" cy="215900"/>
          </a:xfrm>
          <a:prstGeom prst="ellipse">
            <a:avLst/>
          </a:prstGeom>
          <a:noFill/>
          <a:ln w="28575" cap="flat" cmpd="sng">
            <a:solidFill>
              <a:srgbClr val="FF00FF"/>
            </a:solidFill>
            <a:prstDash val="sysDot"/>
            <a:headEnd type="none" w="med" len="med"/>
            <a:tailEnd type="none" w="med" len="med"/>
          </a:ln>
        </p:spPr>
        <p:txBody>
          <a:bodyPr/>
          <a:p>
            <a:endParaRPr lang="zh-CN" altLang="en-US"/>
          </a:p>
        </p:txBody>
      </p:sp>
      <p:sp>
        <p:nvSpPr>
          <p:cNvPr id="2624522" name="椭圆 2624521"/>
          <p:cNvSpPr/>
          <p:nvPr/>
        </p:nvSpPr>
        <p:spPr>
          <a:xfrm>
            <a:off x="3685540" y="1872615"/>
            <a:ext cx="342900" cy="215900"/>
          </a:xfrm>
          <a:prstGeom prst="ellipse">
            <a:avLst/>
          </a:prstGeom>
          <a:noFill/>
          <a:ln w="28575" cap="flat" cmpd="sng">
            <a:solidFill>
              <a:srgbClr val="FF00FF"/>
            </a:solidFill>
            <a:prstDash val="sysDot"/>
            <a:headEnd type="none" w="med" len="med"/>
            <a:tailEnd type="none" w="med" len="med"/>
          </a:ln>
        </p:spPr>
        <p:txBody>
          <a:bodyPr/>
          <a:p>
            <a:endParaRPr lang="zh-CN" altLang="en-US"/>
          </a:p>
        </p:txBody>
      </p:sp>
      <p:sp>
        <p:nvSpPr>
          <p:cNvPr id="2624523" name="椭圆 2624522"/>
          <p:cNvSpPr/>
          <p:nvPr/>
        </p:nvSpPr>
        <p:spPr>
          <a:xfrm>
            <a:off x="3698240" y="2177415"/>
            <a:ext cx="342900" cy="215900"/>
          </a:xfrm>
          <a:prstGeom prst="ellipse">
            <a:avLst/>
          </a:prstGeom>
          <a:noFill/>
          <a:ln w="28575" cap="flat" cmpd="sng">
            <a:solidFill>
              <a:srgbClr val="FF00FF"/>
            </a:solidFill>
            <a:prstDash val="sysDot"/>
            <a:headEnd type="none" w="med" len="med"/>
            <a:tailEnd type="none" w="med" len="med"/>
          </a:ln>
        </p:spPr>
        <p:txBody>
          <a:bodyPr/>
          <a:p>
            <a:endParaRPr lang="zh-CN" altLang="en-US"/>
          </a:p>
        </p:txBody>
      </p:sp>
      <p:sp>
        <p:nvSpPr>
          <p:cNvPr id="2624524" name="直接连接符 2624523"/>
          <p:cNvSpPr/>
          <p:nvPr/>
        </p:nvSpPr>
        <p:spPr>
          <a:xfrm>
            <a:off x="3050540" y="1999615"/>
            <a:ext cx="635000" cy="0"/>
          </a:xfrm>
          <a:prstGeom prst="line">
            <a:avLst/>
          </a:prstGeom>
          <a:ln w="28575" cap="flat" cmpd="sng">
            <a:solidFill>
              <a:srgbClr val="FF00FF"/>
            </a:solidFill>
            <a:prstDash val="sysDot"/>
            <a:headEnd type="none" w="med" len="med"/>
            <a:tailEnd type="none" w="med" len="med"/>
          </a:ln>
        </p:spPr>
      </p:sp>
      <p:sp>
        <p:nvSpPr>
          <p:cNvPr id="2624525" name="直接连接符 2624524"/>
          <p:cNvSpPr/>
          <p:nvPr/>
        </p:nvSpPr>
        <p:spPr>
          <a:xfrm>
            <a:off x="3050540" y="1999615"/>
            <a:ext cx="647700" cy="292100"/>
          </a:xfrm>
          <a:prstGeom prst="line">
            <a:avLst/>
          </a:prstGeom>
          <a:ln w="28575" cap="flat" cmpd="sng">
            <a:solidFill>
              <a:srgbClr val="FF00FF"/>
            </a:solidFill>
            <a:prstDash val="sysDot"/>
            <a:headEnd type="none" w="med" len="med"/>
            <a:tailEnd type="none" w="med" len="med"/>
          </a:ln>
        </p:spPr>
      </p:sp>
      <p:sp>
        <p:nvSpPr>
          <p:cNvPr id="2624527" name="矩形 2624526"/>
          <p:cNvSpPr/>
          <p:nvPr/>
        </p:nvSpPr>
        <p:spPr>
          <a:xfrm>
            <a:off x="1607185" y="309245"/>
            <a:ext cx="3186430" cy="570865"/>
          </a:xfrm>
          <a:prstGeom prst="rect">
            <a:avLst/>
          </a:prstGeom>
          <a:noFill/>
          <a:ln w="9525">
            <a:noFill/>
          </a:ln>
        </p:spPr>
        <p:txBody>
          <a:bodyPr wrap="none" anchor="t" anchorCtr="0">
            <a:spAutoFit/>
          </a:bodyPr>
          <a:p>
            <a:pPr algn="l">
              <a:lnSpc>
                <a:spcPct val="130000"/>
              </a:lnSpc>
            </a:pPr>
            <a:r>
              <a:rPr lang="zh-CN" altLang="en-US" sz="2400" dirty="0">
                <a:latin typeface="Times New Roman" panose="02020603050405020304" pitchFamily="18" charset="0"/>
                <a:ea typeface="楷体" panose="02010609060101010101" charset="-122"/>
                <a:cs typeface="Times New Roman" panose="02020603050405020304" pitchFamily="18" charset="0"/>
                <a:sym typeface="+mn-ea"/>
              </a:rPr>
              <a:t>自然</a:t>
            </a:r>
            <a:r>
              <a:rPr lang="zh-CN" altLang="zh-CN" sz="2400" dirty="0">
                <a:solidFill>
                  <a:schemeClr val="tx1"/>
                </a:solidFill>
                <a:latin typeface="Times New Roman" panose="02020603050405020304" pitchFamily="18" charset="0"/>
                <a:ea typeface="楷体" panose="02010609060101010101" charset="-122"/>
                <a:cs typeface="Times New Roman" panose="02020603050405020304" pitchFamily="18" charset="0"/>
              </a:rPr>
              <a:t>连接</a:t>
            </a:r>
            <a:r>
              <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rPr>
              <a:t>和</a:t>
            </a:r>
            <a:r>
              <a:rPr lang="zh-CN" altLang="zh-CN" sz="2400" dirty="0">
                <a:latin typeface="Times New Roman" panose="02020603050405020304" pitchFamily="18" charset="0"/>
                <a:ea typeface="楷体" panose="02010609060101010101" charset="-122"/>
                <a:cs typeface="Times New Roman" panose="02020603050405020304" pitchFamily="18" charset="0"/>
                <a:sym typeface="Symbol" panose="05050102010706020507" pitchFamily="18" charset="2"/>
              </a:rPr>
              <a:t></a:t>
            </a:r>
            <a:r>
              <a:rPr lang="zh-CN" altLang="zh-CN" sz="2400" dirty="0">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rPr>
              <a:t>连接举例</a:t>
            </a:r>
            <a:endPar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endParaRPr>
          </a:p>
        </p:txBody>
      </p:sp>
      <p:pic>
        <p:nvPicPr>
          <p:cNvPr id="2624528" name="图片 2624527"/>
          <p:cNvPicPr>
            <a:picLocks noChangeAspect="1"/>
          </p:cNvPicPr>
          <p:nvPr/>
        </p:nvPicPr>
        <p:blipFill>
          <a:blip r:embed="rId5"/>
          <a:stretch>
            <a:fillRect/>
          </a:stretch>
        </p:blipFill>
        <p:spPr>
          <a:xfrm>
            <a:off x="2005965" y="3958590"/>
            <a:ext cx="1076325" cy="1257300"/>
          </a:xfrm>
          <a:prstGeom prst="rect">
            <a:avLst/>
          </a:prstGeom>
          <a:noFill/>
          <a:ln w="28575">
            <a:noFill/>
          </a:ln>
        </p:spPr>
      </p:pic>
      <p:pic>
        <p:nvPicPr>
          <p:cNvPr id="2624529" name="图片 2624528"/>
          <p:cNvPicPr>
            <a:picLocks noChangeAspect="1"/>
          </p:cNvPicPr>
          <p:nvPr/>
        </p:nvPicPr>
        <p:blipFill>
          <a:blip r:embed="rId6"/>
          <a:stretch>
            <a:fillRect/>
          </a:stretch>
        </p:blipFill>
        <p:spPr>
          <a:xfrm>
            <a:off x="5038090" y="3968115"/>
            <a:ext cx="2114550" cy="2524125"/>
          </a:xfrm>
          <a:prstGeom prst="rect">
            <a:avLst/>
          </a:prstGeom>
          <a:noFill/>
          <a:ln w="28575">
            <a:noFill/>
          </a:ln>
        </p:spPr>
      </p:pic>
      <p:pic>
        <p:nvPicPr>
          <p:cNvPr id="2624530" name="图片 2624529"/>
          <p:cNvPicPr>
            <a:picLocks noChangeAspect="1"/>
          </p:cNvPicPr>
          <p:nvPr/>
        </p:nvPicPr>
        <p:blipFill>
          <a:blip r:embed="rId7"/>
          <a:stretch>
            <a:fillRect/>
          </a:stretch>
        </p:blipFill>
        <p:spPr>
          <a:xfrm>
            <a:off x="3542665" y="3958590"/>
            <a:ext cx="1076325" cy="1562100"/>
          </a:xfrm>
          <a:prstGeom prst="rect">
            <a:avLst/>
          </a:prstGeom>
          <a:noFill/>
          <a:ln w="28575">
            <a:noFill/>
          </a:ln>
        </p:spPr>
      </p:pic>
      <p:sp>
        <p:nvSpPr>
          <p:cNvPr id="2624531" name="椭圆 2624530"/>
          <p:cNvSpPr/>
          <p:nvPr/>
        </p:nvSpPr>
        <p:spPr>
          <a:xfrm>
            <a:off x="2631440" y="4638040"/>
            <a:ext cx="342900" cy="215900"/>
          </a:xfrm>
          <a:prstGeom prst="ellipse">
            <a:avLst/>
          </a:prstGeom>
          <a:noFill/>
          <a:ln w="28575" cap="flat" cmpd="sng">
            <a:solidFill>
              <a:srgbClr val="FF00FF"/>
            </a:solidFill>
            <a:prstDash val="sysDot"/>
            <a:headEnd type="none" w="med" len="med"/>
            <a:tailEnd type="none" w="med" len="med"/>
          </a:ln>
        </p:spPr>
        <p:txBody>
          <a:bodyPr/>
          <a:p>
            <a:endParaRPr lang="zh-CN" altLang="en-US"/>
          </a:p>
        </p:txBody>
      </p:sp>
      <p:sp>
        <p:nvSpPr>
          <p:cNvPr id="2624532" name="椭圆 2624531"/>
          <p:cNvSpPr/>
          <p:nvPr/>
        </p:nvSpPr>
        <p:spPr>
          <a:xfrm>
            <a:off x="2631440" y="4955540"/>
            <a:ext cx="342900" cy="215900"/>
          </a:xfrm>
          <a:prstGeom prst="ellipse">
            <a:avLst/>
          </a:prstGeom>
          <a:noFill/>
          <a:ln w="28575" cap="flat" cmpd="sng">
            <a:solidFill>
              <a:srgbClr val="FF00FF"/>
            </a:solidFill>
            <a:prstDash val="sysDot"/>
            <a:headEnd type="none" w="med" len="med"/>
            <a:tailEnd type="none" w="med" len="med"/>
          </a:ln>
        </p:spPr>
        <p:txBody>
          <a:bodyPr/>
          <a:p>
            <a:endParaRPr lang="zh-CN" altLang="en-US"/>
          </a:p>
        </p:txBody>
      </p:sp>
      <p:sp>
        <p:nvSpPr>
          <p:cNvPr id="2624533" name="椭圆 2624532"/>
          <p:cNvSpPr/>
          <p:nvPr/>
        </p:nvSpPr>
        <p:spPr>
          <a:xfrm>
            <a:off x="3634740" y="4625340"/>
            <a:ext cx="342900" cy="215900"/>
          </a:xfrm>
          <a:prstGeom prst="ellipse">
            <a:avLst/>
          </a:prstGeom>
          <a:noFill/>
          <a:ln w="28575" cap="flat" cmpd="sng">
            <a:solidFill>
              <a:srgbClr val="FF00FF"/>
            </a:solidFill>
            <a:prstDash val="sysDot"/>
            <a:headEnd type="none" w="med" len="med"/>
            <a:tailEnd type="none" w="med" len="med"/>
          </a:ln>
        </p:spPr>
        <p:txBody>
          <a:bodyPr/>
          <a:p>
            <a:endParaRPr lang="zh-CN" altLang="en-US"/>
          </a:p>
        </p:txBody>
      </p:sp>
      <p:sp>
        <p:nvSpPr>
          <p:cNvPr id="2624534" name="椭圆 2624533"/>
          <p:cNvSpPr/>
          <p:nvPr/>
        </p:nvSpPr>
        <p:spPr>
          <a:xfrm>
            <a:off x="3647440" y="4930140"/>
            <a:ext cx="342900" cy="215900"/>
          </a:xfrm>
          <a:prstGeom prst="ellipse">
            <a:avLst/>
          </a:prstGeom>
          <a:noFill/>
          <a:ln w="28575" cap="flat" cmpd="sng">
            <a:solidFill>
              <a:srgbClr val="FF00FF"/>
            </a:solidFill>
            <a:prstDash val="sysDot"/>
            <a:headEnd type="none" w="med" len="med"/>
            <a:tailEnd type="none" w="med" len="med"/>
          </a:ln>
        </p:spPr>
        <p:txBody>
          <a:bodyPr/>
          <a:p>
            <a:endParaRPr lang="zh-CN" altLang="en-US"/>
          </a:p>
        </p:txBody>
      </p:sp>
      <p:sp>
        <p:nvSpPr>
          <p:cNvPr id="2624535" name="椭圆 2624534"/>
          <p:cNvSpPr/>
          <p:nvPr/>
        </p:nvSpPr>
        <p:spPr>
          <a:xfrm>
            <a:off x="3634740" y="5234940"/>
            <a:ext cx="342900" cy="215900"/>
          </a:xfrm>
          <a:prstGeom prst="ellipse">
            <a:avLst/>
          </a:prstGeom>
          <a:noFill/>
          <a:ln w="28575" cap="flat" cmpd="sng">
            <a:solidFill>
              <a:srgbClr val="FF00FF"/>
            </a:solidFill>
            <a:prstDash val="sysDot"/>
            <a:headEnd type="none" w="med" len="med"/>
            <a:tailEnd type="none" w="med" len="med"/>
          </a:ln>
        </p:spPr>
        <p:txBody>
          <a:bodyPr/>
          <a:p>
            <a:endParaRPr lang="zh-CN" altLang="en-US"/>
          </a:p>
        </p:txBody>
      </p:sp>
      <p:sp>
        <p:nvSpPr>
          <p:cNvPr id="2624536" name="直接连接符 2624535"/>
          <p:cNvSpPr/>
          <p:nvPr/>
        </p:nvSpPr>
        <p:spPr>
          <a:xfrm>
            <a:off x="2999740" y="4752340"/>
            <a:ext cx="635000" cy="0"/>
          </a:xfrm>
          <a:prstGeom prst="line">
            <a:avLst/>
          </a:prstGeom>
          <a:ln w="28575" cap="flat" cmpd="sng">
            <a:solidFill>
              <a:srgbClr val="FF00FF"/>
            </a:solidFill>
            <a:prstDash val="sysDot"/>
            <a:headEnd type="none" w="med" len="med"/>
            <a:tailEnd type="none" w="med" len="med"/>
          </a:ln>
        </p:spPr>
      </p:sp>
      <p:sp>
        <p:nvSpPr>
          <p:cNvPr id="2624537" name="直接连接符 2624536"/>
          <p:cNvSpPr/>
          <p:nvPr/>
        </p:nvSpPr>
        <p:spPr>
          <a:xfrm>
            <a:off x="2999740" y="4752340"/>
            <a:ext cx="647700" cy="292100"/>
          </a:xfrm>
          <a:prstGeom prst="line">
            <a:avLst/>
          </a:prstGeom>
          <a:ln w="28575" cap="flat" cmpd="sng">
            <a:solidFill>
              <a:srgbClr val="FF00FF"/>
            </a:solidFill>
            <a:prstDash val="sysDot"/>
            <a:headEnd type="none" w="med" len="med"/>
            <a:tailEnd type="none" w="med" len="med"/>
          </a:ln>
        </p:spPr>
      </p:sp>
      <p:sp>
        <p:nvSpPr>
          <p:cNvPr id="2624538" name="直接连接符 2624537"/>
          <p:cNvSpPr/>
          <p:nvPr/>
        </p:nvSpPr>
        <p:spPr>
          <a:xfrm>
            <a:off x="2961640" y="5095240"/>
            <a:ext cx="673100" cy="279400"/>
          </a:xfrm>
          <a:prstGeom prst="line">
            <a:avLst/>
          </a:prstGeom>
          <a:ln w="28575" cap="flat" cmpd="sng">
            <a:solidFill>
              <a:srgbClr val="FF00FF"/>
            </a:solidFill>
            <a:prstDash val="sysDot"/>
            <a:headEnd type="none" w="med" len="med"/>
            <a:tailEnd type="none" w="med" len="med"/>
          </a:ln>
        </p:spPr>
      </p:sp>
      <p:sp>
        <p:nvSpPr>
          <p:cNvPr id="2624539" name="直接连接符 2624538"/>
          <p:cNvSpPr/>
          <p:nvPr/>
        </p:nvSpPr>
        <p:spPr>
          <a:xfrm>
            <a:off x="2971165" y="4758690"/>
            <a:ext cx="695325" cy="542925"/>
          </a:xfrm>
          <a:prstGeom prst="line">
            <a:avLst/>
          </a:prstGeom>
          <a:ln w="28575" cap="flat" cmpd="sng">
            <a:solidFill>
              <a:srgbClr val="FF00FF"/>
            </a:solidFill>
            <a:prstDash val="sysDot"/>
            <a:headEnd type="none" w="med" len="med"/>
            <a:tailEnd type="none" w="med" len="med"/>
          </a:ln>
        </p:spPr>
      </p:sp>
      <p:pic>
        <p:nvPicPr>
          <p:cNvPr id="2624540" name="图片 2624539"/>
          <p:cNvPicPr>
            <a:picLocks noChangeAspect="1"/>
          </p:cNvPicPr>
          <p:nvPr/>
        </p:nvPicPr>
        <p:blipFill>
          <a:blip r:embed="rId8"/>
          <a:stretch>
            <a:fillRect/>
          </a:stretch>
        </p:blipFill>
        <p:spPr>
          <a:xfrm>
            <a:off x="7759065" y="3944303"/>
            <a:ext cx="2143125" cy="1933575"/>
          </a:xfrm>
          <a:prstGeom prst="rect">
            <a:avLst/>
          </a:prstGeom>
          <a:noFill/>
          <a:ln w="28575">
            <a:noFill/>
          </a:ln>
        </p:spPr>
      </p:pic>
      <p:sp>
        <p:nvSpPr>
          <p:cNvPr id="2624541" name="直接连接符 2624540"/>
          <p:cNvSpPr/>
          <p:nvPr/>
        </p:nvSpPr>
        <p:spPr>
          <a:xfrm>
            <a:off x="1883728" y="3853815"/>
            <a:ext cx="8229600" cy="0"/>
          </a:xfrm>
          <a:prstGeom prst="line">
            <a:avLst/>
          </a:prstGeom>
          <a:ln w="76200" cap="flat" cmpd="sng">
            <a:solidFill>
              <a:schemeClr val="tx2"/>
            </a:solidFill>
            <a:prstDash val="sysDot"/>
            <a:headEnd type="none" w="med" len="med"/>
            <a:tailEnd type="none" w="med" len="med"/>
          </a:ln>
        </p:spPr>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24519"/>
                                        </p:tgtEl>
                                        <p:attrNameLst>
                                          <p:attrName>style.visibility</p:attrName>
                                        </p:attrNameLst>
                                      </p:cBhvr>
                                      <p:to>
                                        <p:strVal val="visible"/>
                                      </p:to>
                                    </p:set>
                                    <p:anim calcmode="lin" valueType="num">
                                      <p:cBhvr additive="base">
                                        <p:cTn id="7" dur="500" fill="hold"/>
                                        <p:tgtEl>
                                          <p:spTgt spid="2624519"/>
                                        </p:tgtEl>
                                        <p:attrNameLst>
                                          <p:attrName>ppt_x</p:attrName>
                                        </p:attrNameLst>
                                      </p:cBhvr>
                                      <p:tavLst>
                                        <p:tav tm="0">
                                          <p:val>
                                            <p:strVal val="#ppt_x"/>
                                          </p:val>
                                        </p:tav>
                                        <p:tav tm="100000">
                                          <p:val>
                                            <p:strVal val="#ppt_x"/>
                                          </p:val>
                                        </p:tav>
                                      </p:tavLst>
                                    </p:anim>
                                    <p:anim calcmode="lin" valueType="num">
                                      <p:cBhvr additive="base">
                                        <p:cTn id="8" dur="500" fill="hold"/>
                                        <p:tgtEl>
                                          <p:spTgt spid="26245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24521"/>
                                        </p:tgtEl>
                                        <p:attrNameLst>
                                          <p:attrName>style.visibility</p:attrName>
                                        </p:attrNameLst>
                                      </p:cBhvr>
                                      <p:to>
                                        <p:strVal val="visible"/>
                                      </p:to>
                                    </p:set>
                                    <p:anim calcmode="lin" valueType="num">
                                      <p:cBhvr additive="base">
                                        <p:cTn id="13" dur="500" fill="hold"/>
                                        <p:tgtEl>
                                          <p:spTgt spid="2624521"/>
                                        </p:tgtEl>
                                        <p:attrNameLst>
                                          <p:attrName>ppt_x</p:attrName>
                                        </p:attrNameLst>
                                      </p:cBhvr>
                                      <p:tavLst>
                                        <p:tav tm="0">
                                          <p:val>
                                            <p:strVal val="#ppt_x"/>
                                          </p:val>
                                        </p:tav>
                                        <p:tav tm="100000">
                                          <p:val>
                                            <p:strVal val="#ppt_x"/>
                                          </p:val>
                                        </p:tav>
                                      </p:tavLst>
                                    </p:anim>
                                    <p:anim calcmode="lin" valueType="num">
                                      <p:cBhvr additive="base">
                                        <p:cTn id="14" dur="500" fill="hold"/>
                                        <p:tgtEl>
                                          <p:spTgt spid="262452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624522"/>
                                        </p:tgtEl>
                                        <p:attrNameLst>
                                          <p:attrName>style.visibility</p:attrName>
                                        </p:attrNameLst>
                                      </p:cBhvr>
                                      <p:to>
                                        <p:strVal val="visible"/>
                                      </p:to>
                                    </p:set>
                                    <p:anim calcmode="lin" valueType="num">
                                      <p:cBhvr additive="base">
                                        <p:cTn id="17" dur="500" fill="hold"/>
                                        <p:tgtEl>
                                          <p:spTgt spid="2624522"/>
                                        </p:tgtEl>
                                        <p:attrNameLst>
                                          <p:attrName>ppt_x</p:attrName>
                                        </p:attrNameLst>
                                      </p:cBhvr>
                                      <p:tavLst>
                                        <p:tav tm="0">
                                          <p:val>
                                            <p:strVal val="#ppt_x"/>
                                          </p:val>
                                        </p:tav>
                                        <p:tav tm="100000">
                                          <p:val>
                                            <p:strVal val="#ppt_x"/>
                                          </p:val>
                                        </p:tav>
                                      </p:tavLst>
                                    </p:anim>
                                    <p:anim calcmode="lin" valueType="num">
                                      <p:cBhvr additive="base">
                                        <p:cTn id="18" dur="500" fill="hold"/>
                                        <p:tgtEl>
                                          <p:spTgt spid="262452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624523"/>
                                        </p:tgtEl>
                                        <p:attrNameLst>
                                          <p:attrName>style.visibility</p:attrName>
                                        </p:attrNameLst>
                                      </p:cBhvr>
                                      <p:to>
                                        <p:strVal val="visible"/>
                                      </p:to>
                                    </p:set>
                                    <p:anim calcmode="lin" valueType="num">
                                      <p:cBhvr additive="base">
                                        <p:cTn id="21" dur="500" fill="hold"/>
                                        <p:tgtEl>
                                          <p:spTgt spid="2624523"/>
                                        </p:tgtEl>
                                        <p:attrNameLst>
                                          <p:attrName>ppt_x</p:attrName>
                                        </p:attrNameLst>
                                      </p:cBhvr>
                                      <p:tavLst>
                                        <p:tav tm="0">
                                          <p:val>
                                            <p:strVal val="#ppt_x"/>
                                          </p:val>
                                        </p:tav>
                                        <p:tav tm="100000">
                                          <p:val>
                                            <p:strVal val="#ppt_x"/>
                                          </p:val>
                                        </p:tav>
                                      </p:tavLst>
                                    </p:anim>
                                    <p:anim calcmode="lin" valueType="num">
                                      <p:cBhvr additive="base">
                                        <p:cTn id="22" dur="500" fill="hold"/>
                                        <p:tgtEl>
                                          <p:spTgt spid="262452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624524"/>
                                        </p:tgtEl>
                                        <p:attrNameLst>
                                          <p:attrName>style.visibility</p:attrName>
                                        </p:attrNameLst>
                                      </p:cBhvr>
                                      <p:to>
                                        <p:strVal val="visible"/>
                                      </p:to>
                                    </p:set>
                                    <p:anim calcmode="lin" valueType="num">
                                      <p:cBhvr additive="base">
                                        <p:cTn id="25" dur="500" fill="hold"/>
                                        <p:tgtEl>
                                          <p:spTgt spid="2624524"/>
                                        </p:tgtEl>
                                        <p:attrNameLst>
                                          <p:attrName>ppt_x</p:attrName>
                                        </p:attrNameLst>
                                      </p:cBhvr>
                                      <p:tavLst>
                                        <p:tav tm="0">
                                          <p:val>
                                            <p:strVal val="#ppt_x"/>
                                          </p:val>
                                        </p:tav>
                                        <p:tav tm="100000">
                                          <p:val>
                                            <p:strVal val="#ppt_x"/>
                                          </p:val>
                                        </p:tav>
                                      </p:tavLst>
                                    </p:anim>
                                    <p:anim calcmode="lin" valueType="num">
                                      <p:cBhvr additive="base">
                                        <p:cTn id="26" dur="500" fill="hold"/>
                                        <p:tgtEl>
                                          <p:spTgt spid="262452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624525"/>
                                        </p:tgtEl>
                                        <p:attrNameLst>
                                          <p:attrName>style.visibility</p:attrName>
                                        </p:attrNameLst>
                                      </p:cBhvr>
                                      <p:to>
                                        <p:strVal val="visible"/>
                                      </p:to>
                                    </p:set>
                                    <p:anim calcmode="lin" valueType="num">
                                      <p:cBhvr additive="base">
                                        <p:cTn id="29" dur="500" fill="hold"/>
                                        <p:tgtEl>
                                          <p:spTgt spid="2624525"/>
                                        </p:tgtEl>
                                        <p:attrNameLst>
                                          <p:attrName>ppt_x</p:attrName>
                                        </p:attrNameLst>
                                      </p:cBhvr>
                                      <p:tavLst>
                                        <p:tav tm="0">
                                          <p:val>
                                            <p:strVal val="#ppt_x"/>
                                          </p:val>
                                        </p:tav>
                                        <p:tav tm="100000">
                                          <p:val>
                                            <p:strVal val="#ppt_x"/>
                                          </p:val>
                                        </p:tav>
                                      </p:tavLst>
                                    </p:anim>
                                    <p:anim calcmode="lin" valueType="num">
                                      <p:cBhvr additive="base">
                                        <p:cTn id="30" dur="500" fill="hold"/>
                                        <p:tgtEl>
                                          <p:spTgt spid="262452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624520"/>
                                        </p:tgtEl>
                                        <p:attrNameLst>
                                          <p:attrName>style.visibility</p:attrName>
                                        </p:attrNameLst>
                                      </p:cBhvr>
                                      <p:to>
                                        <p:strVal val="visible"/>
                                      </p:to>
                                    </p:set>
                                    <p:anim calcmode="lin" valueType="num">
                                      <p:cBhvr additive="base">
                                        <p:cTn id="35" dur="500" fill="hold"/>
                                        <p:tgtEl>
                                          <p:spTgt spid="2624520"/>
                                        </p:tgtEl>
                                        <p:attrNameLst>
                                          <p:attrName>ppt_x</p:attrName>
                                        </p:attrNameLst>
                                      </p:cBhvr>
                                      <p:tavLst>
                                        <p:tav tm="0">
                                          <p:val>
                                            <p:strVal val="#ppt_x"/>
                                          </p:val>
                                        </p:tav>
                                        <p:tav tm="100000">
                                          <p:val>
                                            <p:strVal val="#ppt_x"/>
                                          </p:val>
                                        </p:tav>
                                      </p:tavLst>
                                    </p:anim>
                                    <p:anim calcmode="lin" valueType="num">
                                      <p:cBhvr additive="base">
                                        <p:cTn id="36" dur="500" fill="hold"/>
                                        <p:tgtEl>
                                          <p:spTgt spid="26245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624541"/>
                                        </p:tgtEl>
                                        <p:attrNameLst>
                                          <p:attrName>style.visibility</p:attrName>
                                        </p:attrNameLst>
                                      </p:cBhvr>
                                      <p:to>
                                        <p:strVal val="visible"/>
                                      </p:to>
                                    </p:set>
                                    <p:anim calcmode="lin" valueType="num">
                                      <p:cBhvr additive="base">
                                        <p:cTn id="41" dur="500" fill="hold"/>
                                        <p:tgtEl>
                                          <p:spTgt spid="2624541"/>
                                        </p:tgtEl>
                                        <p:attrNameLst>
                                          <p:attrName>ppt_x</p:attrName>
                                        </p:attrNameLst>
                                      </p:cBhvr>
                                      <p:tavLst>
                                        <p:tav tm="0">
                                          <p:val>
                                            <p:strVal val="#ppt_x"/>
                                          </p:val>
                                        </p:tav>
                                        <p:tav tm="100000">
                                          <p:val>
                                            <p:strVal val="#ppt_x"/>
                                          </p:val>
                                        </p:tav>
                                      </p:tavLst>
                                    </p:anim>
                                    <p:anim calcmode="lin" valueType="num">
                                      <p:cBhvr additive="base">
                                        <p:cTn id="42" dur="500" fill="hold"/>
                                        <p:tgtEl>
                                          <p:spTgt spid="2624541"/>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624528"/>
                                        </p:tgtEl>
                                        <p:attrNameLst>
                                          <p:attrName>style.visibility</p:attrName>
                                        </p:attrNameLst>
                                      </p:cBhvr>
                                      <p:to>
                                        <p:strVal val="visible"/>
                                      </p:to>
                                    </p:set>
                                    <p:anim calcmode="lin" valueType="num">
                                      <p:cBhvr additive="base">
                                        <p:cTn id="45" dur="500" fill="hold"/>
                                        <p:tgtEl>
                                          <p:spTgt spid="2624528"/>
                                        </p:tgtEl>
                                        <p:attrNameLst>
                                          <p:attrName>ppt_x</p:attrName>
                                        </p:attrNameLst>
                                      </p:cBhvr>
                                      <p:tavLst>
                                        <p:tav tm="0">
                                          <p:val>
                                            <p:strVal val="#ppt_x"/>
                                          </p:val>
                                        </p:tav>
                                        <p:tav tm="100000">
                                          <p:val>
                                            <p:strVal val="#ppt_x"/>
                                          </p:val>
                                        </p:tav>
                                      </p:tavLst>
                                    </p:anim>
                                    <p:anim calcmode="lin" valueType="num">
                                      <p:cBhvr additive="base">
                                        <p:cTn id="46" dur="500" fill="hold"/>
                                        <p:tgtEl>
                                          <p:spTgt spid="262452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624530"/>
                                        </p:tgtEl>
                                        <p:attrNameLst>
                                          <p:attrName>style.visibility</p:attrName>
                                        </p:attrNameLst>
                                      </p:cBhvr>
                                      <p:to>
                                        <p:strVal val="visible"/>
                                      </p:to>
                                    </p:set>
                                    <p:anim calcmode="lin" valueType="num">
                                      <p:cBhvr additive="base">
                                        <p:cTn id="49" dur="500" fill="hold"/>
                                        <p:tgtEl>
                                          <p:spTgt spid="2624530"/>
                                        </p:tgtEl>
                                        <p:attrNameLst>
                                          <p:attrName>ppt_x</p:attrName>
                                        </p:attrNameLst>
                                      </p:cBhvr>
                                      <p:tavLst>
                                        <p:tav tm="0">
                                          <p:val>
                                            <p:strVal val="#ppt_x"/>
                                          </p:val>
                                        </p:tav>
                                        <p:tav tm="100000">
                                          <p:val>
                                            <p:strVal val="#ppt_x"/>
                                          </p:val>
                                        </p:tav>
                                      </p:tavLst>
                                    </p:anim>
                                    <p:anim calcmode="lin" valueType="num">
                                      <p:cBhvr additive="base">
                                        <p:cTn id="50" dur="500" fill="hold"/>
                                        <p:tgtEl>
                                          <p:spTgt spid="262453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624529"/>
                                        </p:tgtEl>
                                        <p:attrNameLst>
                                          <p:attrName>style.visibility</p:attrName>
                                        </p:attrNameLst>
                                      </p:cBhvr>
                                      <p:to>
                                        <p:strVal val="visible"/>
                                      </p:to>
                                    </p:set>
                                    <p:anim calcmode="lin" valueType="num">
                                      <p:cBhvr additive="base">
                                        <p:cTn id="55" dur="500" fill="hold"/>
                                        <p:tgtEl>
                                          <p:spTgt spid="2624529"/>
                                        </p:tgtEl>
                                        <p:attrNameLst>
                                          <p:attrName>ppt_x</p:attrName>
                                        </p:attrNameLst>
                                      </p:cBhvr>
                                      <p:tavLst>
                                        <p:tav tm="0">
                                          <p:val>
                                            <p:strVal val="#ppt_x"/>
                                          </p:val>
                                        </p:tav>
                                        <p:tav tm="100000">
                                          <p:val>
                                            <p:strVal val="#ppt_x"/>
                                          </p:val>
                                        </p:tav>
                                      </p:tavLst>
                                    </p:anim>
                                    <p:anim calcmode="lin" valueType="num">
                                      <p:cBhvr additive="base">
                                        <p:cTn id="56" dur="500" fill="hold"/>
                                        <p:tgtEl>
                                          <p:spTgt spid="262452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624540"/>
                                        </p:tgtEl>
                                        <p:attrNameLst>
                                          <p:attrName>style.visibility</p:attrName>
                                        </p:attrNameLst>
                                      </p:cBhvr>
                                      <p:to>
                                        <p:strVal val="visible"/>
                                      </p:to>
                                    </p:set>
                                    <p:anim calcmode="lin" valueType="num">
                                      <p:cBhvr additive="base">
                                        <p:cTn id="61" dur="500" fill="hold"/>
                                        <p:tgtEl>
                                          <p:spTgt spid="2624540"/>
                                        </p:tgtEl>
                                        <p:attrNameLst>
                                          <p:attrName>ppt_x</p:attrName>
                                        </p:attrNameLst>
                                      </p:cBhvr>
                                      <p:tavLst>
                                        <p:tav tm="0">
                                          <p:val>
                                            <p:strVal val="#ppt_x"/>
                                          </p:val>
                                        </p:tav>
                                        <p:tav tm="100000">
                                          <p:val>
                                            <p:strVal val="#ppt_x"/>
                                          </p:val>
                                        </p:tav>
                                      </p:tavLst>
                                    </p:anim>
                                    <p:anim calcmode="lin" valueType="num">
                                      <p:cBhvr additive="base">
                                        <p:cTn id="62" dur="500" fill="hold"/>
                                        <p:tgtEl>
                                          <p:spTgt spid="262454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624531"/>
                                        </p:tgtEl>
                                        <p:attrNameLst>
                                          <p:attrName>style.visibility</p:attrName>
                                        </p:attrNameLst>
                                      </p:cBhvr>
                                      <p:to>
                                        <p:strVal val="visible"/>
                                      </p:to>
                                    </p:set>
                                    <p:anim calcmode="lin" valueType="num">
                                      <p:cBhvr additive="base">
                                        <p:cTn id="67" dur="500" fill="hold"/>
                                        <p:tgtEl>
                                          <p:spTgt spid="2624531"/>
                                        </p:tgtEl>
                                        <p:attrNameLst>
                                          <p:attrName>ppt_x</p:attrName>
                                        </p:attrNameLst>
                                      </p:cBhvr>
                                      <p:tavLst>
                                        <p:tav tm="0">
                                          <p:val>
                                            <p:strVal val="#ppt_x"/>
                                          </p:val>
                                        </p:tav>
                                        <p:tav tm="100000">
                                          <p:val>
                                            <p:strVal val="#ppt_x"/>
                                          </p:val>
                                        </p:tav>
                                      </p:tavLst>
                                    </p:anim>
                                    <p:anim calcmode="lin" valueType="num">
                                      <p:cBhvr additive="base">
                                        <p:cTn id="68" dur="500" fill="hold"/>
                                        <p:tgtEl>
                                          <p:spTgt spid="2624531"/>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624532"/>
                                        </p:tgtEl>
                                        <p:attrNameLst>
                                          <p:attrName>style.visibility</p:attrName>
                                        </p:attrNameLst>
                                      </p:cBhvr>
                                      <p:to>
                                        <p:strVal val="visible"/>
                                      </p:to>
                                    </p:set>
                                    <p:anim calcmode="lin" valueType="num">
                                      <p:cBhvr additive="base">
                                        <p:cTn id="71" dur="500" fill="hold"/>
                                        <p:tgtEl>
                                          <p:spTgt spid="2624532"/>
                                        </p:tgtEl>
                                        <p:attrNameLst>
                                          <p:attrName>ppt_x</p:attrName>
                                        </p:attrNameLst>
                                      </p:cBhvr>
                                      <p:tavLst>
                                        <p:tav tm="0">
                                          <p:val>
                                            <p:strVal val="#ppt_x"/>
                                          </p:val>
                                        </p:tav>
                                        <p:tav tm="100000">
                                          <p:val>
                                            <p:strVal val="#ppt_x"/>
                                          </p:val>
                                        </p:tav>
                                      </p:tavLst>
                                    </p:anim>
                                    <p:anim calcmode="lin" valueType="num">
                                      <p:cBhvr additive="base">
                                        <p:cTn id="72" dur="500" fill="hold"/>
                                        <p:tgtEl>
                                          <p:spTgt spid="2624532"/>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624533"/>
                                        </p:tgtEl>
                                        <p:attrNameLst>
                                          <p:attrName>style.visibility</p:attrName>
                                        </p:attrNameLst>
                                      </p:cBhvr>
                                      <p:to>
                                        <p:strVal val="visible"/>
                                      </p:to>
                                    </p:set>
                                    <p:anim calcmode="lin" valueType="num">
                                      <p:cBhvr additive="base">
                                        <p:cTn id="75" dur="500" fill="hold"/>
                                        <p:tgtEl>
                                          <p:spTgt spid="2624533"/>
                                        </p:tgtEl>
                                        <p:attrNameLst>
                                          <p:attrName>ppt_x</p:attrName>
                                        </p:attrNameLst>
                                      </p:cBhvr>
                                      <p:tavLst>
                                        <p:tav tm="0">
                                          <p:val>
                                            <p:strVal val="#ppt_x"/>
                                          </p:val>
                                        </p:tav>
                                        <p:tav tm="100000">
                                          <p:val>
                                            <p:strVal val="#ppt_x"/>
                                          </p:val>
                                        </p:tav>
                                      </p:tavLst>
                                    </p:anim>
                                    <p:anim calcmode="lin" valueType="num">
                                      <p:cBhvr additive="base">
                                        <p:cTn id="76" dur="500" fill="hold"/>
                                        <p:tgtEl>
                                          <p:spTgt spid="2624533"/>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624534"/>
                                        </p:tgtEl>
                                        <p:attrNameLst>
                                          <p:attrName>style.visibility</p:attrName>
                                        </p:attrNameLst>
                                      </p:cBhvr>
                                      <p:to>
                                        <p:strVal val="visible"/>
                                      </p:to>
                                    </p:set>
                                    <p:anim calcmode="lin" valueType="num">
                                      <p:cBhvr additive="base">
                                        <p:cTn id="79" dur="500" fill="hold"/>
                                        <p:tgtEl>
                                          <p:spTgt spid="2624534"/>
                                        </p:tgtEl>
                                        <p:attrNameLst>
                                          <p:attrName>ppt_x</p:attrName>
                                        </p:attrNameLst>
                                      </p:cBhvr>
                                      <p:tavLst>
                                        <p:tav tm="0">
                                          <p:val>
                                            <p:strVal val="#ppt_x"/>
                                          </p:val>
                                        </p:tav>
                                        <p:tav tm="100000">
                                          <p:val>
                                            <p:strVal val="#ppt_x"/>
                                          </p:val>
                                        </p:tav>
                                      </p:tavLst>
                                    </p:anim>
                                    <p:anim calcmode="lin" valueType="num">
                                      <p:cBhvr additive="base">
                                        <p:cTn id="80" dur="500" fill="hold"/>
                                        <p:tgtEl>
                                          <p:spTgt spid="2624534"/>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624535"/>
                                        </p:tgtEl>
                                        <p:attrNameLst>
                                          <p:attrName>style.visibility</p:attrName>
                                        </p:attrNameLst>
                                      </p:cBhvr>
                                      <p:to>
                                        <p:strVal val="visible"/>
                                      </p:to>
                                    </p:set>
                                    <p:anim calcmode="lin" valueType="num">
                                      <p:cBhvr additive="base">
                                        <p:cTn id="83" dur="500" fill="hold"/>
                                        <p:tgtEl>
                                          <p:spTgt spid="2624535"/>
                                        </p:tgtEl>
                                        <p:attrNameLst>
                                          <p:attrName>ppt_x</p:attrName>
                                        </p:attrNameLst>
                                      </p:cBhvr>
                                      <p:tavLst>
                                        <p:tav tm="0">
                                          <p:val>
                                            <p:strVal val="#ppt_x"/>
                                          </p:val>
                                        </p:tav>
                                        <p:tav tm="100000">
                                          <p:val>
                                            <p:strVal val="#ppt_x"/>
                                          </p:val>
                                        </p:tav>
                                      </p:tavLst>
                                    </p:anim>
                                    <p:anim calcmode="lin" valueType="num">
                                      <p:cBhvr additive="base">
                                        <p:cTn id="84" dur="500" fill="hold"/>
                                        <p:tgtEl>
                                          <p:spTgt spid="2624535"/>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624536"/>
                                        </p:tgtEl>
                                        <p:attrNameLst>
                                          <p:attrName>style.visibility</p:attrName>
                                        </p:attrNameLst>
                                      </p:cBhvr>
                                      <p:to>
                                        <p:strVal val="visible"/>
                                      </p:to>
                                    </p:set>
                                    <p:anim calcmode="lin" valueType="num">
                                      <p:cBhvr additive="base">
                                        <p:cTn id="87" dur="500" fill="hold"/>
                                        <p:tgtEl>
                                          <p:spTgt spid="2624536"/>
                                        </p:tgtEl>
                                        <p:attrNameLst>
                                          <p:attrName>ppt_x</p:attrName>
                                        </p:attrNameLst>
                                      </p:cBhvr>
                                      <p:tavLst>
                                        <p:tav tm="0">
                                          <p:val>
                                            <p:strVal val="#ppt_x"/>
                                          </p:val>
                                        </p:tav>
                                        <p:tav tm="100000">
                                          <p:val>
                                            <p:strVal val="#ppt_x"/>
                                          </p:val>
                                        </p:tav>
                                      </p:tavLst>
                                    </p:anim>
                                    <p:anim calcmode="lin" valueType="num">
                                      <p:cBhvr additive="base">
                                        <p:cTn id="88" dur="500" fill="hold"/>
                                        <p:tgtEl>
                                          <p:spTgt spid="2624536"/>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624537"/>
                                        </p:tgtEl>
                                        <p:attrNameLst>
                                          <p:attrName>style.visibility</p:attrName>
                                        </p:attrNameLst>
                                      </p:cBhvr>
                                      <p:to>
                                        <p:strVal val="visible"/>
                                      </p:to>
                                    </p:set>
                                    <p:anim calcmode="lin" valueType="num">
                                      <p:cBhvr additive="base">
                                        <p:cTn id="91" dur="500" fill="hold"/>
                                        <p:tgtEl>
                                          <p:spTgt spid="2624537"/>
                                        </p:tgtEl>
                                        <p:attrNameLst>
                                          <p:attrName>ppt_x</p:attrName>
                                        </p:attrNameLst>
                                      </p:cBhvr>
                                      <p:tavLst>
                                        <p:tav tm="0">
                                          <p:val>
                                            <p:strVal val="#ppt_x"/>
                                          </p:val>
                                        </p:tav>
                                        <p:tav tm="100000">
                                          <p:val>
                                            <p:strVal val="#ppt_x"/>
                                          </p:val>
                                        </p:tav>
                                      </p:tavLst>
                                    </p:anim>
                                    <p:anim calcmode="lin" valueType="num">
                                      <p:cBhvr additive="base">
                                        <p:cTn id="92" dur="500" fill="hold"/>
                                        <p:tgtEl>
                                          <p:spTgt spid="2624537"/>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624538"/>
                                        </p:tgtEl>
                                        <p:attrNameLst>
                                          <p:attrName>style.visibility</p:attrName>
                                        </p:attrNameLst>
                                      </p:cBhvr>
                                      <p:to>
                                        <p:strVal val="visible"/>
                                      </p:to>
                                    </p:set>
                                    <p:anim calcmode="lin" valueType="num">
                                      <p:cBhvr additive="base">
                                        <p:cTn id="95" dur="500" fill="hold"/>
                                        <p:tgtEl>
                                          <p:spTgt spid="2624538"/>
                                        </p:tgtEl>
                                        <p:attrNameLst>
                                          <p:attrName>ppt_x</p:attrName>
                                        </p:attrNameLst>
                                      </p:cBhvr>
                                      <p:tavLst>
                                        <p:tav tm="0">
                                          <p:val>
                                            <p:strVal val="#ppt_x"/>
                                          </p:val>
                                        </p:tav>
                                        <p:tav tm="100000">
                                          <p:val>
                                            <p:strVal val="#ppt_x"/>
                                          </p:val>
                                        </p:tav>
                                      </p:tavLst>
                                    </p:anim>
                                    <p:anim calcmode="lin" valueType="num">
                                      <p:cBhvr additive="base">
                                        <p:cTn id="96" dur="500" fill="hold"/>
                                        <p:tgtEl>
                                          <p:spTgt spid="2624538"/>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2624539"/>
                                        </p:tgtEl>
                                        <p:attrNameLst>
                                          <p:attrName>style.visibility</p:attrName>
                                        </p:attrNameLst>
                                      </p:cBhvr>
                                      <p:to>
                                        <p:strVal val="visible"/>
                                      </p:to>
                                    </p:set>
                                    <p:anim calcmode="lin" valueType="num">
                                      <p:cBhvr additive="base">
                                        <p:cTn id="99" dur="500" fill="hold"/>
                                        <p:tgtEl>
                                          <p:spTgt spid="2624539"/>
                                        </p:tgtEl>
                                        <p:attrNameLst>
                                          <p:attrName>ppt_x</p:attrName>
                                        </p:attrNameLst>
                                      </p:cBhvr>
                                      <p:tavLst>
                                        <p:tav tm="0">
                                          <p:val>
                                            <p:strVal val="#ppt_x"/>
                                          </p:val>
                                        </p:tav>
                                        <p:tav tm="100000">
                                          <p:val>
                                            <p:strVal val="#ppt_x"/>
                                          </p:val>
                                        </p:tav>
                                      </p:tavLst>
                                    </p:anim>
                                    <p:anim calcmode="lin" valueType="num">
                                      <p:cBhvr additive="base">
                                        <p:cTn id="100" dur="500" fill="hold"/>
                                        <p:tgtEl>
                                          <p:spTgt spid="26245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3"/>
          <p:cNvSpPr/>
          <p:nvPr/>
        </p:nvSpPr>
        <p:spPr>
          <a:xfrm>
            <a:off x="1636395" y="3074035"/>
            <a:ext cx="8684895" cy="70993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charset="-122"/>
                <a:sym typeface="+mn-ea"/>
              </a:rPr>
              <a:t>由关系模型到结构化数据库语言SQL</a:t>
            </a:r>
            <a:r>
              <a:rPr lang="en-US" altLang="zh-CN" sz="3600" b="1">
                <a:ea typeface="黑体" panose="02010609060101010101" charset="-122"/>
                <a:sym typeface="+mn-ea"/>
              </a:rPr>
              <a:t> </a:t>
            </a:r>
            <a:endParaRPr lang="zh-CN" sz="3600" b="1" kern="0" spc="400" dirty="0" smtClean="0">
              <a:solidFill>
                <a:srgbClr val="0070C0"/>
              </a:solidFill>
              <a:latin typeface="Courier New" panose="02070309020205020404"/>
              <a:ea typeface="微软雅黑" panose="020B0503020204020204" pitchFamily="34" charset="-122"/>
              <a:cs typeface="Courier New" panose="02070309020205020404"/>
              <a:sym typeface="Helvetica Light"/>
            </a:endParaRPr>
          </a:p>
        </p:txBody>
      </p:sp>
      <p:pic>
        <p:nvPicPr>
          <p:cNvPr id="100" name="图片 99"/>
          <p:cNvPicPr/>
          <p:nvPr/>
        </p:nvPicPr>
        <p:blipFill>
          <a:blip r:embed="rId1"/>
          <a:stretch>
            <a:fillRect/>
          </a:stretch>
        </p:blipFill>
        <p:spPr>
          <a:xfrm>
            <a:off x="114300" y="224790"/>
            <a:ext cx="2531745" cy="2849880"/>
          </a:xfrm>
          <a:prstGeom prst="rect">
            <a:avLst/>
          </a:prstGeom>
          <a:noFill/>
          <a:ln w="9525">
            <a:noFill/>
          </a:ln>
          <a:effectLst>
            <a:softEdge rad="317500"/>
          </a:effectLst>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47370" y="662940"/>
            <a:ext cx="10439400" cy="5077460"/>
          </a:xfrm>
          <a:prstGeom prst="rect">
            <a:avLst/>
          </a:prstGeom>
          <a:noFill/>
        </p:spPr>
        <p:txBody>
          <a:bodyPr wrap="square" rtlCol="0" anchor="t">
            <a:spAutoFit/>
          </a:bodyPr>
          <a:p>
            <a:pPr fontAlgn="auto">
              <a:lnSpc>
                <a:spcPct val="150000"/>
              </a:lnSpc>
            </a:pPr>
            <a:r>
              <a:rPr lang="en-US" altLang="zh-CN" sz="2400">
                <a:latin typeface="Times New Roman" panose="02020603050405020304" pitchFamily="18" charset="0"/>
                <a:ea typeface="楷体" panose="02010609060101010101" charset="-122"/>
                <a:cs typeface="Times New Roman" panose="02020603050405020304" pitchFamily="18" charset="0"/>
              </a:rPr>
              <a:t>       1</a:t>
            </a:r>
            <a:r>
              <a:rPr lang="zh-CN" altLang="en-US" sz="2400">
                <a:latin typeface="Times New Roman" panose="02020603050405020304" pitchFamily="18" charset="0"/>
                <a:ea typeface="楷体" panose="02010609060101010101" charset="-122"/>
                <a:cs typeface="Times New Roman" panose="02020603050405020304" pitchFamily="18" charset="0"/>
              </a:rPr>
              <a:t>）</a:t>
            </a: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结构化数据库语言 SQL</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结构化查询语言(Structured Query Language，SQL)是一种能实现数据库定义、数据库操纵、数据库查询和数据库控制等功能的数据库语言，目前已经成为关系数据库的标准查询语言。本节只介绍其基本内容，较为详细的内容可参阅其他专门的数据库书籍。</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利用SQL进行数据库操作可以分3个阶段进行，即:</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marL="342900" indent="-342900" fontAlgn="auto">
              <a:lnSpc>
                <a:spcPct val="150000"/>
              </a:lnSpc>
              <a:buFont typeface="Wingdings" panose="05000000000000000000" charset="0"/>
              <a:buChar char="Ø"/>
            </a:pPr>
            <a:r>
              <a:rPr lang="zh-CN" altLang="en-US" sz="2400">
                <a:latin typeface="Times New Roman" panose="02020603050405020304" pitchFamily="18" charset="0"/>
                <a:ea typeface="楷体" panose="02010609060101010101" charset="-122"/>
                <a:cs typeface="Times New Roman" panose="02020603050405020304" pitchFamily="18" charset="0"/>
              </a:rPr>
              <a:t>定义数据库结构，定义关系模式;</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marL="342900" indent="-342900" fontAlgn="auto">
              <a:lnSpc>
                <a:spcPct val="150000"/>
              </a:lnSpc>
              <a:buFont typeface="Wingdings" panose="05000000000000000000" charset="0"/>
              <a:buChar char="Ø"/>
            </a:pPr>
            <a:r>
              <a:rPr lang="zh-CN" altLang="en-US" sz="2400">
                <a:latin typeface="Times New Roman" panose="02020603050405020304" pitchFamily="18" charset="0"/>
                <a:ea typeface="楷体" panose="02010609060101010101" charset="-122"/>
                <a:cs typeface="Times New Roman" panose="02020603050405020304" pitchFamily="18" charset="0"/>
              </a:rPr>
              <a:t>向已定义的数据库中添加、删除和修改数据;</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marL="342900" indent="-342900" fontAlgn="auto">
              <a:lnSpc>
                <a:spcPct val="150000"/>
              </a:lnSpc>
              <a:buFont typeface="Wingdings" panose="05000000000000000000" charset="0"/>
              <a:buChar char="Ø"/>
            </a:pPr>
            <a:r>
              <a:rPr lang="zh-CN" altLang="en-US" sz="2400">
                <a:latin typeface="Times New Roman" panose="02020603050405020304" pitchFamily="18" charset="0"/>
                <a:ea typeface="楷体" panose="02010609060101010101" charset="-122"/>
                <a:cs typeface="Times New Roman" panose="02020603050405020304" pitchFamily="18" charset="0"/>
              </a:rPr>
              <a:t>对数据库进行各种查询与统计。</a:t>
            </a:r>
            <a:endParaRPr lang="zh-CN" altLang="en-US" sz="2400">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1665" y="399415"/>
            <a:ext cx="10946130" cy="6220460"/>
          </a:xfrm>
          <a:prstGeom prst="rect">
            <a:avLst/>
          </a:prstGeom>
          <a:noFill/>
        </p:spPr>
        <p:txBody>
          <a:bodyPr wrap="square" rtlCol="0" anchor="t">
            <a:spAutoFit/>
          </a:bodyPr>
          <a:p>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①利用 SQL定义数据库的结构</a:t>
            </a:r>
            <a:r>
              <a:rPr lang="en-US" altLang="zh-CN" sz="2400">
                <a:latin typeface="Times New Roman" panose="02020603050405020304" pitchFamily="18" charset="0"/>
                <a:ea typeface="楷体" panose="02010609060101010101" charset="-122"/>
                <a:cs typeface="Times New Roman" panose="02020603050405020304" pitchFamily="18" charset="0"/>
              </a:rPr>
              <a:t>       </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SQL可用如下的语句定义基本表:</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CREATETABLE表名(列名 1类型[NOT NULL]</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[,列名2类型[NOT NULL]]);</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zh-CN" altLang="en-US" sz="2400">
                <a:latin typeface="Times New Roman" panose="02020603050405020304" pitchFamily="18" charset="0"/>
                <a:ea typeface="楷体" panose="02010609060101010101" charset="-122"/>
                <a:cs typeface="Times New Roman" panose="02020603050405020304" pitchFamily="18" charset="0"/>
              </a:rPr>
              <a:t>其中，[]中的内容为可选项，可以省略。该语句的功能为创建一个新的基本表的结构，基本表的表名、该表的每一属性名(列名)及其数据类型等由语句中直接给出。可选项“NOTNULL”表明该列的值不能为空，通常主码中的属性不能为空。</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zh-CN" altLang="en-US" sz="2400">
                <a:latin typeface="Times New Roman" panose="02020603050405020304" pitchFamily="18" charset="0"/>
                <a:ea typeface="楷体" panose="02010609060101010101" charset="-122"/>
                <a:cs typeface="Times New Roman" panose="02020603050405020304" pitchFamily="18" charset="0"/>
              </a:rPr>
              <a:t>例：定义“学生”表:学生(学号，姓名，年级，专业)，属性“学号”不允许为</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zh-CN" altLang="en-US" sz="2400">
                <a:latin typeface="Times New Roman" panose="02020603050405020304" pitchFamily="18" charset="0"/>
                <a:ea typeface="楷体" panose="02010609060101010101" charset="-122"/>
                <a:cs typeface="Times New Roman" panose="02020603050405020304" pitchFamily="18" charset="0"/>
              </a:rPr>
              <a:t>空值。</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CREATE</a:t>
            </a: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TABLE </a:t>
            </a: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学生(学号 char(6) not null,</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姓名 char(10)，</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年级char(4)，</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专业char(30));</a:t>
            </a:r>
            <a:endParaRPr lang="zh-CN" altLang="en-US" sz="2400">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41045" y="613410"/>
            <a:ext cx="10871835" cy="4965065"/>
          </a:xfrm>
          <a:prstGeom prst="rect">
            <a:avLst/>
          </a:prstGeom>
          <a:noFill/>
        </p:spPr>
        <p:txBody>
          <a:bodyPr wrap="square" rtlCol="0" anchor="t">
            <a:spAutoFit/>
          </a:bodyPr>
          <a:p>
            <a:pPr fontAlgn="auto">
              <a:lnSpc>
                <a:spcPct val="120000"/>
              </a:lnSpc>
            </a:pPr>
            <a:r>
              <a:rPr lang="zh-CN" altLang="en-US" sz="2400">
                <a:latin typeface="Times New Roman" panose="02020603050405020304" pitchFamily="18" charset="0"/>
                <a:ea typeface="楷体" panose="02010609060101010101" charset="-122"/>
                <a:cs typeface="Times New Roman" panose="02020603050405020304" pitchFamily="18" charset="0"/>
                <a:sym typeface="+mn-ea"/>
              </a:rPr>
              <a:t>②</a:t>
            </a:r>
            <a:r>
              <a:rPr lang="zh-CN" altLang="en-US" sz="2400">
                <a:latin typeface="Times New Roman" panose="02020603050405020304" pitchFamily="18" charset="0"/>
                <a:ea typeface="楷体" panose="02010609060101010101" charset="-122"/>
                <a:cs typeface="Times New Roman" panose="02020603050405020304" pitchFamily="18" charset="0"/>
              </a:rPr>
              <a:t>利用SQL进行数据库内容的添加、修改与删除</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当表结构定义完毕后，接下来就可以进行向该表中添加数据、修改数据或删除数据等操作。</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插入数据</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当一个表刚建立时，表中是没有数据的，这时就需要向表中插入数据，这可由INSERT语句实现，INSERT语句的基本语法格式如下:</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INSERT INTO表名[(列名1,</a:t>
            </a:r>
            <a:r>
              <a:rPr lang="en-US" altLang="zh-CN" sz="2400">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a:latin typeface="Times New Roman" panose="02020603050405020304" pitchFamily="18" charset="0"/>
                <a:ea typeface="楷体" panose="02010609060101010101" charset="-122"/>
                <a:cs typeface="Times New Roman" panose="02020603050405020304" pitchFamily="18" charset="0"/>
              </a:rPr>
              <a:t>,列名n)]</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VALUES(对应列名1 的值,</a:t>
            </a:r>
            <a:r>
              <a:rPr lang="en-US" altLang="zh-CN" sz="2400">
                <a:latin typeface="Times New Roman" panose="02020603050405020304" pitchFamily="18" charset="0"/>
                <a:ea typeface="楷体" panose="02010609060101010101" charset="-122"/>
                <a:cs typeface="Times New Roman" panose="02020603050405020304" pitchFamily="18" charset="0"/>
              </a:rPr>
              <a:t>…</a:t>
            </a:r>
            <a:r>
              <a:rPr lang="zh-CN" altLang="en-US" sz="2400">
                <a:latin typeface="Times New Roman" panose="02020603050405020304" pitchFamily="18" charset="0"/>
                <a:ea typeface="楷体" panose="02010609060101010101" charset="-122"/>
                <a:cs typeface="Times New Roman" panose="02020603050405020304" pitchFamily="18" charset="0"/>
              </a:rPr>
              <a:t>,对应列名</a:t>
            </a:r>
            <a:r>
              <a:rPr lang="zh-CN" altLang="en-US" sz="2400" i="1">
                <a:latin typeface="Times New Roman" panose="02020603050405020304" pitchFamily="18" charset="0"/>
                <a:ea typeface="楷体" panose="02010609060101010101" charset="-122"/>
                <a:cs typeface="Times New Roman" panose="02020603050405020304" pitchFamily="18" charset="0"/>
              </a:rPr>
              <a:t>n</a:t>
            </a:r>
            <a:r>
              <a:rPr lang="zh-CN" altLang="en-US" sz="2400">
                <a:latin typeface="Times New Roman" panose="02020603050405020304" pitchFamily="18" charset="0"/>
                <a:ea typeface="楷体" panose="02010609060101010101" charset="-122"/>
                <a:cs typeface="Times New Roman" panose="02020603050405020304" pitchFamily="18" charset="0"/>
              </a:rPr>
              <a:t> 的值);</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zh-CN" altLang="en-US" sz="2400">
                <a:latin typeface="Times New Roman" panose="02020603050405020304" pitchFamily="18" charset="0"/>
                <a:ea typeface="楷体" panose="02010609060101010101" charset="-122"/>
                <a:cs typeface="Times New Roman" panose="02020603050405020304" pitchFamily="18" charset="0"/>
              </a:rPr>
              <a:t>例：向“学生”表中插</a:t>
            </a:r>
            <a:r>
              <a:rPr lang="zh-CN" altLang="en-US" sz="2400">
                <a:latin typeface="Times New Roman" panose="02020603050405020304" pitchFamily="18" charset="0"/>
                <a:ea typeface="楷体" panose="02010609060101010101" charset="-122"/>
                <a:cs typeface="Times New Roman" panose="02020603050405020304" pitchFamily="18" charset="0"/>
              </a:rPr>
              <a:t>入一条记录的数据。</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INSERT</a:t>
            </a: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INTO 学生 VALUES(“890183”,“张文青”,“89”,“软件”);</a:t>
            </a:r>
            <a:endParaRPr lang="zh-CN" altLang="en-US" sz="2400">
              <a:latin typeface="Times New Roman" panose="02020603050405020304" pitchFamily="18" charset="0"/>
              <a:ea typeface="楷体" panose="02010609060101010101"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149985" y="1501775"/>
            <a:ext cx="9892030" cy="37026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38200" y="455930"/>
            <a:ext cx="10515600" cy="4965065"/>
          </a:xfrm>
          <a:prstGeom prst="rect">
            <a:avLst/>
          </a:prstGeom>
          <a:noFill/>
        </p:spPr>
        <p:txBody>
          <a:bodyPr wrap="square" rtlCol="0" anchor="t">
            <a:spAutoFit/>
          </a:bodyPr>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修改数据</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修改数据操作就是要对存储在数据库中的某些记录作修改，可用UPDATE语句完成，UPDATE 语句的基本语法格式如下:</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UPDATE表名</a:t>
            </a: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SET 列名1=表达式1[,列名2 =表达式2[,]]</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 WHERE 条件];</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zh-CN" altLang="en-US" sz="2400">
                <a:latin typeface="Times New Roman" panose="02020603050405020304" pitchFamily="18" charset="0"/>
                <a:ea typeface="楷体" panose="02010609060101010101" charset="-122"/>
                <a:cs typeface="Times New Roman" panose="02020603050405020304" pitchFamily="18" charset="0"/>
              </a:rPr>
              <a:t>该语句的功能是对由表名指定的表进行修改。修改时，对表中满足条件的行，将用表达式的值替换相应列的值。</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zh-CN" altLang="en-US" sz="2400">
                <a:latin typeface="Times New Roman" panose="02020603050405020304" pitchFamily="18" charset="0"/>
                <a:ea typeface="楷体" panose="02010609060101010101" charset="-122"/>
                <a:cs typeface="Times New Roman" panose="02020603050405020304" pitchFamily="18" charset="0"/>
              </a:rPr>
              <a:t>例：将“选课”表中的 1001 号课的所有成绩提高5 分。</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UPDATE</a:t>
            </a: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选课</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SET成绩=成绩+5</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WHERE课号=“1001”;</a:t>
            </a:r>
            <a:endParaRPr lang="zh-CN" altLang="en-US" sz="2400">
              <a:latin typeface="Times New Roman" panose="02020603050405020304" pitchFamily="18" charset="0"/>
              <a:ea typeface="楷体" panose="02010609060101010101"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2616835" y="1845945"/>
            <a:ext cx="9397365" cy="46113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282690"/>
            <a:ext cx="3296920" cy="368300"/>
          </a:xfrm>
          <a:prstGeom prst="rect">
            <a:avLst/>
          </a:prstGeom>
          <a:noFill/>
        </p:spPr>
        <p:txBody>
          <a:bodyPr wrap="square" rtlCol="0">
            <a:spAutoFit/>
          </a:bodyPr>
          <a:p>
            <a:r>
              <a:rPr lang="zh-CN" altLang="en-US" b="1">
                <a:solidFill>
                  <a:schemeClr val="bg1"/>
                </a:solidFill>
                <a:uFillTx/>
              </a:rPr>
              <a:t>《数据结构》课程课件</a:t>
            </a:r>
            <a:endParaRPr lang="zh-CN" altLang="en-US" b="1">
              <a:solidFill>
                <a:schemeClr val="bg1"/>
              </a:solidFill>
              <a:uFillTx/>
            </a:endParaRPr>
          </a:p>
        </p:txBody>
      </p:sp>
      <p:sp>
        <p:nvSpPr>
          <p:cNvPr id="7" name="文本框 6"/>
          <p:cNvSpPr txBox="1"/>
          <p:nvPr/>
        </p:nvSpPr>
        <p:spPr>
          <a:xfrm>
            <a:off x="6901180" y="6259830"/>
            <a:ext cx="3209290" cy="368300"/>
          </a:xfrm>
          <a:prstGeom prst="rect">
            <a:avLst/>
          </a:prstGeom>
          <a:noFill/>
        </p:spPr>
        <p:txBody>
          <a:bodyPr wrap="square" rtlCol="0" anchor="t">
            <a:spAutoFit/>
          </a:bodyPr>
          <a:p>
            <a:r>
              <a:rPr lang="zh-CN" altLang="en-US" b="1" dirty="0">
                <a:solidFill>
                  <a:schemeClr val="bg1"/>
                </a:solidFill>
                <a:uFillTx/>
                <a:ea typeface="楷体_GB2312"/>
              </a:rPr>
              <a:t>时间：</a:t>
            </a:r>
            <a:fld id="{BB962C8B-B14F-4D97-AF65-F5344CB8AC3E}" type="datetime2">
              <a:rPr lang="zh-CN" altLang="en-US" b="1" dirty="0">
                <a:solidFill>
                  <a:schemeClr val="bg1"/>
                </a:solidFill>
                <a:uFillTx/>
                <a:ea typeface="楷体_GB2312"/>
              </a:rPr>
            </a:fld>
            <a:endParaRPr lang="zh-CN" altLang="en-US" b="1"/>
          </a:p>
        </p:txBody>
      </p:sp>
      <p:sp>
        <p:nvSpPr>
          <p:cNvPr id="5" name="Rectangle 4"/>
          <p:cNvSpPr/>
          <p:nvPr/>
        </p:nvSpPr>
        <p:spPr>
          <a:xfrm>
            <a:off x="1494155" y="2742565"/>
            <a:ext cx="8893175" cy="3102610"/>
          </a:xfrm>
          <a:prstGeom prst="rect">
            <a:avLst/>
          </a:prstGeom>
          <a:noFill/>
          <a:ln w="9525">
            <a:noFill/>
          </a:ln>
        </p:spPr>
        <p:txBody>
          <a:bodyPr anchor="t" anchorCtr="0"/>
          <a:p>
            <a:pPr marL="342900" indent="-342900" eaLnBrk="0" hangingPunct="0">
              <a:spcBef>
                <a:spcPct val="20000"/>
              </a:spcBef>
              <a:buFont typeface="Arial" panose="020B0604020202020204" pitchFamily="34" charset="0"/>
              <a:buChar char=" "/>
            </a:pPr>
            <a:r>
              <a:rPr lang="zh-CN" altLang="en-US" sz="2400" b="1" u="sng" dirty="0">
                <a:solidFill>
                  <a:srgbClr val="FF0000"/>
                </a:solidFill>
                <a:latin typeface="楷体" panose="02010609060101010101" charset="-122"/>
                <a:ea typeface="楷体" panose="02010609060101010101" charset="-122"/>
                <a:cs typeface="楷体" panose="02010609060101010101" charset="-122"/>
              </a:rPr>
              <a:t>形成阶段：</a:t>
            </a:r>
            <a:endParaRPr lang="zh-CN" altLang="en-US" sz="2400" b="1" u="sng" dirty="0">
              <a:solidFill>
                <a:srgbClr val="FF0000"/>
              </a:solidFill>
              <a:latin typeface="楷体" panose="02010609060101010101" charset="-122"/>
              <a:ea typeface="楷体" panose="02010609060101010101" charset="-122"/>
              <a:cs typeface="楷体" panose="02010609060101010101" charset="-122"/>
            </a:endParaRPr>
          </a:p>
          <a:p>
            <a:pPr marL="342900" indent="-342900" eaLnBrk="0" hangingPunct="0">
              <a:spcBef>
                <a:spcPct val="20000"/>
              </a:spcBef>
              <a:buFont typeface="Arial" panose="020B0604020202020204" pitchFamily="34" charset="0"/>
              <a:buChar char=" "/>
            </a:pPr>
            <a:r>
              <a:rPr lang="en-US" altLang="zh-CN" sz="2400" b="1" dirty="0">
                <a:solidFill>
                  <a:srgbClr val="000066"/>
                </a:solidFill>
                <a:latin typeface="楷体" panose="02010609060101010101" charset="-122"/>
                <a:ea typeface="楷体" panose="02010609060101010101" charset="-122"/>
                <a:cs typeface="楷体" panose="02010609060101010101" charset="-122"/>
              </a:rPr>
              <a:t>60</a:t>
            </a:r>
            <a:r>
              <a:rPr lang="zh-CN" altLang="en-US" sz="2400" b="1" dirty="0">
                <a:solidFill>
                  <a:srgbClr val="000066"/>
                </a:solidFill>
                <a:latin typeface="楷体" panose="02010609060101010101" charset="-122"/>
                <a:ea typeface="楷体" panose="02010609060101010101" charset="-122"/>
                <a:cs typeface="楷体" panose="02010609060101010101" charset="-122"/>
              </a:rPr>
              <a:t>年代初期，“数据结构”有关的内容散见于操作系统、编译原理和表处理语言等课程。</a:t>
            </a:r>
            <a:endParaRPr lang="zh-CN" altLang="en-US" sz="2400" b="1" dirty="0">
              <a:solidFill>
                <a:srgbClr val="000066"/>
              </a:solidFill>
              <a:latin typeface="楷体" panose="02010609060101010101" charset="-122"/>
              <a:ea typeface="楷体" panose="02010609060101010101" charset="-122"/>
              <a:cs typeface="楷体" panose="02010609060101010101" charset="-122"/>
            </a:endParaRPr>
          </a:p>
          <a:p>
            <a:pPr marL="342900" indent="-342900" eaLnBrk="0" hangingPunct="0">
              <a:spcBef>
                <a:spcPct val="20000"/>
              </a:spcBef>
              <a:buFont typeface="Arial" panose="020B0604020202020204" pitchFamily="34" charset="0"/>
              <a:buChar char=" "/>
            </a:pPr>
            <a:r>
              <a:rPr lang="zh-CN" altLang="en-US" sz="2400" b="1" u="sng" dirty="0">
                <a:solidFill>
                  <a:srgbClr val="FF0000"/>
                </a:solidFill>
                <a:latin typeface="楷体" panose="02010609060101010101" charset="-122"/>
                <a:ea typeface="楷体" panose="02010609060101010101" charset="-122"/>
                <a:cs typeface="楷体" panose="02010609060101010101" charset="-122"/>
              </a:rPr>
              <a:t>发展阶段：</a:t>
            </a:r>
            <a:endParaRPr lang="zh-CN" altLang="en-US" sz="2400" b="1" u="sng" dirty="0">
              <a:solidFill>
                <a:srgbClr val="FF0000"/>
              </a:solidFill>
              <a:latin typeface="楷体" panose="02010609060101010101" charset="-122"/>
              <a:ea typeface="楷体" panose="02010609060101010101" charset="-122"/>
              <a:cs typeface="楷体" panose="02010609060101010101" charset="-122"/>
            </a:endParaRPr>
          </a:p>
          <a:p>
            <a:pPr marL="342900" indent="-342900" eaLnBrk="0" hangingPunct="0">
              <a:spcBef>
                <a:spcPct val="20000"/>
              </a:spcBef>
              <a:buFont typeface="Arial" panose="020B0604020202020204" pitchFamily="34" charset="0"/>
              <a:buChar char=" "/>
            </a:pPr>
            <a:r>
              <a:rPr lang="zh-CN" altLang="en-US" sz="2400" b="1" dirty="0">
                <a:solidFill>
                  <a:srgbClr val="000066"/>
                </a:solidFill>
                <a:latin typeface="楷体" panose="02010609060101010101" charset="-122"/>
                <a:ea typeface="楷体" panose="02010609060101010101" charset="-122"/>
                <a:cs typeface="楷体" panose="02010609060101010101" charset="-122"/>
              </a:rPr>
              <a:t>数据结构的概念不断扩充，包括了网络、集合代数论、关系等“离散数学结构”的内容。</a:t>
            </a:r>
            <a:endParaRPr lang="zh-CN" altLang="en-US" sz="2400" b="1" dirty="0">
              <a:solidFill>
                <a:srgbClr val="000066"/>
              </a:solidFill>
              <a:latin typeface="楷体" panose="02010609060101010101" charset="-122"/>
              <a:ea typeface="楷体" panose="02010609060101010101" charset="-122"/>
              <a:cs typeface="楷体" panose="02010609060101010101" charset="-122"/>
            </a:endParaRPr>
          </a:p>
          <a:p>
            <a:pPr marL="1257300" lvl="2" indent="-342900" algn="l" rtl="0" eaLnBrk="0" fontAlgn="base" hangingPunct="0">
              <a:lnSpc>
                <a:spcPct val="130000"/>
              </a:lnSpc>
              <a:spcBef>
                <a:spcPct val="20000"/>
              </a:spcBef>
              <a:spcAft>
                <a:spcPct val="0"/>
              </a:spcAft>
              <a:buFont typeface="Wingdings" panose="05000000000000000000" pitchFamily="2" charset="2"/>
              <a:buChar char="&amp;"/>
            </a:pPr>
            <a:endParaRPr lang="zh-CN" altLang="en-US" sz="2800" b="1" dirty="0">
              <a:solidFill>
                <a:srgbClr val="000066"/>
              </a:solidFill>
              <a:latin typeface="华文楷体" pitchFamily="2" charset="-122"/>
              <a:ea typeface="华文楷体" pitchFamily="2" charset="-122"/>
            </a:endParaRPr>
          </a:p>
          <a:p>
            <a:pPr marL="342900" indent="-342900" eaLnBrk="0" hangingPunct="0">
              <a:spcBef>
                <a:spcPct val="20000"/>
              </a:spcBef>
              <a:buFont typeface="Arial" panose="020B0604020202020204" pitchFamily="34" charset="0"/>
              <a:buChar char=" "/>
            </a:pPr>
            <a:endParaRPr lang="en-US" altLang="zh-CN" sz="3800" b="1" u="sng" dirty="0">
              <a:solidFill>
                <a:srgbClr val="000066"/>
              </a:solidFill>
              <a:latin typeface="华文楷体" pitchFamily="2" charset="-122"/>
              <a:ea typeface="华文楷体" pitchFamily="2" charset="-122"/>
            </a:endParaRPr>
          </a:p>
        </p:txBody>
      </p:sp>
      <p:sp>
        <p:nvSpPr>
          <p:cNvPr id="8" name="文本框 7"/>
          <p:cNvSpPr txBox="1"/>
          <p:nvPr/>
        </p:nvSpPr>
        <p:spPr>
          <a:xfrm>
            <a:off x="1786255" y="1178560"/>
            <a:ext cx="4741545" cy="730885"/>
          </a:xfrm>
          <a:prstGeom prst="rect">
            <a:avLst/>
          </a:prstGeom>
          <a:noFill/>
        </p:spPr>
        <p:txBody>
          <a:bodyPr wrap="none" rtlCol="0" anchor="t">
            <a:spAutoFit/>
          </a:bodyPr>
          <a:p>
            <a:pPr marL="342900" indent="-342900" eaLnBrk="0" hangingPunct="0">
              <a:lnSpc>
                <a:spcPct val="130000"/>
              </a:lnSpc>
              <a:spcBef>
                <a:spcPct val="20000"/>
              </a:spcBef>
              <a:buFont typeface="Wingdings" panose="05000000000000000000" pitchFamily="2" charset="2"/>
              <a:buChar char="&amp;"/>
            </a:pPr>
            <a:r>
              <a:rPr lang="zh-CN" altLang="en-US" sz="3200" b="1" dirty="0">
                <a:solidFill>
                  <a:srgbClr val="000066"/>
                </a:solidFill>
                <a:latin typeface="华文楷体" pitchFamily="2" charset="-122"/>
                <a:ea typeface="华文楷体" pitchFamily="2" charset="-122"/>
                <a:sym typeface="+mn-ea"/>
              </a:rPr>
              <a:t>数据结构的形成和发展</a:t>
            </a:r>
            <a:endParaRPr lang="zh-CN" altLang="en-US" sz="320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23340" y="347345"/>
            <a:ext cx="9761220" cy="5077460"/>
          </a:xfrm>
          <a:prstGeom prst="rect">
            <a:avLst/>
          </a:prstGeom>
          <a:noFill/>
        </p:spPr>
        <p:txBody>
          <a:bodyPr wrap="square" rtlCol="0" anchor="t">
            <a:spAutoFit/>
          </a:bodyPr>
          <a:p>
            <a:pPr fontAlgn="auto">
              <a:lnSpc>
                <a:spcPct val="15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删除数据</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若要删除数据库中的某些元组，可用 DELETE语句，DELETE 语句的基本语法格式如下:</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DELETE</a:t>
            </a: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FROM表名</a:t>
            </a: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[WHERE条件];</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该语句的功能是从由表名指定的表中删除满足条件的行，当不选择WHERE子句时，表示删除表中全部数据。</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pPr>
            <a:r>
              <a:rPr lang="zh-CN" altLang="en-US" sz="2400">
                <a:latin typeface="Times New Roman" panose="02020603050405020304" pitchFamily="18" charset="0"/>
                <a:ea typeface="楷体" panose="02010609060101010101" charset="-122"/>
                <a:cs typeface="Times New Roman" panose="02020603050405020304" pitchFamily="18" charset="0"/>
              </a:rPr>
              <a:t>例 10.14从“必修课”表中将2002号课去掉。</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DELETE</a:t>
            </a: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FROM</a:t>
            </a: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必修课</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WHERE 课号=“2002”;</a:t>
            </a:r>
            <a:endParaRPr lang="zh-CN" altLang="en-US" sz="2400">
              <a:latin typeface="Times New Roman" panose="02020603050405020304" pitchFamily="18" charset="0"/>
              <a:ea typeface="楷体" panose="02010609060101010101"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978025" y="1151890"/>
            <a:ext cx="8451850" cy="47059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56310" y="307975"/>
            <a:ext cx="10505440" cy="6294120"/>
          </a:xfrm>
          <a:prstGeom prst="rect">
            <a:avLst/>
          </a:prstGeom>
          <a:noFill/>
        </p:spPr>
        <p:txBody>
          <a:bodyPr wrap="square" rtlCol="0" anchor="t">
            <a:spAutoFit/>
          </a:bodyPr>
          <a:p>
            <a:pPr fontAlgn="auto">
              <a:lnSpc>
                <a:spcPct val="120000"/>
              </a:lnSpc>
            </a:pPr>
            <a:r>
              <a:rPr lang="en-US" altLang="zh-CN"/>
              <a:t>     </a:t>
            </a:r>
            <a:r>
              <a:rPr lang="en-US" altLang="zh-CN" sz="2400">
                <a:latin typeface="Times New Roman" panose="02020603050405020304" pitchFamily="18" charset="0"/>
                <a:ea typeface="楷体" panose="02010609060101010101" charset="-122"/>
                <a:cs typeface="Times New Roman" panose="02020603050405020304" pitchFamily="18" charset="0"/>
              </a:rPr>
              <a:t>   ②</a:t>
            </a:r>
            <a:r>
              <a:rPr lang="zh-CN" altLang="en-US" sz="2400">
                <a:latin typeface="Times New Roman" panose="02020603050405020304" pitchFamily="18" charset="0"/>
                <a:ea typeface="楷体" panose="02010609060101010101" charset="-122"/>
                <a:cs typeface="Times New Roman" panose="02020603050405020304" pitchFamily="18" charset="0"/>
              </a:rPr>
              <a:t>利用 SQL 进行数据库内容的查询</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经过前面两个步骤，基本表结构的定义已经完成，数据也已经输入到了数据库中。然而建立数据库的目的并不只是为了保存数据，而是要使用数据。数据被使用的频率越高，其价值就越大。</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通过建立的数据库，可以获取许多信息。SQL 语言给出了统一、简单而又功能丰富的查询语句形式，其基本语句格式如下:</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SELECT   [DISTINCT]  列名1   [,列名2…]</a:t>
            </a:r>
            <a:endParaRPr lang="en-US" altLang="zh-CN"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FROM表名1    [, 表名2…]</a:t>
            </a:r>
            <a:endParaRPr lang="en-US" altLang="zh-CN"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[WHERE条件1]</a:t>
            </a:r>
            <a:endParaRPr lang="en-US" altLang="zh-CN"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[GROUPBY 列名i1 [,列名i2..][HAVING条件2]]</a:t>
            </a:r>
            <a:endParaRPr lang="en-US" altLang="zh-CN"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[ORDER BY表达式1 [ASC/DESC]..]</a:t>
            </a:r>
            <a:endParaRPr lang="en-US" altLang="zh-CN"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例</a:t>
            </a:r>
            <a:r>
              <a:rPr lang="zh-CN" altLang="en-US" sz="2400">
                <a:latin typeface="Times New Roman" panose="02020603050405020304" pitchFamily="18" charset="0"/>
                <a:ea typeface="楷体" panose="02010609060101010101" charset="-122"/>
                <a:cs typeface="Times New Roman" panose="02020603050405020304" pitchFamily="18" charset="0"/>
              </a:rPr>
              <a:t>：</a:t>
            </a:r>
            <a:r>
              <a:rPr lang="en-US" altLang="zh-CN" sz="2400">
                <a:latin typeface="Times New Roman" panose="02020603050405020304" pitchFamily="18" charset="0"/>
                <a:ea typeface="楷体" panose="02010609060101010101" charset="-122"/>
                <a:cs typeface="Times New Roman" panose="02020603050405020304" pitchFamily="18" charset="0"/>
              </a:rPr>
              <a:t>列出学生的学号和姓名。</a:t>
            </a:r>
            <a:endParaRPr lang="en-US" altLang="zh-CN"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SELECT 学号,姓名</a:t>
            </a:r>
            <a:endParaRPr lang="en-US" altLang="zh-CN"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FROM学生;</a:t>
            </a:r>
            <a:endParaRPr lang="en-US" altLang="zh-CN" sz="2400">
              <a:latin typeface="Times New Roman" panose="02020603050405020304" pitchFamily="18" charset="0"/>
              <a:ea typeface="楷体" panose="02010609060101010101"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4705985" y="4354830"/>
            <a:ext cx="7116445" cy="2503170"/>
          </a:xfrm>
          <a:prstGeom prst="rect">
            <a:avLst/>
          </a:prstGeom>
        </p:spPr>
      </p:pic>
      <p:sp>
        <p:nvSpPr>
          <p:cNvPr id="4" name="文本框 3"/>
          <p:cNvSpPr txBox="1"/>
          <p:nvPr/>
        </p:nvSpPr>
        <p:spPr>
          <a:xfrm>
            <a:off x="8148955" y="3029585"/>
            <a:ext cx="3007360" cy="1198880"/>
          </a:xfrm>
          <a:prstGeom prst="rect">
            <a:avLst/>
          </a:prstGeom>
          <a:noFill/>
        </p:spPr>
        <p:txBody>
          <a:bodyPr wrap="square" rtlCol="0">
            <a:spAutoFit/>
          </a:bodyPr>
          <a:p>
            <a:r>
              <a:rPr lang="zh-CN" altLang="en-US" sz="2400">
                <a:latin typeface="楷体" panose="02010609060101010101" charset="-122"/>
                <a:ea typeface="楷体" panose="02010609060101010101" charset="-122"/>
              </a:rPr>
              <a:t>该语句形式可以实现数据库上的任何查询和</a:t>
            </a:r>
            <a:r>
              <a:rPr lang="zh-CN" altLang="en-US" sz="2400">
                <a:latin typeface="楷体" panose="02010609060101010101" charset="-122"/>
                <a:ea typeface="楷体" panose="02010609060101010101" charset="-122"/>
              </a:rPr>
              <a:t>统计。</a:t>
            </a:r>
            <a:endParaRPr lang="zh-CN" altLang="en-US" sz="2400">
              <a:latin typeface="楷体" panose="02010609060101010101" charset="-122"/>
              <a:ea typeface="楷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3"/>
          <p:cNvSpPr/>
          <p:nvPr/>
        </p:nvSpPr>
        <p:spPr>
          <a:xfrm>
            <a:off x="1636395" y="3074035"/>
            <a:ext cx="8684895" cy="70993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charset="-122"/>
                <a:sym typeface="+mn-ea"/>
              </a:rPr>
              <a:t>什么是数据</a:t>
            </a:r>
            <a:r>
              <a:rPr lang="zh-CN" altLang="zh-CN" sz="3600" b="1" dirty="0">
                <a:ea typeface="黑体" panose="02010609060101010101" charset="-122"/>
                <a:sym typeface="+mn-ea"/>
              </a:rPr>
              <a:t>仓库 </a:t>
            </a:r>
            <a:endParaRPr lang="zh-CN" altLang="zh-CN" sz="3600" b="1" dirty="0">
              <a:ea typeface="黑体" panose="02010609060101010101" charset="-122"/>
              <a:sym typeface="Helvetica Light"/>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3"/>
          <p:cNvSpPr/>
          <p:nvPr/>
        </p:nvSpPr>
        <p:spPr>
          <a:xfrm>
            <a:off x="638175" y="1416685"/>
            <a:ext cx="10729595" cy="402463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lgn="l"/>
            <a:r>
              <a:rPr lang="en-US" altLang="zh-CN" sz="2400" b="1" dirty="0">
                <a:ea typeface="黑体" panose="02010609060101010101" charset="-122"/>
                <a:sym typeface="+mn-ea"/>
              </a:rPr>
              <a:t>     </a:t>
            </a:r>
            <a:r>
              <a:rPr lang="zh-CN" altLang="zh-CN" sz="2400" dirty="0">
                <a:latin typeface="楷体" panose="02010609060101010101" charset="-122"/>
                <a:ea typeface="楷体" panose="02010609060101010101" charset="-122"/>
                <a:cs typeface="楷体" panose="02010609060101010101" charset="-122"/>
                <a:sym typeface="+mn-ea"/>
              </a:rPr>
              <a:t>数据仓库(DataWarchouse)定义：一个面向主题的、集成的、相对稳定的、反映历史变化的数据集合，用于支持管理决策。</a:t>
            </a:r>
            <a:endParaRPr lang="zh-CN" altLang="zh-CN" sz="2400" dirty="0">
              <a:latin typeface="楷体" panose="02010609060101010101" charset="-122"/>
              <a:ea typeface="楷体" panose="02010609060101010101" charset="-122"/>
              <a:cs typeface="楷体" panose="02010609060101010101" charset="-122"/>
              <a:sym typeface="+mn-ea"/>
            </a:endParaRPr>
          </a:p>
          <a:p>
            <a:pPr lvl="0" algn="l"/>
            <a:r>
              <a:rPr lang="en-US" altLang="zh-CN" sz="3600" dirty="0">
                <a:latin typeface="楷体" panose="02010609060101010101" charset="-122"/>
                <a:ea typeface="楷体" panose="02010609060101010101" charset="-122"/>
                <a:cs typeface="楷体" panose="02010609060101010101" charset="-122"/>
                <a:sym typeface="Helvetica Light"/>
              </a:rPr>
              <a:t>  </a:t>
            </a:r>
            <a:r>
              <a:rPr lang="zh-CN" altLang="zh-CN" sz="2400" dirty="0">
                <a:latin typeface="楷体" panose="02010609060101010101" charset="-122"/>
                <a:ea typeface="楷体" panose="02010609060101010101" charset="-122"/>
                <a:cs typeface="楷体" panose="02010609060101010101" charset="-122"/>
                <a:sym typeface="Helvetica Light"/>
              </a:rPr>
              <a:t>与数据库比较可知</a:t>
            </a:r>
            <a:r>
              <a:rPr lang="zh-CN" altLang="zh-CN" sz="2400" dirty="0">
                <a:latin typeface="楷体" panose="02010609060101010101" charset="-122"/>
                <a:ea typeface="楷体" panose="02010609060101010101" charset="-122"/>
                <a:cs typeface="楷体" panose="02010609060101010101" charset="-122"/>
                <a:sym typeface="+mn-ea"/>
              </a:rPr>
              <a:t>数据库是面向事务的设计，数据仓库是面向主题的设计。数据库一般存储在线交易数据，</a:t>
            </a:r>
            <a:endParaRPr lang="zh-CN" altLang="zh-CN" sz="2400" dirty="0">
              <a:latin typeface="楷体" panose="02010609060101010101" charset="-122"/>
              <a:ea typeface="楷体" panose="02010609060101010101" charset="-122"/>
              <a:cs typeface="楷体" panose="02010609060101010101" charset="-122"/>
              <a:sym typeface="+mn-ea"/>
            </a:endParaRPr>
          </a:p>
          <a:p>
            <a:pPr lvl="0" algn="l"/>
            <a:r>
              <a:rPr lang="zh-CN" altLang="zh-CN" sz="2400" dirty="0">
                <a:latin typeface="楷体" panose="02010609060101010101" charset="-122"/>
                <a:ea typeface="楷体" panose="02010609060101010101" charset="-122"/>
                <a:cs typeface="楷体" panose="02010609060101010101" charset="-122"/>
                <a:sym typeface="+mn-ea"/>
              </a:rPr>
              <a:t>数据仓库存储的一般是历史数据。</a:t>
            </a:r>
            <a:endParaRPr lang="zh-CN" altLang="zh-CN" sz="2400" dirty="0">
              <a:latin typeface="楷体" panose="02010609060101010101" charset="-122"/>
              <a:ea typeface="楷体" panose="02010609060101010101" charset="-122"/>
              <a:cs typeface="楷体" panose="02010609060101010101" charset="-122"/>
              <a:sym typeface="+mn-ea"/>
            </a:endParaRPr>
          </a:p>
          <a:p>
            <a:pPr lvl="0" algn="l"/>
            <a:r>
              <a:rPr lang="zh-CN" altLang="zh-CN" sz="2400" dirty="0">
                <a:latin typeface="楷体" panose="02010609060101010101" charset="-122"/>
                <a:ea typeface="楷体" panose="02010609060101010101" charset="-122"/>
                <a:cs typeface="楷体" panose="02010609060101010101" charset="-122"/>
                <a:sym typeface="+mn-ea"/>
              </a:rPr>
              <a:t>数据库为捕获数据而设计，数据</a:t>
            </a:r>
            <a:endParaRPr lang="zh-CN" altLang="zh-CN" sz="2400" dirty="0">
              <a:latin typeface="楷体" panose="02010609060101010101" charset="-122"/>
              <a:ea typeface="楷体" panose="02010609060101010101" charset="-122"/>
              <a:cs typeface="楷体" panose="02010609060101010101" charset="-122"/>
              <a:sym typeface="+mn-ea"/>
            </a:endParaRPr>
          </a:p>
          <a:p>
            <a:pPr lvl="0" algn="l"/>
            <a:r>
              <a:rPr lang="zh-CN" altLang="zh-CN" sz="2400" dirty="0">
                <a:latin typeface="楷体" panose="02010609060101010101" charset="-122"/>
                <a:ea typeface="楷体" panose="02010609060101010101" charset="-122"/>
                <a:cs typeface="楷体" panose="02010609060101010101" charset="-122"/>
                <a:sym typeface="+mn-ea"/>
              </a:rPr>
              <a:t>仓库为分析数据而设计。</a:t>
            </a:r>
            <a:endParaRPr lang="zh-CN" altLang="zh-CN" sz="2400" dirty="0">
              <a:latin typeface="楷体" panose="02010609060101010101" charset="-122"/>
              <a:ea typeface="楷体" panose="02010609060101010101" charset="-122"/>
              <a:cs typeface="楷体" panose="02010609060101010101" charset="-122"/>
              <a:sym typeface="+mn-ea"/>
            </a:endParaRPr>
          </a:p>
          <a:p>
            <a:pPr lvl="0" algn="l"/>
            <a:r>
              <a:rPr lang="en-US" altLang="zh-CN" sz="2400" dirty="0">
                <a:latin typeface="楷体" panose="02010609060101010101" charset="-122"/>
                <a:ea typeface="楷体" panose="02010609060101010101" charset="-122"/>
                <a:cs typeface="楷体" panose="02010609060101010101" charset="-122"/>
                <a:sym typeface="+mn-ea"/>
              </a:rPr>
              <a:t>    </a:t>
            </a:r>
            <a:r>
              <a:rPr lang="zh-CN" altLang="zh-CN" sz="2400" dirty="0">
                <a:latin typeface="楷体" panose="02010609060101010101" charset="-122"/>
                <a:ea typeface="楷体" panose="02010609060101010101" charset="-122"/>
                <a:cs typeface="楷体" panose="02010609060101010101" charset="-122"/>
                <a:sym typeface="+mn-ea"/>
              </a:rPr>
              <a:t>一个典型的数据仓库系统通</a:t>
            </a:r>
            <a:endParaRPr lang="zh-CN" altLang="zh-CN" sz="2400" dirty="0">
              <a:latin typeface="楷体" panose="02010609060101010101" charset="-122"/>
              <a:ea typeface="楷体" panose="02010609060101010101" charset="-122"/>
              <a:cs typeface="楷体" panose="02010609060101010101" charset="-122"/>
              <a:sym typeface="+mn-ea"/>
            </a:endParaRPr>
          </a:p>
          <a:p>
            <a:pPr lvl="0" algn="l"/>
            <a:r>
              <a:rPr lang="zh-CN" altLang="zh-CN" sz="2400" dirty="0">
                <a:latin typeface="楷体" panose="02010609060101010101" charset="-122"/>
                <a:ea typeface="楷体" panose="02010609060101010101" charset="-122"/>
                <a:cs typeface="楷体" panose="02010609060101010101" charset="-122"/>
                <a:sym typeface="+mn-ea"/>
              </a:rPr>
              <a:t>常包含数据源、数据存储和管理、</a:t>
            </a:r>
            <a:endParaRPr lang="zh-CN" altLang="zh-CN" sz="2400" dirty="0">
              <a:latin typeface="楷体" panose="02010609060101010101" charset="-122"/>
              <a:ea typeface="楷体" panose="02010609060101010101" charset="-122"/>
              <a:cs typeface="楷体" panose="02010609060101010101" charset="-122"/>
              <a:sym typeface="+mn-ea"/>
            </a:endParaRPr>
          </a:p>
          <a:p>
            <a:pPr lvl="0" algn="l"/>
            <a:r>
              <a:rPr lang="zh-CN" altLang="zh-CN" sz="2400" dirty="0">
                <a:latin typeface="楷体" panose="02010609060101010101" charset="-122"/>
                <a:ea typeface="楷体" panose="02010609060101010101" charset="-122"/>
                <a:cs typeface="楷体" panose="02010609060101010101" charset="-122"/>
                <a:sym typeface="+mn-ea"/>
              </a:rPr>
              <a:t>OLAP服务器、前端工具和应用等</a:t>
            </a:r>
            <a:endParaRPr lang="zh-CN" altLang="zh-CN" sz="2400" dirty="0">
              <a:latin typeface="楷体" panose="02010609060101010101" charset="-122"/>
              <a:ea typeface="楷体" panose="02010609060101010101" charset="-122"/>
              <a:cs typeface="楷体" panose="02010609060101010101" charset="-122"/>
              <a:sym typeface="+mn-ea"/>
            </a:endParaRPr>
          </a:p>
          <a:p>
            <a:pPr lvl="0" algn="l"/>
            <a:r>
              <a:rPr lang="zh-CN" altLang="zh-CN" sz="2400" dirty="0">
                <a:latin typeface="楷体" panose="02010609060101010101" charset="-122"/>
                <a:ea typeface="楷体" panose="02010609060101010101" charset="-122"/>
                <a:cs typeface="楷体" panose="02010609060101010101" charset="-122"/>
                <a:sym typeface="+mn-ea"/>
              </a:rPr>
              <a:t>4个部分，如图所示。</a:t>
            </a:r>
            <a:endParaRPr lang="zh-CN" altLang="zh-CN" sz="2400" dirty="0">
              <a:latin typeface="楷体" panose="02010609060101010101" charset="-122"/>
              <a:ea typeface="楷体" panose="02010609060101010101" charset="-122"/>
              <a:cs typeface="楷体" panose="02010609060101010101" charset="-122"/>
              <a:sym typeface="+mn-ea"/>
            </a:endParaRPr>
          </a:p>
        </p:txBody>
      </p:sp>
      <p:sp>
        <p:nvSpPr>
          <p:cNvPr id="12291" name="矩形 4"/>
          <p:cNvSpPr/>
          <p:nvPr/>
        </p:nvSpPr>
        <p:spPr>
          <a:xfrm>
            <a:off x="8145145" y="6087745"/>
            <a:ext cx="2325688" cy="369888"/>
          </a:xfrm>
          <a:prstGeom prst="rect">
            <a:avLst/>
          </a:prstGeom>
          <a:noFill/>
          <a:ln w="9525">
            <a:noFill/>
          </a:ln>
        </p:spPr>
        <p:txBody>
          <a:bodyPr wrap="none">
            <a:spAutoFit/>
          </a:bodyPr>
          <a:p>
            <a:r>
              <a:rPr lang="zh-CN" altLang="zh-CN" dirty="0">
                <a:latin typeface="Arial" panose="020B0604020202020204" pitchFamily="34" charset="0"/>
              </a:rPr>
              <a:t>图</a:t>
            </a:r>
            <a:r>
              <a:rPr lang="en-US" altLang="zh-CN" dirty="0">
                <a:latin typeface="Arial" panose="020B0604020202020204" pitchFamily="34" charset="0"/>
              </a:rPr>
              <a:t> </a:t>
            </a:r>
            <a:r>
              <a:rPr lang="zh-CN" altLang="zh-CN" dirty="0">
                <a:latin typeface="Arial" panose="020B0604020202020204" pitchFamily="34" charset="0"/>
              </a:rPr>
              <a:t>数据仓库体系架构</a:t>
            </a:r>
            <a:endParaRPr lang="zh-CN" altLang="en-US" dirty="0">
              <a:latin typeface="Arial" panose="020B0604020202020204" pitchFamily="34" charset="0"/>
            </a:endParaRPr>
          </a:p>
        </p:txBody>
      </p:sp>
      <p:pic>
        <p:nvPicPr>
          <p:cNvPr id="12292" name="图片 5"/>
          <p:cNvPicPr>
            <a:picLocks noChangeAspect="1"/>
          </p:cNvPicPr>
          <p:nvPr/>
        </p:nvPicPr>
        <p:blipFill>
          <a:blip r:embed="rId1"/>
          <a:stretch>
            <a:fillRect/>
          </a:stretch>
        </p:blipFill>
        <p:spPr>
          <a:xfrm>
            <a:off x="5712460" y="2820035"/>
            <a:ext cx="6075045" cy="3181985"/>
          </a:xfrm>
          <a:prstGeom prst="rect">
            <a:avLst/>
          </a:prstGeom>
          <a:noFill/>
          <a:ln w="9525">
            <a:noFill/>
          </a:ln>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61670" y="194945"/>
            <a:ext cx="10868660" cy="6737350"/>
          </a:xfrm>
          <a:prstGeom prst="rect">
            <a:avLst/>
          </a:prstGeom>
          <a:noFill/>
        </p:spPr>
        <p:txBody>
          <a:bodyPr wrap="square" rtlCol="0">
            <a:spAutoFit/>
          </a:bodyPr>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(1)数据源。数据源是数据仓库的基础，即系统的数据来源，通常包含企业的各种内部数据和外部数据。内部数据包括存在于联机事务处理(On-Line Transaction Processing,OLTP)系统中的各种业务数据和办公自动化系统中的各类文档资料等。外部数据包括各类法律法规、市场信息、竞争对手的信息，以及各类外部统计数据和其他相关文档等。</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(2)数据存储和管理。数据存储和管理是整个数据仓库的核心。在现有各业务系统的基础上,对数据进行抽取、转换，并加载到数据仓库中，按照主题进行重新组织，最终确定数据仓库的物理存储结构，同时存储数据库的各种元数据(包括数据仓库的数据字典、记录系统定义、数据转换规则、数据加载频率以及业务规则等)。对数据仓库系统的管理，也就是对相应数据库系统的管理，通常包括数据的安全、归档、备份、维护和恢复等工作。</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(3)OLAP服务器。OLAP服务器对需要分析的数据按照多维数据模型进行重组，以支持用户随时从多角度、多层次来分析数据，发现数据规律与变化趋势。</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(4)前端工具和应用。前端工具和应用主要包括数据查询工具、自由报表工具、数据分析工具、数据挖掘工具和各类应用系统。</a:t>
            </a:r>
            <a:endParaRPr lang="zh-CN" altLang="en-US" sz="2400">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3"/>
          <p:cNvSpPr/>
          <p:nvPr/>
        </p:nvSpPr>
        <p:spPr>
          <a:xfrm>
            <a:off x="1636395" y="3074035"/>
            <a:ext cx="8684895" cy="70993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charset="-122"/>
                <a:sym typeface="+mn-ea"/>
              </a:rPr>
              <a:t>什么是数据挖掘</a:t>
            </a:r>
            <a:r>
              <a:rPr lang="zh-CN" altLang="zh-CN" sz="3600" b="1" dirty="0">
                <a:ea typeface="黑体" panose="02010609060101010101" charset="-122"/>
                <a:sym typeface="+mn-ea"/>
              </a:rPr>
              <a:t> </a:t>
            </a:r>
            <a:endParaRPr lang="zh-CN" altLang="zh-CN" sz="3600" b="1" dirty="0">
              <a:ea typeface="黑体" panose="02010609060101010101" charset="-122"/>
              <a:sym typeface="Helvetica Light"/>
            </a:endParaRPr>
          </a:p>
        </p:txBody>
      </p:sp>
      <p:pic>
        <p:nvPicPr>
          <p:cNvPr id="101" name="图片 100"/>
          <p:cNvPicPr/>
          <p:nvPr/>
        </p:nvPicPr>
        <p:blipFill>
          <a:blip r:embed="rId1">
            <a:alphaModFix amt="24000"/>
          </a:blip>
          <a:stretch>
            <a:fillRect/>
          </a:stretch>
        </p:blipFill>
        <p:spPr>
          <a:xfrm rot="21300000">
            <a:off x="226060" y="2562860"/>
            <a:ext cx="3313430" cy="3882390"/>
          </a:xfrm>
          <a:prstGeom prst="rect">
            <a:avLst/>
          </a:prstGeom>
          <a:noFill/>
          <a:ln w="9525">
            <a:noFill/>
          </a:ln>
          <a:effectLst>
            <a:softEdge rad="127000"/>
          </a:effectLst>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42035" y="579120"/>
            <a:ext cx="9641840" cy="6185535"/>
          </a:xfrm>
          <a:prstGeom prst="rect">
            <a:avLst/>
          </a:prstGeom>
          <a:noFill/>
        </p:spPr>
        <p:txBody>
          <a:bodyPr wrap="square" rtlCol="0" anchor="t">
            <a:spAutoFit/>
          </a:bodyPr>
          <a:p>
            <a:pPr lvl="1" fontAlgn="auto">
              <a:lnSpc>
                <a:spcPct val="150000"/>
              </a:lnSpc>
            </a:pPr>
            <a:r>
              <a:rPr lang="en-US" altLang="zh-CN" sz="2400" dirty="0" smtClean="0">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400" dirty="0" smtClean="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数据挖掘</a:t>
            </a:r>
            <a:r>
              <a:rPr lang="en-US" altLang="zh-CN" sz="2400" dirty="0" smtClean="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(Data Mining)</a:t>
            </a:r>
            <a:r>
              <a:rPr lang="zh-CN" altLang="en-US" sz="2400" dirty="0" smtClean="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定义</a:t>
            </a:r>
            <a:r>
              <a:rPr lang="zh-CN" altLang="en-US" sz="2400" dirty="0" smtClean="0">
                <a:latin typeface="Times New Roman" panose="02020603050405020304" pitchFamily="18" charset="0"/>
                <a:ea typeface="楷体" panose="02010609060101010101" charset="-122"/>
                <a:cs typeface="Times New Roman" panose="02020603050405020304" pitchFamily="18" charset="0"/>
                <a:sym typeface="+mn-ea"/>
              </a:rPr>
              <a:t>：从大量的、不完全的、有噪声的、模糊的、随机的实际应用数据中，提取隐含在其中的、人们事先不知道的、但又是潜在有用的信息和知识的过程。</a:t>
            </a:r>
            <a:endParaRPr lang="zh-CN" altLang="en-US" sz="2400" dirty="0" smtClean="0">
              <a:latin typeface="Times New Roman" panose="02020603050405020304" pitchFamily="18" charset="0"/>
              <a:ea typeface="楷体" panose="02010609060101010101" charset="-122"/>
              <a:cs typeface="Times New Roman" panose="02020603050405020304" pitchFamily="18" charset="0"/>
              <a:sym typeface="+mn-ea"/>
            </a:endParaRPr>
          </a:p>
          <a:p>
            <a:pPr lvl="1" fontAlgn="auto">
              <a:lnSpc>
                <a:spcPct val="150000"/>
              </a:lnSpc>
            </a:pPr>
            <a:r>
              <a:rPr lang="en-US" altLang="zh-CN" sz="2400" dirty="0" smtClean="0">
                <a:latin typeface="Times New Roman" panose="02020603050405020304" pitchFamily="18" charset="0"/>
                <a:ea typeface="楷体" panose="02010609060101010101" charset="-122"/>
                <a:cs typeface="Times New Roman" panose="02020603050405020304" pitchFamily="18" charset="0"/>
                <a:sym typeface="+mn-ea"/>
              </a:rPr>
              <a:t>       近年来，数据挖掘引起了信息产业界的极大关注，其主要原因是存在大量数据可以广泛应用,并且迫切需要将这些数据转换成有用的信息和知识。获取到的信息和知识可以被广泛应用于各种领域,如商务管理、生产控制、市场分析、工程设计和科学探索等。</a:t>
            </a:r>
            <a:endParaRPr lang="en-US" altLang="zh-CN" sz="2400" dirty="0" smtClean="0">
              <a:latin typeface="Times New Roman" panose="02020603050405020304" pitchFamily="18" charset="0"/>
              <a:ea typeface="楷体" panose="02010609060101010101" charset="-122"/>
              <a:cs typeface="Times New Roman" panose="02020603050405020304" pitchFamily="18" charset="0"/>
              <a:sym typeface="+mn-ea"/>
            </a:endParaRPr>
          </a:p>
          <a:p>
            <a:pPr lvl="1" fontAlgn="auto">
              <a:lnSpc>
                <a:spcPct val="150000"/>
              </a:lnSpc>
            </a:pPr>
            <a:r>
              <a:rPr lang="en-US" altLang="zh-CN" sz="2400" dirty="0" smtClean="0">
                <a:latin typeface="Times New Roman" panose="02020603050405020304" pitchFamily="18" charset="0"/>
                <a:ea typeface="楷体" panose="02010609060101010101" charset="-122"/>
                <a:cs typeface="Times New Roman" panose="02020603050405020304" pitchFamily="18" charset="0"/>
                <a:sym typeface="+mn-ea"/>
              </a:rPr>
              <a:t>       面对海量数据库和大量烦琐信息，如何才能从中提取有价值的知识，进一步提高信息的利用率，由此引发了一个新的研究方向:基于数据库的知识发现(knowledge discovery in database)及相应的数据挖掘(data mining)理论和技术的研究。</a:t>
            </a:r>
            <a:endParaRPr lang="en-US" altLang="zh-CN" sz="2400" dirty="0" smtClean="0">
              <a:latin typeface="Times New Roman" panose="02020603050405020304" pitchFamily="18" charset="0"/>
              <a:ea typeface="楷体" panose="02010609060101010101" charset="-122"/>
              <a:cs typeface="Times New Roman" panose="02020603050405020304" pitchFamily="18" charset="0"/>
              <a:sym typeface="+mn-ea"/>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51" name="Rectangle 15"/>
          <p:cNvSpPr>
            <a:spLocks noGrp="1" noChangeArrowheads="1"/>
          </p:cNvSpPr>
          <p:nvPr/>
        </p:nvSpPr>
        <p:spPr>
          <a:xfrm>
            <a:off x="1003618" y="489268"/>
            <a:ext cx="7497762" cy="800100"/>
          </a:xfrm>
          <a:prstGeom prst="rect">
            <a:avLst/>
          </a:prstGeom>
          <a:noFill/>
        </p:spPr>
        <p:txBody>
          <a:bodyPr anchor="ctr">
            <a:normAutofit/>
          </a:bodyPr>
          <a:lstStyle>
            <a:lvl1pPr algn="l" rtl="0" eaLnBrk="1" fontAlgn="base" hangingPunct="1">
              <a:spcBef>
                <a:spcPct val="0"/>
              </a:spcBef>
              <a:spcAft>
                <a:spcPct val="0"/>
              </a:spcAft>
              <a:defRPr sz="4000" kern="1200">
                <a:solidFill>
                  <a:srgbClr val="572314"/>
                </a:solidFill>
                <a:effectLst>
                  <a:outerShdw blurRad="50000" dist="30000" dir="5400000" algn="tl" rotWithShape="0">
                    <a:srgbClr val="000000">
                      <a:alpha val="30000"/>
                    </a:srgbClr>
                  </a:outerShdw>
                </a:effectLst>
                <a:latin typeface="汉仪水滴体简" pitchFamily="49" charset="-122"/>
                <a:ea typeface="汉仪水滴体简" pitchFamily="49" charset="-122"/>
                <a:cs typeface="+mj-cs"/>
              </a:defRPr>
            </a:lvl1pPr>
            <a:lvl2pPr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2pPr>
            <a:lvl3pPr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3pPr>
            <a:lvl4pPr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4pPr>
            <a:lvl5pPr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5pPr>
            <a:lvl6pPr marL="457200"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6pPr>
            <a:lvl7pPr marL="914400"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7pPr>
            <a:lvl8pPr marL="1371600"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8pPr>
            <a:lvl9pPr marL="1828800"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9pPr>
          </a:lstStyle>
          <a:p>
            <a:r>
              <a:rPr lang="zh-CN" altLang="en-US" sz="2400" dirty="0">
                <a:latin typeface="楷体" panose="02010609060101010101" charset="-122"/>
                <a:ea typeface="楷体" panose="02010609060101010101" charset="-122"/>
                <a:cs typeface="楷体" panose="02010609060101010101" charset="-122"/>
              </a:rPr>
              <a:t>数据</a:t>
            </a:r>
            <a:r>
              <a:rPr lang="zh-CN" altLang="en-US" sz="2400" dirty="0" smtClean="0">
                <a:latin typeface="楷体" panose="02010609060101010101" charset="-122"/>
                <a:ea typeface="楷体" panose="02010609060101010101" charset="-122"/>
                <a:cs typeface="楷体" panose="02010609060101010101" charset="-122"/>
              </a:rPr>
              <a:t>挖掘</a:t>
            </a:r>
            <a:r>
              <a:rPr lang="zh-CN" altLang="en-US" sz="2400" dirty="0" smtClean="0">
                <a:latin typeface="楷体" panose="02010609060101010101" charset="-122"/>
                <a:ea typeface="楷体" panose="02010609060101010101" charset="-122"/>
                <a:cs typeface="楷体" panose="02010609060101010101" charset="-122"/>
              </a:rPr>
              <a:t>的特点</a:t>
            </a:r>
            <a:endParaRPr lang="zh-CN" altLang="en-US" sz="2400" dirty="0">
              <a:latin typeface="楷体" panose="02010609060101010101" charset="-122"/>
              <a:ea typeface="楷体" panose="02010609060101010101" charset="-122"/>
              <a:cs typeface="楷体" panose="02010609060101010101" charset="-122"/>
            </a:endParaRPr>
          </a:p>
        </p:txBody>
      </p:sp>
      <p:sp>
        <p:nvSpPr>
          <p:cNvPr id="2" name="内容占位符 1"/>
          <p:cNvSpPr>
            <a:spLocks noGrp="1"/>
          </p:cNvSpPr>
          <p:nvPr/>
        </p:nvSpPr>
        <p:spPr>
          <a:xfrm>
            <a:off x="779780" y="1431925"/>
            <a:ext cx="4238625" cy="778510"/>
          </a:xfrm>
          <a:prstGeom prst="rect">
            <a:avLst/>
          </a:prstGeom>
          <a:noFill/>
          <a:ln>
            <a:noFill/>
          </a:ln>
        </p:spPr>
        <p:txBody>
          <a:bodyPr vert="horz" wrap="square" lIns="91440" tIns="45720" rIns="91440" bIns="45720" numCol="1" anchor="t" anchorCtr="0" compatLnSpc="1"/>
          <a:lstStyle>
            <a:lvl1pPr marL="365125" indent="-282575" algn="l" rtl="0" eaLnBrk="1" fontAlgn="base" hangingPunct="1">
              <a:lnSpc>
                <a:spcPct val="130000"/>
              </a:lnSpc>
              <a:spcBef>
                <a:spcPct val="0"/>
              </a:spcBef>
              <a:spcAft>
                <a:spcPct val="0"/>
              </a:spcAft>
              <a:buClr>
                <a:schemeClr val="accent1"/>
              </a:buClr>
              <a:buSzPct val="80000"/>
              <a:buFont typeface="Wingdings 2" pitchFamily="18" charset="2"/>
              <a:buChar char=""/>
              <a:defRPr sz="2800" kern="1200">
                <a:solidFill>
                  <a:schemeClr val="tx1"/>
                </a:solidFill>
                <a:latin typeface="Times New Roman" panose="02020603050405020304" pitchFamily="18" charset="0"/>
                <a:ea typeface="华文细黑" pitchFamily="2" charset="-122"/>
                <a:cs typeface="+mn-cs"/>
              </a:defRPr>
            </a:lvl1pPr>
            <a:lvl2pPr marL="640080" indent="-236855" algn="l" rtl="0" eaLnBrk="1" fontAlgn="base" hangingPunct="1">
              <a:lnSpc>
                <a:spcPct val="130000"/>
              </a:lnSpc>
              <a:spcBef>
                <a:spcPct val="0"/>
              </a:spcBef>
              <a:spcAft>
                <a:spcPct val="0"/>
              </a:spcAft>
              <a:buClr>
                <a:schemeClr val="accent1"/>
              </a:buClr>
              <a:buFont typeface="Verdana" panose="020B0604030504040204" pitchFamily="34" charset="0"/>
              <a:buChar char="◦"/>
              <a:defRPr sz="2400" kern="1200">
                <a:solidFill>
                  <a:schemeClr val="tx1"/>
                </a:solidFill>
                <a:latin typeface="Times New Roman" panose="02020603050405020304" pitchFamily="18" charset="0"/>
                <a:ea typeface="华文细黑" pitchFamily="2" charset="-122"/>
                <a:cs typeface="+mn-cs"/>
              </a:defRPr>
            </a:lvl2pPr>
            <a:lvl3pPr marL="885825" indent="-228600" algn="l" rtl="0" eaLnBrk="1" fontAlgn="base" hangingPunct="1">
              <a:lnSpc>
                <a:spcPct val="130000"/>
              </a:lnSpc>
              <a:spcBef>
                <a:spcPct val="0"/>
              </a:spcBef>
              <a:spcAft>
                <a:spcPct val="0"/>
              </a:spcAft>
              <a:buClr>
                <a:schemeClr val="accent2"/>
              </a:buClr>
              <a:buFont typeface="Wingdings 2" pitchFamily="18" charset="2"/>
              <a:buChar char=""/>
              <a:defRPr sz="2000" kern="1200">
                <a:solidFill>
                  <a:schemeClr val="tx1"/>
                </a:solidFill>
                <a:latin typeface="Times New Roman" panose="02020603050405020304" pitchFamily="18" charset="0"/>
                <a:ea typeface="华文细黑" pitchFamily="2" charset="-122"/>
                <a:cs typeface="+mn-cs"/>
              </a:defRPr>
            </a:lvl3pPr>
            <a:lvl4pPr marL="1097280" indent="-173355" algn="l" rtl="0" eaLnBrk="1" fontAlgn="base" hangingPunct="1">
              <a:lnSpc>
                <a:spcPct val="130000"/>
              </a:lnSpc>
              <a:spcBef>
                <a:spcPct val="0"/>
              </a:spcBef>
              <a:spcAft>
                <a:spcPct val="0"/>
              </a:spcAft>
              <a:buClr>
                <a:srgbClr val="C32D2E"/>
              </a:buClr>
              <a:buFont typeface="Wingdings 2" pitchFamily="18" charset="2"/>
              <a:buChar char=""/>
              <a:defRPr kern="1200">
                <a:solidFill>
                  <a:schemeClr val="tx1"/>
                </a:solidFill>
                <a:latin typeface="Times New Roman" panose="02020603050405020304" pitchFamily="18" charset="0"/>
                <a:ea typeface="华文细黑" pitchFamily="2" charset="-122"/>
                <a:cs typeface="+mn-cs"/>
              </a:defRPr>
            </a:lvl4pPr>
            <a:lvl5pPr marL="1297305" indent="-182880" algn="l" rtl="0" eaLnBrk="1" fontAlgn="base" hangingPunct="1">
              <a:lnSpc>
                <a:spcPct val="130000"/>
              </a:lnSpc>
              <a:spcBef>
                <a:spcPct val="0"/>
              </a:spcBef>
              <a:spcAft>
                <a:spcPct val="0"/>
              </a:spcAft>
              <a:buClr>
                <a:srgbClr val="84AA33"/>
              </a:buClr>
              <a:buFont typeface="Wingdings 2" pitchFamily="18" charset="2"/>
              <a:buChar char=""/>
              <a:defRPr kern="1200">
                <a:solidFill>
                  <a:schemeClr val="tx1"/>
                </a:solidFill>
                <a:latin typeface="Times New Roman" panose="02020603050405020304" pitchFamily="18" charset="0"/>
                <a:ea typeface="华文细黑" pitchFamily="2" charset="-122"/>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8945"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425"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lstStyle>
          <a:p>
            <a:pPr>
              <a:buFont typeface="Wingdings" panose="05000000000000000000" charset="0"/>
              <a:buChar char="Ø"/>
            </a:pPr>
            <a:r>
              <a:rPr lang="zh-CN" altLang="en-US" sz="2400" dirty="0">
                <a:latin typeface="楷体" panose="02010609060101010101" charset="-122"/>
                <a:ea typeface="楷体" panose="02010609060101010101" charset="-122"/>
              </a:rPr>
              <a:t>数据挖掘是多学科的产物</a:t>
            </a:r>
            <a:endParaRPr lang="zh-CN" altLang="en-US" sz="2400" dirty="0">
              <a:latin typeface="楷体" panose="02010609060101010101" charset="-122"/>
              <a:ea typeface="楷体" panose="02010609060101010101" charset="-122"/>
            </a:endParaRPr>
          </a:p>
        </p:txBody>
      </p:sp>
      <p:sp>
        <p:nvSpPr>
          <p:cNvPr id="18" name="Rectangle 3"/>
          <p:cNvSpPr txBox="1">
            <a:spLocks noChangeArrowheads="1"/>
          </p:cNvSpPr>
          <p:nvPr/>
        </p:nvSpPr>
        <p:spPr bwMode="auto">
          <a:xfrm>
            <a:off x="5467985" y="1089025"/>
            <a:ext cx="658622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82575" algn="l" rtl="0" eaLnBrk="1" fontAlgn="base" hangingPunct="1">
              <a:lnSpc>
                <a:spcPct val="130000"/>
              </a:lnSpc>
              <a:spcBef>
                <a:spcPct val="0"/>
              </a:spcBef>
              <a:spcAft>
                <a:spcPct val="0"/>
              </a:spcAft>
              <a:buClr>
                <a:schemeClr val="accent1"/>
              </a:buClr>
              <a:buSzPct val="80000"/>
              <a:buFont typeface="Wingdings 2" pitchFamily="18" charset="2"/>
              <a:buChar char=""/>
              <a:defRPr sz="2800" kern="1200">
                <a:solidFill>
                  <a:schemeClr val="tx1"/>
                </a:solidFill>
                <a:latin typeface="Times New Roman" panose="02020603050405020304" pitchFamily="18" charset="0"/>
                <a:ea typeface="华文细黑" pitchFamily="2" charset="-122"/>
                <a:cs typeface="+mn-cs"/>
              </a:defRPr>
            </a:lvl1pPr>
            <a:lvl2pPr marL="640080" indent="-236855" algn="l" rtl="0" eaLnBrk="1" fontAlgn="base" hangingPunct="1">
              <a:lnSpc>
                <a:spcPct val="130000"/>
              </a:lnSpc>
              <a:spcBef>
                <a:spcPct val="0"/>
              </a:spcBef>
              <a:spcAft>
                <a:spcPct val="0"/>
              </a:spcAft>
              <a:buClr>
                <a:schemeClr val="accent1"/>
              </a:buClr>
              <a:buFont typeface="Verdana" panose="020B0604030504040204" pitchFamily="34" charset="0"/>
              <a:buChar char="◦"/>
              <a:defRPr sz="2400" kern="1200">
                <a:solidFill>
                  <a:schemeClr val="tx1"/>
                </a:solidFill>
                <a:latin typeface="Times New Roman" panose="02020603050405020304" pitchFamily="18" charset="0"/>
                <a:ea typeface="华文细黑" pitchFamily="2" charset="-122"/>
                <a:cs typeface="+mn-cs"/>
              </a:defRPr>
            </a:lvl2pPr>
            <a:lvl3pPr marL="885825" indent="-228600" algn="l" rtl="0" eaLnBrk="1" fontAlgn="base" hangingPunct="1">
              <a:lnSpc>
                <a:spcPct val="130000"/>
              </a:lnSpc>
              <a:spcBef>
                <a:spcPct val="0"/>
              </a:spcBef>
              <a:spcAft>
                <a:spcPct val="0"/>
              </a:spcAft>
              <a:buClr>
                <a:schemeClr val="accent2"/>
              </a:buClr>
              <a:buFont typeface="Wingdings 2" pitchFamily="18" charset="2"/>
              <a:buChar char=""/>
              <a:defRPr sz="2000" kern="1200">
                <a:solidFill>
                  <a:schemeClr val="tx1"/>
                </a:solidFill>
                <a:latin typeface="Times New Roman" panose="02020603050405020304" pitchFamily="18" charset="0"/>
                <a:ea typeface="华文细黑" pitchFamily="2" charset="-122"/>
                <a:cs typeface="+mn-cs"/>
              </a:defRPr>
            </a:lvl3pPr>
            <a:lvl4pPr marL="1097280" indent="-173355" algn="l" rtl="0" eaLnBrk="1" fontAlgn="base" hangingPunct="1">
              <a:lnSpc>
                <a:spcPct val="130000"/>
              </a:lnSpc>
              <a:spcBef>
                <a:spcPct val="0"/>
              </a:spcBef>
              <a:spcAft>
                <a:spcPct val="0"/>
              </a:spcAft>
              <a:buClr>
                <a:srgbClr val="C32D2E"/>
              </a:buClr>
              <a:buFont typeface="Wingdings 2" pitchFamily="18" charset="2"/>
              <a:buChar char=""/>
              <a:defRPr kern="1200">
                <a:solidFill>
                  <a:schemeClr val="tx1"/>
                </a:solidFill>
                <a:latin typeface="Times New Roman" panose="02020603050405020304" pitchFamily="18" charset="0"/>
                <a:ea typeface="华文细黑" pitchFamily="2" charset="-122"/>
                <a:cs typeface="+mn-cs"/>
              </a:defRPr>
            </a:lvl4pPr>
            <a:lvl5pPr marL="1297305" indent="-182880" algn="l" rtl="0" eaLnBrk="1" fontAlgn="base" hangingPunct="1">
              <a:lnSpc>
                <a:spcPct val="130000"/>
              </a:lnSpc>
              <a:spcBef>
                <a:spcPct val="0"/>
              </a:spcBef>
              <a:spcAft>
                <a:spcPct val="0"/>
              </a:spcAft>
              <a:buClr>
                <a:srgbClr val="84AA33"/>
              </a:buClr>
              <a:buFont typeface="Wingdings 2" pitchFamily="18" charset="2"/>
              <a:buChar char=""/>
              <a:defRPr kern="1200">
                <a:solidFill>
                  <a:schemeClr val="tx1"/>
                </a:solidFill>
                <a:latin typeface="Times New Roman" panose="02020603050405020304" pitchFamily="18" charset="0"/>
                <a:ea typeface="华文细黑" pitchFamily="2" charset="-122"/>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8945"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425"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lstStyle>
          <a:p>
            <a:pPr marL="282575">
              <a:lnSpc>
                <a:spcPct val="160000"/>
              </a:lnSpc>
            </a:pPr>
            <a:r>
              <a:rPr lang="zh-CN" altLang="en-US" sz="2400" dirty="0" smtClean="0">
                <a:latin typeface="楷体" panose="02010609060101010101" charset="-122"/>
                <a:ea typeface="楷体" panose="02010609060101010101" charset="-122"/>
                <a:cs typeface="楷体" panose="02010609060101010101" charset="-122"/>
              </a:rPr>
              <a:t>统计学的抽样、估计和假设检验</a:t>
            </a:r>
            <a:endParaRPr lang="zh-CN" altLang="en-US" sz="2400" dirty="0" smtClean="0">
              <a:latin typeface="楷体" panose="02010609060101010101" charset="-122"/>
              <a:ea typeface="楷体" panose="02010609060101010101" charset="-122"/>
              <a:cs typeface="楷体" panose="02010609060101010101" charset="-122"/>
            </a:endParaRPr>
          </a:p>
          <a:p>
            <a:pPr marL="282575">
              <a:lnSpc>
                <a:spcPct val="160000"/>
              </a:lnSpc>
            </a:pPr>
            <a:r>
              <a:rPr lang="zh-CN" altLang="en-US" sz="2400" dirty="0" smtClean="0">
                <a:latin typeface="楷体" panose="02010609060101010101" charset="-122"/>
                <a:ea typeface="楷体" panose="02010609060101010101" charset="-122"/>
                <a:cs typeface="楷体" panose="02010609060101010101" charset="-122"/>
              </a:rPr>
              <a:t>数据库系统提供有效的存储、索引和查询处理支持 </a:t>
            </a:r>
            <a:endParaRPr lang="en-US" altLang="zh-CN" sz="2400" dirty="0" smtClean="0">
              <a:latin typeface="楷体" panose="02010609060101010101" charset="-122"/>
              <a:ea typeface="楷体" panose="02010609060101010101" charset="-122"/>
              <a:cs typeface="楷体" panose="02010609060101010101" charset="-122"/>
            </a:endParaRPr>
          </a:p>
          <a:p>
            <a:pPr marL="282575">
              <a:lnSpc>
                <a:spcPct val="160000"/>
              </a:lnSpc>
            </a:pPr>
            <a:r>
              <a:rPr lang="zh-CN" altLang="en-US" sz="2400" dirty="0" smtClean="0">
                <a:latin typeface="楷体" panose="02010609060101010101" charset="-122"/>
                <a:ea typeface="楷体" panose="02010609060101010101" charset="-122"/>
                <a:cs typeface="楷体" panose="02010609060101010101" charset="-122"/>
              </a:rPr>
              <a:t>可视化</a:t>
            </a:r>
            <a:endParaRPr lang="en-US" altLang="zh-CN" sz="2400" dirty="0" smtClean="0">
              <a:latin typeface="楷体" panose="02010609060101010101" charset="-122"/>
              <a:ea typeface="楷体" panose="02010609060101010101" charset="-122"/>
              <a:cs typeface="楷体" panose="02010609060101010101" charset="-122"/>
            </a:endParaRPr>
          </a:p>
          <a:p>
            <a:pPr marL="282575">
              <a:lnSpc>
                <a:spcPct val="160000"/>
              </a:lnSpc>
            </a:pPr>
            <a:r>
              <a:rPr lang="zh-CN" altLang="en-US" sz="2400" dirty="0" smtClean="0">
                <a:latin typeface="楷体" panose="02010609060101010101" charset="-122"/>
                <a:ea typeface="楷体" panose="02010609060101010101" charset="-122"/>
                <a:cs typeface="楷体" panose="02010609060101010101" charset="-122"/>
              </a:rPr>
              <a:t>算法和高性能计算（最优化</a:t>
            </a:r>
            <a:r>
              <a:rPr lang="zh-CN" altLang="en-US" sz="2400" dirty="0">
                <a:latin typeface="楷体" panose="02010609060101010101" charset="-122"/>
                <a:ea typeface="楷体" panose="02010609060101010101" charset="-122"/>
                <a:cs typeface="楷体" panose="02010609060101010101" charset="-122"/>
              </a:rPr>
              <a:t>、进化</a:t>
            </a:r>
            <a:r>
              <a:rPr lang="zh-CN" altLang="en-US" sz="2400" dirty="0" smtClean="0">
                <a:latin typeface="楷体" panose="02010609060101010101" charset="-122"/>
                <a:ea typeface="楷体" panose="02010609060101010101" charset="-122"/>
                <a:cs typeface="楷体" panose="02010609060101010101" charset="-122"/>
              </a:rPr>
              <a:t>计算</a:t>
            </a:r>
            <a:r>
              <a:rPr lang="zh-CN" altLang="en-US" sz="2400" dirty="0">
                <a:latin typeface="楷体" panose="02010609060101010101" charset="-122"/>
                <a:ea typeface="楷体" panose="02010609060101010101" charset="-122"/>
                <a:cs typeface="楷体" panose="02010609060101010101" charset="-122"/>
              </a:rPr>
              <a:t>）</a:t>
            </a:r>
            <a:endParaRPr lang="en-US" altLang="zh-CN" sz="2400" dirty="0" smtClean="0">
              <a:latin typeface="楷体" panose="02010609060101010101" charset="-122"/>
              <a:ea typeface="楷体" panose="02010609060101010101" charset="-122"/>
              <a:cs typeface="楷体" panose="02010609060101010101" charset="-122"/>
            </a:endParaRPr>
          </a:p>
          <a:p>
            <a:pPr marL="282575">
              <a:lnSpc>
                <a:spcPct val="160000"/>
              </a:lnSpc>
            </a:pPr>
            <a:r>
              <a:rPr lang="zh-CN" altLang="en-US" sz="2400" dirty="0" smtClean="0">
                <a:latin typeface="楷体" panose="02010609060101010101" charset="-122"/>
                <a:ea typeface="楷体" panose="02010609060101010101" charset="-122"/>
                <a:cs typeface="楷体" panose="02010609060101010101" charset="-122"/>
              </a:rPr>
              <a:t>机器学习</a:t>
            </a:r>
            <a:r>
              <a:rPr lang="zh-CN" altLang="en-US" sz="2400" dirty="0">
                <a:latin typeface="楷体" panose="02010609060101010101" charset="-122"/>
                <a:ea typeface="楷体" panose="02010609060101010101" charset="-122"/>
                <a:cs typeface="楷体" panose="02010609060101010101" charset="-122"/>
              </a:rPr>
              <a:t>的搜索算法、建模技术和</a:t>
            </a:r>
            <a:r>
              <a:rPr lang="zh-CN" altLang="en-US" sz="2400" dirty="0" smtClean="0">
                <a:latin typeface="楷体" panose="02010609060101010101" charset="-122"/>
                <a:ea typeface="楷体" panose="02010609060101010101" charset="-122"/>
                <a:cs typeface="楷体" panose="02010609060101010101" charset="-122"/>
              </a:rPr>
              <a:t>学习理论</a:t>
            </a:r>
            <a:endParaRPr lang="zh-CN" altLang="en-US" sz="2400" dirty="0" smtClean="0">
              <a:latin typeface="楷体" panose="02010609060101010101" charset="-122"/>
              <a:ea typeface="楷体" panose="02010609060101010101" charset="-122"/>
              <a:cs typeface="楷体" panose="02010609060101010101" charset="-122"/>
            </a:endParaRPr>
          </a:p>
          <a:p>
            <a:pPr marL="282575">
              <a:lnSpc>
                <a:spcPct val="160000"/>
              </a:lnSpc>
            </a:pPr>
            <a:r>
              <a:rPr lang="zh-CN" altLang="en-US" sz="2400" dirty="0" smtClean="0">
                <a:latin typeface="楷体" panose="02010609060101010101" charset="-122"/>
                <a:ea typeface="楷体" panose="02010609060101010101" charset="-122"/>
                <a:cs typeface="楷体" panose="02010609060101010101" charset="-122"/>
              </a:rPr>
              <a:t>人工智能、模式识别和分布式技术也能帮助处理海量数据</a:t>
            </a:r>
            <a:endParaRPr lang="zh-CN" altLang="en-US" sz="2400" dirty="0" smtClean="0">
              <a:latin typeface="楷体" panose="02010609060101010101" charset="-122"/>
              <a:ea typeface="楷体" panose="02010609060101010101" charset="-122"/>
              <a:cs typeface="楷体" panose="02010609060101010101" charset="-122"/>
            </a:endParaRPr>
          </a:p>
          <a:p>
            <a:pPr marL="282575">
              <a:lnSpc>
                <a:spcPct val="160000"/>
              </a:lnSpc>
            </a:pPr>
            <a:r>
              <a:rPr lang="zh-CN" altLang="en-US" sz="2400" dirty="0" smtClean="0">
                <a:latin typeface="楷体" panose="02010609060101010101" charset="-122"/>
                <a:ea typeface="楷体" panose="02010609060101010101" charset="-122"/>
                <a:cs typeface="楷体" panose="02010609060101010101" charset="-122"/>
              </a:rPr>
              <a:t>信息论、信号处理、可视化和信息检索</a:t>
            </a:r>
            <a:r>
              <a:rPr lang="zh-CN" altLang="en-US" sz="2400" dirty="0" smtClean="0"/>
              <a:t> </a:t>
            </a:r>
            <a:endParaRPr lang="zh-CN" altLang="en-US" sz="2400" dirty="0" smtClean="0"/>
          </a:p>
        </p:txBody>
      </p:sp>
      <p:pic>
        <p:nvPicPr>
          <p:cNvPr id="4" name="图片 3"/>
          <p:cNvPicPr>
            <a:picLocks noChangeAspect="1"/>
          </p:cNvPicPr>
          <p:nvPr/>
        </p:nvPicPr>
        <p:blipFill>
          <a:blip r:embed="rId1"/>
          <a:stretch>
            <a:fillRect/>
          </a:stretch>
        </p:blipFill>
        <p:spPr>
          <a:xfrm>
            <a:off x="614045" y="2080260"/>
            <a:ext cx="4570095" cy="443801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1250"/>
                                        <p:tgtEl>
                                          <p:spTgt spid="1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fade">
                                      <p:cBhvr>
                                        <p:cTn id="10" dur="1250"/>
                                        <p:tgtEl>
                                          <p:spTgt spid="1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xEl>
                                              <p:pRg st="2" end="2"/>
                                            </p:txEl>
                                          </p:spTgt>
                                        </p:tgtEl>
                                        <p:attrNameLst>
                                          <p:attrName>style.visibility</p:attrName>
                                        </p:attrNameLst>
                                      </p:cBhvr>
                                      <p:to>
                                        <p:strVal val="visible"/>
                                      </p:to>
                                    </p:set>
                                    <p:animEffect transition="in" filter="fade">
                                      <p:cBhvr>
                                        <p:cTn id="13" dur="1250"/>
                                        <p:tgtEl>
                                          <p:spTgt spid="1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xEl>
                                              <p:pRg st="3" end="3"/>
                                            </p:txEl>
                                          </p:spTgt>
                                        </p:tgtEl>
                                        <p:attrNameLst>
                                          <p:attrName>style.visibility</p:attrName>
                                        </p:attrNameLst>
                                      </p:cBhvr>
                                      <p:to>
                                        <p:strVal val="visible"/>
                                      </p:to>
                                    </p:set>
                                    <p:animEffect transition="in" filter="fade">
                                      <p:cBhvr>
                                        <p:cTn id="16" dur="1250"/>
                                        <p:tgtEl>
                                          <p:spTgt spid="18">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xEl>
                                              <p:pRg st="4" end="4"/>
                                            </p:txEl>
                                          </p:spTgt>
                                        </p:tgtEl>
                                        <p:attrNameLst>
                                          <p:attrName>style.visibility</p:attrName>
                                        </p:attrNameLst>
                                      </p:cBhvr>
                                      <p:to>
                                        <p:strVal val="visible"/>
                                      </p:to>
                                    </p:set>
                                    <p:animEffect transition="in" filter="fade">
                                      <p:cBhvr>
                                        <p:cTn id="19" dur="1250"/>
                                        <p:tgtEl>
                                          <p:spTgt spid="18">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xEl>
                                              <p:pRg st="5" end="5"/>
                                            </p:txEl>
                                          </p:spTgt>
                                        </p:tgtEl>
                                        <p:attrNameLst>
                                          <p:attrName>style.visibility</p:attrName>
                                        </p:attrNameLst>
                                      </p:cBhvr>
                                      <p:to>
                                        <p:strVal val="visible"/>
                                      </p:to>
                                    </p:set>
                                    <p:animEffect transition="in" filter="fade">
                                      <p:cBhvr>
                                        <p:cTn id="22" dur="1250"/>
                                        <p:tgtEl>
                                          <p:spTgt spid="18">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nvSpPr>
        <p:spPr>
          <a:xfrm>
            <a:off x="1004570" y="774700"/>
            <a:ext cx="4585335" cy="645795"/>
          </a:xfrm>
          <a:prstGeom prst="rect">
            <a:avLst/>
          </a:prstGeom>
          <a:noFill/>
          <a:ln>
            <a:noFill/>
          </a:ln>
        </p:spPr>
        <p:txBody>
          <a:bodyPr vert="horz" wrap="square" lIns="91440" tIns="45720" rIns="91440" bIns="45720" numCol="1" anchor="t" anchorCtr="0" compatLnSpc="1"/>
          <a:lstStyle>
            <a:lvl1pPr marL="365125" indent="-282575" algn="l" rtl="0" eaLnBrk="1" fontAlgn="base" hangingPunct="1">
              <a:lnSpc>
                <a:spcPct val="130000"/>
              </a:lnSpc>
              <a:spcBef>
                <a:spcPct val="0"/>
              </a:spcBef>
              <a:spcAft>
                <a:spcPct val="0"/>
              </a:spcAft>
              <a:buClr>
                <a:schemeClr val="accent1"/>
              </a:buClr>
              <a:buSzPct val="80000"/>
              <a:buFont typeface="Wingdings 2" pitchFamily="18" charset="2"/>
              <a:buChar char=""/>
              <a:defRPr sz="2800" kern="1200">
                <a:solidFill>
                  <a:schemeClr val="tx1"/>
                </a:solidFill>
                <a:latin typeface="Times New Roman" panose="02020603050405020304" pitchFamily="18" charset="0"/>
                <a:ea typeface="华文细黑" pitchFamily="2" charset="-122"/>
                <a:cs typeface="+mn-cs"/>
              </a:defRPr>
            </a:lvl1pPr>
            <a:lvl2pPr marL="640080" indent="-236855" algn="l" rtl="0" eaLnBrk="1" fontAlgn="base" hangingPunct="1">
              <a:lnSpc>
                <a:spcPct val="130000"/>
              </a:lnSpc>
              <a:spcBef>
                <a:spcPct val="0"/>
              </a:spcBef>
              <a:spcAft>
                <a:spcPct val="0"/>
              </a:spcAft>
              <a:buClr>
                <a:schemeClr val="accent1"/>
              </a:buClr>
              <a:buFont typeface="Verdana" panose="020B0604030504040204" pitchFamily="34" charset="0"/>
              <a:buChar char="◦"/>
              <a:defRPr sz="2400" kern="1200">
                <a:solidFill>
                  <a:schemeClr val="tx1"/>
                </a:solidFill>
                <a:latin typeface="Times New Roman" panose="02020603050405020304" pitchFamily="18" charset="0"/>
                <a:ea typeface="华文细黑" pitchFamily="2" charset="-122"/>
                <a:cs typeface="+mn-cs"/>
              </a:defRPr>
            </a:lvl2pPr>
            <a:lvl3pPr marL="885825" indent="-228600" algn="l" rtl="0" eaLnBrk="1" fontAlgn="base" hangingPunct="1">
              <a:lnSpc>
                <a:spcPct val="130000"/>
              </a:lnSpc>
              <a:spcBef>
                <a:spcPct val="0"/>
              </a:spcBef>
              <a:spcAft>
                <a:spcPct val="0"/>
              </a:spcAft>
              <a:buClr>
                <a:schemeClr val="accent2"/>
              </a:buClr>
              <a:buFont typeface="Wingdings 2" pitchFamily="18" charset="2"/>
              <a:buChar char=""/>
              <a:defRPr sz="2000" kern="1200">
                <a:solidFill>
                  <a:schemeClr val="tx1"/>
                </a:solidFill>
                <a:latin typeface="Times New Roman" panose="02020603050405020304" pitchFamily="18" charset="0"/>
                <a:ea typeface="华文细黑" pitchFamily="2" charset="-122"/>
                <a:cs typeface="+mn-cs"/>
              </a:defRPr>
            </a:lvl3pPr>
            <a:lvl4pPr marL="1097280" indent="-173355" algn="l" rtl="0" eaLnBrk="1" fontAlgn="base" hangingPunct="1">
              <a:lnSpc>
                <a:spcPct val="130000"/>
              </a:lnSpc>
              <a:spcBef>
                <a:spcPct val="0"/>
              </a:spcBef>
              <a:spcAft>
                <a:spcPct val="0"/>
              </a:spcAft>
              <a:buClr>
                <a:srgbClr val="C32D2E"/>
              </a:buClr>
              <a:buFont typeface="Wingdings 2" pitchFamily="18" charset="2"/>
              <a:buChar char=""/>
              <a:defRPr kern="1200">
                <a:solidFill>
                  <a:schemeClr val="tx1"/>
                </a:solidFill>
                <a:latin typeface="Times New Roman" panose="02020603050405020304" pitchFamily="18" charset="0"/>
                <a:ea typeface="华文细黑" pitchFamily="2" charset="-122"/>
                <a:cs typeface="+mn-cs"/>
              </a:defRPr>
            </a:lvl4pPr>
            <a:lvl5pPr marL="1297305" indent="-182880" algn="l" rtl="0" eaLnBrk="1" fontAlgn="base" hangingPunct="1">
              <a:lnSpc>
                <a:spcPct val="130000"/>
              </a:lnSpc>
              <a:spcBef>
                <a:spcPct val="0"/>
              </a:spcBef>
              <a:spcAft>
                <a:spcPct val="0"/>
              </a:spcAft>
              <a:buClr>
                <a:srgbClr val="84AA33"/>
              </a:buClr>
              <a:buFont typeface="Wingdings 2" pitchFamily="18" charset="2"/>
              <a:buChar char=""/>
              <a:defRPr kern="1200">
                <a:solidFill>
                  <a:schemeClr val="tx1"/>
                </a:solidFill>
                <a:latin typeface="Times New Roman" panose="02020603050405020304" pitchFamily="18" charset="0"/>
                <a:ea typeface="华文细黑" pitchFamily="2" charset="-122"/>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8945"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425"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lstStyle>
          <a:p>
            <a:pPr>
              <a:buFont typeface="Wingdings" panose="05000000000000000000" charset="0"/>
              <a:buChar char="Ø"/>
            </a:pPr>
            <a:r>
              <a:rPr lang="zh-CN" altLang="en-US" sz="2400" dirty="0">
                <a:latin typeface="楷体" panose="02010609060101010101" charset="-122"/>
                <a:ea typeface="楷体" panose="02010609060101010101" charset="-122"/>
              </a:rPr>
              <a:t>数据挖掘是</a:t>
            </a:r>
            <a:r>
              <a:rPr lang="zh-CN" altLang="en-US" sz="2400" dirty="0" smtClean="0">
                <a:latin typeface="楷体" panose="02010609060101010101" charset="-122"/>
                <a:ea typeface="楷体" panose="02010609060101010101" charset="-122"/>
              </a:rPr>
              <a:t>多技术的</a:t>
            </a:r>
            <a:r>
              <a:rPr lang="zh-CN" altLang="en-US" sz="2400" dirty="0">
                <a:latin typeface="楷体" panose="02010609060101010101" charset="-122"/>
                <a:ea typeface="楷体" panose="02010609060101010101" charset="-122"/>
              </a:rPr>
              <a:t>产物</a:t>
            </a:r>
            <a:endParaRPr lang="zh-CN" altLang="en-US" sz="2400" dirty="0">
              <a:latin typeface="楷体" panose="02010609060101010101" charset="-122"/>
              <a:ea typeface="楷体" panose="02010609060101010101" charset="-122"/>
            </a:endParaRPr>
          </a:p>
        </p:txBody>
      </p:sp>
      <p:pic>
        <p:nvPicPr>
          <p:cNvPr id="4" name="图片 3"/>
          <p:cNvPicPr>
            <a:picLocks noChangeAspect="1"/>
          </p:cNvPicPr>
          <p:nvPr/>
        </p:nvPicPr>
        <p:blipFill>
          <a:blip r:embed="rId1"/>
          <a:stretch>
            <a:fillRect/>
          </a:stretch>
        </p:blipFill>
        <p:spPr>
          <a:xfrm>
            <a:off x="3300730" y="1834515"/>
            <a:ext cx="5180330" cy="4730750"/>
          </a:xfrm>
          <a:prstGeom prst="rect">
            <a:avLst/>
          </a:prstGeom>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3"/>
          <p:cNvSpPr/>
          <p:nvPr/>
        </p:nvSpPr>
        <p:spPr>
          <a:xfrm>
            <a:off x="1636395" y="3074035"/>
            <a:ext cx="8684895" cy="70993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charset="-122"/>
                <a:sym typeface="+mn-ea"/>
              </a:rPr>
              <a:t>数据挖掘的过程</a:t>
            </a:r>
            <a:r>
              <a:rPr lang="zh-CN" altLang="zh-CN" sz="3600" b="1" dirty="0">
                <a:ea typeface="黑体" panose="02010609060101010101" charset="-122"/>
                <a:sym typeface="+mn-ea"/>
              </a:rPr>
              <a:t> </a:t>
            </a:r>
            <a:endParaRPr lang="zh-CN" altLang="zh-CN" sz="3600" b="1" dirty="0">
              <a:ea typeface="黑体" panose="02010609060101010101" charset="-122"/>
              <a:sym typeface="Helvetica Light"/>
            </a:endParaRPr>
          </a:p>
        </p:txBody>
      </p:sp>
      <p:pic>
        <p:nvPicPr>
          <p:cNvPr id="101" name="图片 100"/>
          <p:cNvPicPr/>
          <p:nvPr/>
        </p:nvPicPr>
        <p:blipFill>
          <a:blip r:embed="rId1">
            <a:alphaModFix amt="24000"/>
          </a:blip>
          <a:stretch>
            <a:fillRect/>
          </a:stretch>
        </p:blipFill>
        <p:spPr>
          <a:xfrm rot="21300000">
            <a:off x="226060" y="2562860"/>
            <a:ext cx="3313430" cy="3882390"/>
          </a:xfrm>
          <a:prstGeom prst="rect">
            <a:avLst/>
          </a:prstGeom>
          <a:noFill/>
          <a:ln w="9525">
            <a:noFill/>
          </a:ln>
          <a:effectLst>
            <a:softEdge rad="127000"/>
          </a:effec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282690"/>
            <a:ext cx="3296920" cy="368300"/>
          </a:xfrm>
          <a:prstGeom prst="rect">
            <a:avLst/>
          </a:prstGeom>
          <a:noFill/>
        </p:spPr>
        <p:txBody>
          <a:bodyPr wrap="square" rtlCol="0">
            <a:spAutoFit/>
          </a:bodyPr>
          <a:p>
            <a:r>
              <a:rPr lang="zh-CN" altLang="en-US" b="1">
                <a:solidFill>
                  <a:schemeClr val="bg1"/>
                </a:solidFill>
                <a:uFillTx/>
              </a:rPr>
              <a:t>《数据结构》课程课件</a:t>
            </a:r>
            <a:endParaRPr lang="zh-CN" altLang="en-US" b="1">
              <a:solidFill>
                <a:schemeClr val="bg1"/>
              </a:solidFill>
              <a:uFillTx/>
            </a:endParaRPr>
          </a:p>
        </p:txBody>
      </p:sp>
      <p:sp>
        <p:nvSpPr>
          <p:cNvPr id="7" name="文本框 6"/>
          <p:cNvSpPr txBox="1"/>
          <p:nvPr/>
        </p:nvSpPr>
        <p:spPr>
          <a:xfrm>
            <a:off x="6901180" y="6259830"/>
            <a:ext cx="3209290" cy="368300"/>
          </a:xfrm>
          <a:prstGeom prst="rect">
            <a:avLst/>
          </a:prstGeom>
          <a:noFill/>
        </p:spPr>
        <p:txBody>
          <a:bodyPr wrap="square" rtlCol="0" anchor="t">
            <a:spAutoFit/>
          </a:bodyPr>
          <a:p>
            <a:r>
              <a:rPr lang="zh-CN" altLang="en-US" b="1" dirty="0">
                <a:solidFill>
                  <a:schemeClr val="bg1"/>
                </a:solidFill>
                <a:uFillTx/>
                <a:ea typeface="楷体_GB2312"/>
              </a:rPr>
              <a:t>时间：</a:t>
            </a:r>
            <a:fld id="{BB962C8B-B14F-4D97-AF65-F5344CB8AC3E}" type="datetime2">
              <a:rPr lang="zh-CN" altLang="en-US" b="1" dirty="0">
                <a:solidFill>
                  <a:schemeClr val="bg1"/>
                </a:solidFill>
                <a:uFillTx/>
                <a:ea typeface="楷体_GB2312"/>
              </a:rPr>
            </a:fld>
            <a:endParaRPr lang="zh-CN" altLang="en-US" b="1"/>
          </a:p>
        </p:txBody>
      </p:sp>
      <p:sp>
        <p:nvSpPr>
          <p:cNvPr id="8" name="Rectangle 5"/>
          <p:cNvSpPr/>
          <p:nvPr/>
        </p:nvSpPr>
        <p:spPr>
          <a:xfrm>
            <a:off x="1564640" y="1435100"/>
            <a:ext cx="8771890" cy="1732280"/>
          </a:xfrm>
          <a:prstGeom prst="rect">
            <a:avLst/>
          </a:prstGeom>
          <a:noFill/>
          <a:ln w="9525">
            <a:noFill/>
          </a:ln>
        </p:spPr>
        <p:txBody>
          <a:bodyPr anchor="t" anchorCtr="0"/>
          <a:p>
            <a:pPr marL="342900" indent="-342900" eaLnBrk="0" hangingPunct="0">
              <a:lnSpc>
                <a:spcPct val="130000"/>
              </a:lnSpc>
              <a:spcBef>
                <a:spcPct val="20000"/>
              </a:spcBef>
              <a:buFont typeface="Wingdings" panose="05000000000000000000" pitchFamily="2" charset="2"/>
              <a:buChar char="&amp;"/>
            </a:pPr>
            <a:r>
              <a:rPr lang="en-US" altLang="zh-CN" sz="3400" b="1" dirty="0">
                <a:solidFill>
                  <a:srgbClr val="000066"/>
                </a:solidFill>
                <a:latin typeface="楷体" panose="02010609060101010101" charset="-122"/>
                <a:ea typeface="楷体" panose="02010609060101010101" charset="-122"/>
                <a:cs typeface="楷体" panose="02010609060101010101" charset="-122"/>
              </a:rPr>
              <a:t>N.</a:t>
            </a:r>
            <a:r>
              <a:rPr lang="zh-CN" altLang="en-US" sz="3400" b="1" dirty="0">
                <a:solidFill>
                  <a:srgbClr val="000066"/>
                </a:solidFill>
                <a:latin typeface="楷体" panose="02010609060101010101" charset="-122"/>
                <a:ea typeface="楷体" panose="02010609060101010101" charset="-122"/>
                <a:cs typeface="楷体" panose="02010609060101010101" charset="-122"/>
              </a:rPr>
              <a:t>沃思（</a:t>
            </a:r>
            <a:r>
              <a:rPr lang="en-US" altLang="zh-CN" sz="3400" b="1" dirty="0">
                <a:solidFill>
                  <a:srgbClr val="000066"/>
                </a:solidFill>
                <a:latin typeface="楷体" panose="02010609060101010101" charset="-122"/>
                <a:ea typeface="楷体" panose="02010609060101010101" charset="-122"/>
                <a:cs typeface="楷体" panose="02010609060101010101" charset="-122"/>
              </a:rPr>
              <a:t>Niklaus  Wirth)</a:t>
            </a:r>
            <a:r>
              <a:rPr lang="zh-CN" altLang="zh-CN" sz="3400" b="1" dirty="0">
                <a:solidFill>
                  <a:srgbClr val="000066"/>
                </a:solidFill>
                <a:latin typeface="楷体" panose="02010609060101010101" charset="-122"/>
                <a:ea typeface="楷体" panose="02010609060101010101" charset="-122"/>
                <a:cs typeface="楷体" panose="02010609060101010101" charset="-122"/>
              </a:rPr>
              <a:t>教授提出：</a:t>
            </a:r>
            <a:endParaRPr lang="zh-CN" altLang="en-US" sz="3400" b="1" dirty="0">
              <a:solidFill>
                <a:srgbClr val="000066"/>
              </a:solidFill>
              <a:latin typeface="楷体" panose="02010609060101010101" charset="-122"/>
              <a:ea typeface="楷体" panose="02010609060101010101" charset="-122"/>
              <a:cs typeface="楷体" panose="02010609060101010101" charset="-122"/>
            </a:endParaRPr>
          </a:p>
          <a:p>
            <a:pPr marL="742950" lvl="1" indent="-285750" algn="l" rtl="0" eaLnBrk="0" fontAlgn="base" hangingPunct="0">
              <a:lnSpc>
                <a:spcPct val="130000"/>
              </a:lnSpc>
              <a:spcBef>
                <a:spcPct val="20000"/>
              </a:spcBef>
              <a:spcAft>
                <a:spcPct val="0"/>
              </a:spcAft>
              <a:buFont typeface="Wingdings" panose="05000000000000000000" pitchFamily="2" charset="2"/>
              <a:buNone/>
            </a:pPr>
            <a:r>
              <a:rPr lang="zh-CN" altLang="en-US" sz="2800" b="1" u="sng" dirty="0">
                <a:solidFill>
                  <a:srgbClr val="000066"/>
                </a:solidFill>
                <a:latin typeface="楷体" panose="02010609060101010101" charset="-122"/>
                <a:ea typeface="楷体" panose="02010609060101010101" charset="-122"/>
                <a:cs typeface="楷体" panose="02010609060101010101" charset="-122"/>
              </a:rPr>
              <a:t>  </a:t>
            </a:r>
            <a:r>
              <a:rPr lang="zh-CN" altLang="en-US" sz="2800" b="1" u="sng" dirty="0">
                <a:solidFill>
                  <a:srgbClr val="FF3300"/>
                </a:solidFill>
                <a:latin typeface="楷体" panose="02010609060101010101" charset="-122"/>
                <a:ea typeface="楷体" panose="02010609060101010101" charset="-122"/>
                <a:cs typeface="楷体" panose="02010609060101010101" charset="-122"/>
              </a:rPr>
              <a:t>程序</a:t>
            </a:r>
            <a:r>
              <a:rPr lang="en-US" altLang="zh-CN" sz="2800" b="1" u="sng" dirty="0">
                <a:solidFill>
                  <a:srgbClr val="FF3300"/>
                </a:solidFill>
                <a:latin typeface="楷体" panose="02010609060101010101" charset="-122"/>
                <a:ea typeface="楷体" panose="02010609060101010101" charset="-122"/>
                <a:cs typeface="楷体" panose="02010609060101010101" charset="-122"/>
              </a:rPr>
              <a:t>=</a:t>
            </a:r>
            <a:r>
              <a:rPr lang="zh-CN" altLang="en-US" sz="2800" b="1" u="sng" dirty="0">
                <a:solidFill>
                  <a:srgbClr val="FF3300"/>
                </a:solidFill>
                <a:latin typeface="楷体" panose="02010609060101010101" charset="-122"/>
                <a:ea typeface="楷体" panose="02010609060101010101" charset="-122"/>
                <a:cs typeface="楷体" panose="02010609060101010101" charset="-122"/>
              </a:rPr>
              <a:t>算法</a:t>
            </a:r>
            <a:r>
              <a:rPr lang="en-US" altLang="zh-CN" sz="2800" b="1" u="sng" dirty="0">
                <a:solidFill>
                  <a:srgbClr val="FF3300"/>
                </a:solidFill>
                <a:latin typeface="楷体" panose="02010609060101010101" charset="-122"/>
                <a:ea typeface="楷体" panose="02010609060101010101" charset="-122"/>
                <a:cs typeface="楷体" panose="02010609060101010101" charset="-122"/>
              </a:rPr>
              <a:t>+</a:t>
            </a:r>
            <a:r>
              <a:rPr lang="zh-CN" altLang="en-US" sz="2800" b="1" u="sng" dirty="0">
                <a:solidFill>
                  <a:srgbClr val="FF3300"/>
                </a:solidFill>
                <a:latin typeface="楷体" panose="02010609060101010101" charset="-122"/>
                <a:ea typeface="楷体" panose="02010609060101010101" charset="-122"/>
                <a:cs typeface="楷体" panose="02010609060101010101" charset="-122"/>
              </a:rPr>
              <a:t>数据结构</a:t>
            </a:r>
            <a:endParaRPr lang="zh-CN" altLang="en-US" b="1" dirty="0">
              <a:solidFill>
                <a:srgbClr val="000066"/>
              </a:solidFill>
              <a:latin typeface="楷体" panose="02010609060101010101" charset="-122"/>
              <a:ea typeface="楷体" panose="02010609060101010101" charset="-122"/>
              <a:cs typeface="楷体" panose="02010609060101010101" charset="-122"/>
            </a:endParaRPr>
          </a:p>
        </p:txBody>
      </p:sp>
      <p:sp>
        <p:nvSpPr>
          <p:cNvPr id="10" name="文本框 9"/>
          <p:cNvSpPr txBox="1"/>
          <p:nvPr/>
        </p:nvSpPr>
        <p:spPr>
          <a:xfrm>
            <a:off x="875665" y="2948305"/>
            <a:ext cx="10203180" cy="2676525"/>
          </a:xfrm>
          <a:prstGeom prst="rect">
            <a:avLst/>
          </a:prstGeom>
          <a:noFill/>
        </p:spPr>
        <p:txBody>
          <a:bodyPr wrap="square" rtlCol="0" anchor="t">
            <a:spAutoFit/>
          </a:bodyPr>
          <a:p>
            <a:pPr>
              <a:lnSpc>
                <a:spcPct val="150000"/>
              </a:lnSpc>
            </a:pPr>
            <a:r>
              <a:rPr lang="en-US" altLang="zh-CN" sz="2400"/>
              <a:t>   </a:t>
            </a:r>
            <a:r>
              <a:rPr lang="zh-CN" altLang="en-US" sz="2800" b="1">
                <a:latin typeface="楷体" panose="02010609060101010101" charset="-122"/>
                <a:ea typeface="楷体" panose="02010609060101010101" charset="-122"/>
                <a:cs typeface="楷体" panose="02010609060101010101" charset="-122"/>
              </a:rPr>
              <a:t> 计算任务中数据通过编程进行处理，因此，对数据本身的属性特征需要加以注意和研究之外，还必须考虑数据的表示和</a:t>
            </a:r>
            <a:r>
              <a:rPr lang="zh-CN" altLang="en-US" sz="2800" b="1">
                <a:latin typeface="楷体" panose="02010609060101010101" charset="-122"/>
                <a:ea typeface="楷体" panose="02010609060101010101" charset="-122"/>
                <a:cs typeface="楷体" panose="02010609060101010101" charset="-122"/>
              </a:rPr>
              <a:t>存储结构，以及这种数据结构的相关操作及其合理实现。</a:t>
            </a:r>
            <a:endParaRPr lang="zh-CN" altLang="en-US" sz="2800" b="1">
              <a:latin typeface="楷体" panose="02010609060101010101" charset="-122"/>
              <a:ea typeface="楷体" panose="02010609060101010101" charset="-122"/>
              <a:cs typeface="楷体" panose="02010609060101010101" charset="-122"/>
            </a:endParaRPr>
          </a:p>
          <a:p>
            <a:pPr>
              <a:lnSpc>
                <a:spcPct val="150000"/>
              </a:lnSpc>
            </a:pPr>
            <a:r>
              <a:rPr lang="zh-CN" altLang="en-US" sz="2800" b="1">
                <a:latin typeface="楷体" panose="02010609060101010101" charset="-122"/>
                <a:ea typeface="楷体" panose="02010609060101010101" charset="-122"/>
                <a:cs typeface="楷体" panose="02010609060101010101" charset="-122"/>
              </a:rPr>
              <a:t> </a:t>
            </a:r>
            <a:r>
              <a:rPr lang="en-US" altLang="zh-CN" sz="2800" b="1">
                <a:latin typeface="楷体" panose="02010609060101010101" charset="-122"/>
                <a:ea typeface="楷体" panose="02010609060101010101" charset="-122"/>
                <a:cs typeface="楷体" panose="02010609060101010101" charset="-122"/>
              </a:rPr>
              <a:t>  </a:t>
            </a:r>
            <a:endParaRPr lang="zh-CN" altLang="en-US" sz="2800" b="1">
              <a:latin typeface="楷体" panose="02010609060101010101" charset="-122"/>
              <a:ea typeface="楷体" panose="02010609060101010101" charset="-122"/>
              <a:cs typeface="楷体" panose="02010609060101010101" charset="-122"/>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marL="0" indent="0">
              <a:buFont typeface="+mj-ea"/>
              <a:buNone/>
            </a:pPr>
            <a:r>
              <a:rPr lang="zh-CN" altLang="en-US" dirty="0" smtClean="0">
                <a:latin typeface="Times New Roman" panose="02020603050405020304" pitchFamily="18" charset="0"/>
              </a:rPr>
              <a:t>数据挖掘</a:t>
            </a:r>
            <a:r>
              <a:rPr lang="zh-CN" altLang="en-US" dirty="0" smtClean="0">
                <a:latin typeface="Times New Roman" panose="02020603050405020304" pitchFamily="18" charset="0"/>
              </a:rPr>
              <a:t>的过程</a:t>
            </a:r>
            <a:endParaRPr lang="zh-CN" altLang="en-US" dirty="0">
              <a:latin typeface="Times New Roman" panose="02020603050405020304" pitchFamily="18" charset="0"/>
            </a:endParaRPr>
          </a:p>
        </p:txBody>
      </p:sp>
      <p:pic>
        <p:nvPicPr>
          <p:cNvPr id="5" name="图片 4"/>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1371" y="2338537"/>
            <a:ext cx="1892288" cy="1703059"/>
          </a:xfrm>
          <a:prstGeom prst="rect">
            <a:avLst/>
          </a:prstGeom>
        </p:spPr>
      </p:pic>
      <p:pic>
        <p:nvPicPr>
          <p:cNvPr id="6" name="图片 5"/>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66712" y="3763132"/>
            <a:ext cx="1681671" cy="1703059"/>
          </a:xfrm>
          <a:prstGeom prst="rect">
            <a:avLst/>
          </a:prstGeom>
        </p:spPr>
      </p:pic>
      <p:pic>
        <p:nvPicPr>
          <p:cNvPr id="7" name="图片 6"/>
          <p:cNvPicPr/>
          <p:nvPr/>
        </p:nvPicPr>
        <p:blipFill>
          <a:blip r:embed="rId3">
            <a:clrChange>
              <a:clrFrom>
                <a:srgbClr val="FDFDFD"/>
              </a:clrFrom>
              <a:clrTo>
                <a:srgbClr val="FDFDFD">
                  <a:alpha val="0"/>
                </a:srgbClr>
              </a:clrTo>
            </a:clrChange>
          </a:blip>
          <a:stretch>
            <a:fillRect/>
          </a:stretch>
        </p:blipFill>
        <p:spPr>
          <a:xfrm>
            <a:off x="7905829" y="2046447"/>
            <a:ext cx="1471055" cy="1482647"/>
          </a:xfrm>
          <a:prstGeom prst="rect">
            <a:avLst/>
          </a:prstGeom>
          <a:ln>
            <a:noFill/>
          </a:ln>
          <a:effectLst>
            <a:softEdge rad="63500"/>
          </a:effectLst>
        </p:spPr>
      </p:pic>
      <p:sp>
        <p:nvSpPr>
          <p:cNvPr id="8" name="文本框 600066"/>
          <p:cNvSpPr txBox="1"/>
          <p:nvPr/>
        </p:nvSpPr>
        <p:spPr>
          <a:xfrm>
            <a:off x="707955" y="3963660"/>
            <a:ext cx="1191864" cy="41584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0" tIns="0" rIns="0" bIns="0" numCol="1" spcCol="0" rtlCol="0" fromWordArt="0" anchor="t" anchorCtr="0" forceAA="0" compatLnSpc="1">
            <a:noAutofit/>
          </a:bodyPr>
          <a:lstStyle/>
          <a:p>
            <a:pPr algn="just">
              <a:spcAft>
                <a:spcPts val="0"/>
              </a:spcAft>
            </a:pPr>
            <a:r>
              <a:rPr lang="zh-CN" sz="2665" kern="100" dirty="0">
                <a:effectLst/>
                <a:latin typeface="华文细黑" pitchFamily="2" charset="-122"/>
                <a:ea typeface="华文细黑" pitchFamily="2" charset="-122"/>
                <a:cs typeface="Times New Roman" panose="02020603050405020304"/>
              </a:rPr>
              <a:t>商业问题</a:t>
            </a:r>
            <a:endParaRPr lang="zh-CN" sz="3735" kern="100" dirty="0">
              <a:effectLst/>
              <a:latin typeface="华文细黑" pitchFamily="2" charset="-122"/>
              <a:ea typeface="华文细黑" pitchFamily="2" charset="-122"/>
              <a:cs typeface="Times New Roman" panose="02020603050405020304"/>
            </a:endParaRPr>
          </a:p>
        </p:txBody>
      </p:sp>
      <p:sp>
        <p:nvSpPr>
          <p:cNvPr id="9" name="文本框 600067"/>
          <p:cNvSpPr txBox="1"/>
          <p:nvPr/>
        </p:nvSpPr>
        <p:spPr>
          <a:xfrm>
            <a:off x="3162228" y="5520501"/>
            <a:ext cx="1191864" cy="41437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0" tIns="0" rIns="0" bIns="0" numCol="1" spcCol="0" rtlCol="0" fromWordArt="0" anchor="t" anchorCtr="0" forceAA="0" compatLnSpc="1">
            <a:noAutofit/>
          </a:bodyPr>
          <a:lstStyle/>
          <a:p>
            <a:pPr algn="just">
              <a:spcAft>
                <a:spcPts val="0"/>
              </a:spcAft>
            </a:pPr>
            <a:r>
              <a:rPr lang="zh-CN" sz="2665" kern="100" dirty="0">
                <a:effectLst/>
                <a:latin typeface="华文细黑" pitchFamily="2" charset="-122"/>
                <a:ea typeface="华文细黑" pitchFamily="2" charset="-122"/>
                <a:cs typeface="Times New Roman" panose="02020603050405020304"/>
              </a:rPr>
              <a:t>行业经验</a:t>
            </a:r>
            <a:endParaRPr lang="zh-CN" sz="3735" kern="100" dirty="0">
              <a:effectLst/>
              <a:latin typeface="华文细黑" pitchFamily="2" charset="-122"/>
              <a:ea typeface="华文细黑" pitchFamily="2" charset="-122"/>
              <a:cs typeface="Times New Roman" panose="02020603050405020304"/>
            </a:endParaRPr>
          </a:p>
        </p:txBody>
      </p:sp>
      <p:pic>
        <p:nvPicPr>
          <p:cNvPr id="10" name="图片 9"/>
          <p:cNvPicPr/>
          <p:nvPr/>
        </p:nvPicPr>
        <p:blipFill>
          <a:blip r:embed="rId4">
            <a:clrChange>
              <a:clrFrom>
                <a:srgbClr val="FFFFFF"/>
              </a:clrFrom>
              <a:clrTo>
                <a:srgbClr val="FFFFFF">
                  <a:alpha val="0"/>
                </a:srgbClr>
              </a:clrTo>
            </a:clrChange>
          </a:blip>
          <a:stretch>
            <a:fillRect/>
          </a:stretch>
        </p:blipFill>
        <p:spPr>
          <a:xfrm>
            <a:off x="5318013" y="1604797"/>
            <a:ext cx="1363296" cy="1226967"/>
          </a:xfrm>
          <a:prstGeom prst="rect">
            <a:avLst/>
          </a:prstGeom>
        </p:spPr>
      </p:pic>
      <p:sp>
        <p:nvSpPr>
          <p:cNvPr id="11" name="文本框 600069"/>
          <p:cNvSpPr txBox="1"/>
          <p:nvPr/>
        </p:nvSpPr>
        <p:spPr>
          <a:xfrm>
            <a:off x="5693532" y="2822601"/>
            <a:ext cx="604096" cy="41437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0" tIns="0" rIns="0" bIns="0" numCol="1" spcCol="0" rtlCol="0" fromWordArt="0" anchor="t" anchorCtr="0" forceAA="0" compatLnSpc="1">
            <a:noAutofit/>
          </a:bodyPr>
          <a:lstStyle/>
          <a:p>
            <a:pPr algn="just">
              <a:spcAft>
                <a:spcPts val="0"/>
              </a:spcAft>
            </a:pPr>
            <a:r>
              <a:rPr lang="zh-CN" sz="2665" kern="100">
                <a:effectLst/>
                <a:latin typeface="华文细黑" pitchFamily="2" charset="-122"/>
                <a:ea typeface="华文细黑" pitchFamily="2" charset="-122"/>
                <a:cs typeface="Times New Roman" panose="02020603050405020304"/>
              </a:rPr>
              <a:t>数据</a:t>
            </a:r>
            <a:endParaRPr lang="zh-CN" sz="3735" kern="100">
              <a:effectLst/>
              <a:latin typeface="华文细黑" pitchFamily="2" charset="-122"/>
              <a:ea typeface="华文细黑" pitchFamily="2" charset="-122"/>
              <a:cs typeface="Times New Roman" panose="02020603050405020304"/>
            </a:endParaRPr>
          </a:p>
        </p:txBody>
      </p:sp>
      <p:pic>
        <p:nvPicPr>
          <p:cNvPr id="12" name="图片 11"/>
          <p:cNvPicPr/>
          <p:nvPr/>
        </p:nvPicPr>
        <p:blipFill>
          <a:blip r:embed="rId5">
            <a:clrChange>
              <a:clrFrom>
                <a:srgbClr val="FFFFFF"/>
              </a:clrFrom>
              <a:clrTo>
                <a:srgbClr val="FFFFFF">
                  <a:alpha val="0"/>
                </a:srgbClr>
              </a:clrTo>
            </a:clrChange>
          </a:blip>
          <a:stretch>
            <a:fillRect/>
          </a:stretch>
        </p:blipFill>
        <p:spPr>
          <a:xfrm>
            <a:off x="5531897" y="3427607"/>
            <a:ext cx="1044921" cy="865489"/>
          </a:xfrm>
          <a:prstGeom prst="rect">
            <a:avLst/>
          </a:prstGeom>
        </p:spPr>
      </p:pic>
      <p:sp>
        <p:nvSpPr>
          <p:cNvPr id="13" name="文本框 110"/>
          <p:cNvSpPr txBox="1"/>
          <p:nvPr/>
        </p:nvSpPr>
        <p:spPr>
          <a:xfrm>
            <a:off x="5711957" y="4197085"/>
            <a:ext cx="604096" cy="41437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0" tIns="0" rIns="0" bIns="0" numCol="1" spcCol="0" rtlCol="0" fromWordArt="0" anchor="t" anchorCtr="0" forceAA="0" compatLnSpc="1">
            <a:noAutofit/>
          </a:bodyPr>
          <a:lstStyle/>
          <a:p>
            <a:pPr algn="just">
              <a:spcAft>
                <a:spcPts val="0"/>
              </a:spcAft>
            </a:pPr>
            <a:r>
              <a:rPr lang="zh-CN" sz="2665">
                <a:effectLst/>
                <a:latin typeface="华文细黑" pitchFamily="2" charset="-122"/>
                <a:ea typeface="华文细黑" pitchFamily="2" charset="-122"/>
                <a:cs typeface="Times New Roman" panose="02020603050405020304"/>
              </a:rPr>
              <a:t>工具</a:t>
            </a:r>
            <a:endParaRPr lang="zh-CN" sz="4800">
              <a:effectLst/>
              <a:latin typeface="华文细黑" pitchFamily="2" charset="-122"/>
              <a:ea typeface="华文细黑" pitchFamily="2" charset="-122"/>
              <a:cs typeface="宋体" panose="02010600030101010101" pitchFamily="2" charset="-122"/>
            </a:endParaRPr>
          </a:p>
        </p:txBody>
      </p:sp>
      <p:sp>
        <p:nvSpPr>
          <p:cNvPr id="14" name="文本框 600072"/>
          <p:cNvSpPr txBox="1"/>
          <p:nvPr/>
        </p:nvSpPr>
        <p:spPr>
          <a:xfrm>
            <a:off x="8380005" y="3636303"/>
            <a:ext cx="604096" cy="41437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0" tIns="0" rIns="0" bIns="0" numCol="1" spcCol="0" rtlCol="0" fromWordArt="0" anchor="t" anchorCtr="0" forceAA="0" compatLnSpc="1">
            <a:noAutofit/>
          </a:bodyPr>
          <a:lstStyle/>
          <a:p>
            <a:pPr algn="just">
              <a:spcAft>
                <a:spcPts val="0"/>
              </a:spcAft>
            </a:pPr>
            <a:r>
              <a:rPr lang="zh-CN" sz="2665" kern="100">
                <a:effectLst/>
                <a:latin typeface="华文细黑" pitchFamily="2" charset="-122"/>
                <a:ea typeface="华文细黑" pitchFamily="2" charset="-122"/>
                <a:cs typeface="Times New Roman" panose="02020603050405020304"/>
              </a:rPr>
              <a:t>知识</a:t>
            </a:r>
            <a:endParaRPr lang="zh-CN" sz="3735" kern="100">
              <a:effectLst/>
              <a:latin typeface="华文细黑" pitchFamily="2" charset="-122"/>
              <a:ea typeface="华文细黑" pitchFamily="2" charset="-122"/>
              <a:cs typeface="Times New Roman" panose="02020603050405020304"/>
            </a:endParaRPr>
          </a:p>
        </p:txBody>
      </p:sp>
      <p:sp>
        <p:nvSpPr>
          <p:cNvPr id="15" name="圆角矩形 14"/>
          <p:cNvSpPr/>
          <p:nvPr/>
        </p:nvSpPr>
        <p:spPr>
          <a:xfrm>
            <a:off x="5140049" y="1604797"/>
            <a:ext cx="1815552" cy="3042007"/>
          </a:xfrm>
          <a:prstGeom prst="roundRect">
            <a:avLst>
              <a:gd name="adj" fmla="val 8603"/>
            </a:avLst>
          </a:prstGeom>
          <a:noFill/>
          <a:ln w="9525"/>
        </p:spPr>
        <p:style>
          <a:lnRef idx="2">
            <a:schemeClr val="accent2"/>
          </a:lnRef>
          <a:fillRef idx="1">
            <a:schemeClr val="lt1"/>
          </a:fillRef>
          <a:effectRef idx="0">
            <a:schemeClr val="accent2"/>
          </a:effectRef>
          <a:fontRef idx="minor">
            <a:schemeClr val="dk1"/>
          </a:fontRef>
        </p:style>
        <p:txBody>
          <a:bodyPr rot="0" spcFirstLastPara="0" vert="horz" wrap="square" lIns="121920" tIns="60960" rIns="121920" bIns="60960" numCol="1" spcCol="0" rtlCol="0" fromWordArt="0" anchor="ctr" anchorCtr="0" forceAA="0" compatLnSpc="1">
            <a:noAutofit/>
          </a:bodyPr>
          <a:lstStyle/>
          <a:p>
            <a:endParaRPr lang="zh-CN" altLang="en-US" sz="6400">
              <a:latin typeface="华文细黑" pitchFamily="2" charset="-122"/>
              <a:ea typeface="华文细黑" pitchFamily="2" charset="-122"/>
            </a:endParaRPr>
          </a:p>
        </p:txBody>
      </p:sp>
      <p:pic>
        <p:nvPicPr>
          <p:cNvPr id="17" name="图片 16"/>
          <p:cNvPicPr/>
          <p:nvPr/>
        </p:nvPicPr>
        <p:blipFill rotWithShape="1">
          <a:blip r:embed="rId6">
            <a:clrChange>
              <a:clrFrom>
                <a:srgbClr val="FFFFFF"/>
              </a:clrFrom>
              <a:clrTo>
                <a:srgbClr val="FFFFFF">
                  <a:alpha val="0"/>
                </a:srgbClr>
              </a:clrTo>
            </a:clrChange>
          </a:blip>
          <a:srcRect l="32363" t="12411" r="31343" b="34429"/>
          <a:stretch>
            <a:fillRect/>
          </a:stretch>
        </p:blipFill>
        <p:spPr>
          <a:xfrm flipV="1">
            <a:off x="3430804" y="3213039"/>
            <a:ext cx="576000" cy="561600"/>
          </a:xfrm>
          <a:prstGeom prst="rect">
            <a:avLst/>
          </a:prstGeom>
        </p:spPr>
      </p:pic>
      <p:pic>
        <p:nvPicPr>
          <p:cNvPr id="18" name="图片 17"/>
          <p:cNvPicPr/>
          <p:nvPr/>
        </p:nvPicPr>
        <p:blipFill rotWithShape="1">
          <a:blip r:embed="rId6">
            <a:clrChange>
              <a:clrFrom>
                <a:srgbClr val="FFFFFF"/>
              </a:clrFrom>
              <a:clrTo>
                <a:srgbClr val="FFFFFF">
                  <a:alpha val="0"/>
                </a:srgbClr>
              </a:clrTo>
            </a:clrChange>
          </a:blip>
          <a:srcRect l="32363" t="12411" r="31343" b="34429"/>
          <a:stretch>
            <a:fillRect/>
          </a:stretch>
        </p:blipFill>
        <p:spPr>
          <a:xfrm rot="16200000">
            <a:off x="7250956" y="2612828"/>
            <a:ext cx="496664" cy="809815"/>
          </a:xfrm>
          <a:prstGeom prst="rect">
            <a:avLst/>
          </a:prstGeom>
        </p:spPr>
      </p:pic>
      <p:pic>
        <p:nvPicPr>
          <p:cNvPr id="19" name="图片 18"/>
          <p:cNvPicPr/>
          <p:nvPr/>
        </p:nvPicPr>
        <p:blipFill>
          <a:blip r:embed="rId7">
            <a:clrChange>
              <a:clrFrom>
                <a:srgbClr val="FFFFFF"/>
              </a:clrFrom>
              <a:clrTo>
                <a:srgbClr val="FFFFFF">
                  <a:alpha val="0"/>
                </a:srgbClr>
              </a:clrTo>
            </a:clrChange>
          </a:blip>
          <a:stretch>
            <a:fillRect/>
          </a:stretch>
        </p:blipFill>
        <p:spPr>
          <a:xfrm>
            <a:off x="10315680" y="2240412"/>
            <a:ext cx="1433503" cy="1290152"/>
          </a:xfrm>
          <a:prstGeom prst="rect">
            <a:avLst/>
          </a:prstGeom>
          <a:ln>
            <a:noFill/>
          </a:ln>
          <a:effectLst>
            <a:softEdge rad="31750"/>
          </a:effectLst>
        </p:spPr>
      </p:pic>
      <p:sp>
        <p:nvSpPr>
          <p:cNvPr id="20" name="文本框 115"/>
          <p:cNvSpPr txBox="1"/>
          <p:nvPr/>
        </p:nvSpPr>
        <p:spPr>
          <a:xfrm>
            <a:off x="10512491" y="3668631"/>
            <a:ext cx="1191864" cy="49960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0" tIns="0" rIns="0" bIns="0" numCol="1" spcCol="0" rtlCol="0" fromWordArt="0" anchor="t" anchorCtr="0" forceAA="0" compatLnSpc="1">
            <a:noAutofit/>
          </a:bodyPr>
          <a:lstStyle/>
          <a:p>
            <a:pPr algn="just">
              <a:spcAft>
                <a:spcPts val="0"/>
              </a:spcAft>
            </a:pPr>
            <a:r>
              <a:rPr lang="zh-CN" sz="2665">
                <a:effectLst/>
                <a:latin typeface="华文细黑" pitchFamily="2" charset="-122"/>
                <a:ea typeface="华文细黑" pitchFamily="2" charset="-122"/>
                <a:cs typeface="Times New Roman" panose="02020603050405020304"/>
              </a:rPr>
              <a:t>商业决策</a:t>
            </a:r>
            <a:endParaRPr lang="zh-CN" sz="4800">
              <a:effectLst/>
              <a:latin typeface="华文细黑" pitchFamily="2" charset="-122"/>
              <a:ea typeface="华文细黑" pitchFamily="2" charset="-122"/>
              <a:cs typeface="宋体" panose="02010600030101010101" pitchFamily="2" charset="-122"/>
            </a:endParaRPr>
          </a:p>
        </p:txBody>
      </p:sp>
      <p:pic>
        <p:nvPicPr>
          <p:cNvPr id="21" name="图片 20"/>
          <p:cNvPicPr/>
          <p:nvPr/>
        </p:nvPicPr>
        <p:blipFill rotWithShape="1">
          <a:blip r:embed="rId6">
            <a:clrChange>
              <a:clrFrom>
                <a:srgbClr val="FFFFFF"/>
              </a:clrFrom>
              <a:clrTo>
                <a:srgbClr val="FFFFFF">
                  <a:alpha val="0"/>
                </a:srgbClr>
              </a:clrTo>
            </a:clrChange>
          </a:blip>
          <a:srcRect l="32363" t="12411" r="31343" b="34429"/>
          <a:stretch>
            <a:fillRect/>
          </a:stretch>
        </p:blipFill>
        <p:spPr>
          <a:xfrm rot="16200000">
            <a:off x="9704808" y="2614379"/>
            <a:ext cx="495196" cy="808181"/>
          </a:xfrm>
          <a:prstGeom prst="rect">
            <a:avLst/>
          </a:prstGeom>
        </p:spPr>
      </p:pic>
      <p:sp>
        <p:nvSpPr>
          <p:cNvPr id="22" name="文本框 110"/>
          <p:cNvSpPr txBox="1"/>
          <p:nvPr/>
        </p:nvSpPr>
        <p:spPr>
          <a:xfrm>
            <a:off x="5423925" y="4742815"/>
            <a:ext cx="1191864" cy="41437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0" tIns="0" rIns="0" bIns="0" numCol="1" spcCol="0" rtlCol="0" fromWordArt="0" anchor="t" anchorCtr="0" forceAA="0" compatLnSpc="1">
            <a:noAutofit/>
          </a:bodyPr>
          <a:lstStyle/>
          <a:p>
            <a:pPr algn="just">
              <a:spcAft>
                <a:spcPts val="0"/>
              </a:spcAft>
            </a:pPr>
            <a:r>
              <a:rPr lang="zh-CN" sz="2665" dirty="0">
                <a:effectLst/>
                <a:latin typeface="华文细黑" pitchFamily="2" charset="-122"/>
                <a:ea typeface="华文细黑" pitchFamily="2" charset="-122"/>
                <a:cs typeface="Times New Roman" panose="02020603050405020304"/>
              </a:rPr>
              <a:t>数据挖掘</a:t>
            </a:r>
            <a:endParaRPr lang="zh-CN" sz="4800" dirty="0">
              <a:effectLst/>
              <a:latin typeface="华文细黑" pitchFamily="2" charset="-122"/>
              <a:ea typeface="华文细黑" pitchFamily="2" charset="-122"/>
              <a:cs typeface="宋体" panose="02010600030101010101" pitchFamily="2" charset="-122"/>
            </a:endParaRPr>
          </a:p>
        </p:txBody>
      </p:sp>
      <p:cxnSp>
        <p:nvCxnSpPr>
          <p:cNvPr id="4" name="直接箭头连接符 3"/>
          <p:cNvCxnSpPr/>
          <p:nvPr/>
        </p:nvCxnSpPr>
        <p:spPr>
          <a:xfrm>
            <a:off x="2563664" y="3048992"/>
            <a:ext cx="2238419" cy="0"/>
          </a:xfrm>
          <a:prstGeom prst="straightConnector1">
            <a:avLst/>
          </a:prstGeom>
          <a:ln w="76200">
            <a:solidFill>
              <a:srgbClr val="001A0C"/>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8" idx="2"/>
          </p:cNvCxnSpPr>
          <p:nvPr/>
        </p:nvCxnSpPr>
        <p:spPr>
          <a:xfrm flipV="1">
            <a:off x="1303887" y="4379505"/>
            <a:ext cx="0" cy="1987421"/>
          </a:xfrm>
          <a:prstGeom prst="straightConnector1">
            <a:avLst/>
          </a:prstGeom>
          <a:ln w="76200">
            <a:solidFill>
              <a:srgbClr val="001A0C"/>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1303885" y="6322199"/>
            <a:ext cx="9792000" cy="0"/>
          </a:xfrm>
          <a:prstGeom prst="straightConnector1">
            <a:avLst/>
          </a:prstGeom>
          <a:ln w="76200">
            <a:solidFill>
              <a:srgbClr val="001A0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11088555" y="4206687"/>
            <a:ext cx="0" cy="2160000"/>
          </a:xfrm>
          <a:prstGeom prst="straightConnector1">
            <a:avLst/>
          </a:prstGeom>
          <a:ln w="76200">
            <a:solidFill>
              <a:srgbClr val="001A0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云形标注 22"/>
          <p:cNvSpPr/>
          <p:nvPr/>
        </p:nvSpPr>
        <p:spPr>
          <a:xfrm>
            <a:off x="7148769" y="231845"/>
            <a:ext cx="4456227" cy="1468963"/>
          </a:xfrm>
          <a:prstGeom prst="cloudCallout">
            <a:avLst>
              <a:gd name="adj1" fmla="val -46431"/>
              <a:gd name="adj2" fmla="val 6247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zh-CN" sz="3735" dirty="0">
                <a:latin typeface="华文细黑" pitchFamily="2" charset="-122"/>
                <a:ea typeface="华文细黑" pitchFamily="2" charset="-122"/>
              </a:rPr>
              <a:t> 数据挖掘的商业思路</a:t>
            </a:r>
            <a:endParaRPr lang="zh-CN" altLang="en-US" sz="3735" dirty="0">
              <a:latin typeface="华文细黑" pitchFamily="2" charset="-122"/>
              <a:ea typeface="华文细黑"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0"/>
                                        <p:tgtEl>
                                          <p:spTgt spid="23"/>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par>
                          <p:cTn id="19" fill="hold">
                            <p:stCondLst>
                              <p:cond delay="500"/>
                            </p:stCondLst>
                            <p:childTnLst>
                              <p:par>
                                <p:cTn id="20" presetID="2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par>
                          <p:cTn id="23" fill="hold">
                            <p:stCondLst>
                              <p:cond delay="1000"/>
                            </p:stCondLst>
                            <p:childTnLst>
                              <p:par>
                                <p:cTn id="24" presetID="22" presetClass="entr" presetSubtype="4"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8" fill="hold" nodeType="withEffect">
                                  <p:stCondLst>
                                    <p:cond delay="25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1500"/>
                            </p:stCondLst>
                            <p:childTnLst>
                              <p:par>
                                <p:cTn id="31" presetID="22" presetClass="entr" presetSubtype="8" fill="hold" grpId="0" nodeType="afterEffect">
                                  <p:stCondLst>
                                    <p:cond delay="25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22" presetClass="entr" presetSubtype="8"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par>
                                <p:cTn id="37" presetID="22" presetClass="entr" presetSubtype="8"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par>
                                <p:cTn id="40" presetID="22" presetClass="entr" presetSubtype="8" fill="hold" nodeType="withEffect">
                                  <p:stCondLst>
                                    <p:cond delay="25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par>
                                <p:cTn id="43" presetID="22" presetClass="entr" presetSubtype="8" fill="hold" grpId="0" nodeType="withEffect">
                                  <p:stCondLst>
                                    <p:cond delay="25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25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par>
                          <p:cTn id="54" fill="hold">
                            <p:stCondLst>
                              <p:cond delay="750"/>
                            </p:stCondLst>
                            <p:childTnLst>
                              <p:par>
                                <p:cTn id="55" presetID="22" presetClass="entr" presetSubtype="8" fill="hold" nodeType="afterEffect">
                                  <p:stCondLst>
                                    <p:cond delay="25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par>
                                <p:cTn id="58" presetID="22" presetClass="entr" presetSubtype="8" fill="hold" grpId="0" nodeType="withEffect">
                                  <p:stCondLst>
                                    <p:cond delay="25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250"/>
                                  </p:stCondLst>
                                  <p:childTnLst>
                                    <p:set>
                                      <p:cBhvr>
                                        <p:cTn id="64" dur="1" fill="hold">
                                          <p:stCondLst>
                                            <p:cond delay="0"/>
                                          </p:stCondLst>
                                        </p:cTn>
                                        <p:tgtEl>
                                          <p:spTgt spid="21"/>
                                        </p:tgtEl>
                                        <p:attrNameLst>
                                          <p:attrName>style.visibility</p:attrName>
                                        </p:attrNameLst>
                                      </p:cBhvr>
                                      <p:to>
                                        <p:strVal val="visible"/>
                                      </p:to>
                                    </p:set>
                                    <p:animEffect transition="in" filter="wipe(left)">
                                      <p:cBhvr>
                                        <p:cTn id="65" dur="500"/>
                                        <p:tgtEl>
                                          <p:spTgt spid="21"/>
                                        </p:tgtEl>
                                      </p:cBhvr>
                                    </p:animEffect>
                                  </p:childTnLst>
                                </p:cTn>
                              </p:par>
                            </p:childTnLst>
                          </p:cTn>
                        </p:par>
                        <p:par>
                          <p:cTn id="66" fill="hold">
                            <p:stCondLst>
                              <p:cond delay="750"/>
                            </p:stCondLst>
                            <p:childTnLst>
                              <p:par>
                                <p:cTn id="67" presetID="22" presetClass="entr" presetSubtype="8" fill="hold" nodeType="afterEffect">
                                  <p:stCondLst>
                                    <p:cond delay="25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500"/>
                                        <p:tgtEl>
                                          <p:spTgt spid="19"/>
                                        </p:tgtEl>
                                      </p:cBhvr>
                                    </p:animEffect>
                                  </p:childTnLst>
                                </p:cTn>
                              </p:par>
                              <p:par>
                                <p:cTn id="70" presetID="22" presetClass="entr" presetSubtype="8" fill="hold" grpId="0" nodeType="withEffect">
                                  <p:stCondLst>
                                    <p:cond delay="250"/>
                                  </p:stCondLst>
                                  <p:childTnLst>
                                    <p:set>
                                      <p:cBhvr>
                                        <p:cTn id="71" dur="1" fill="hold">
                                          <p:stCondLst>
                                            <p:cond delay="0"/>
                                          </p:stCondLst>
                                        </p:cTn>
                                        <p:tgtEl>
                                          <p:spTgt spid="20"/>
                                        </p:tgtEl>
                                        <p:attrNameLst>
                                          <p:attrName>style.visibility</p:attrName>
                                        </p:attrNameLst>
                                      </p:cBhvr>
                                      <p:to>
                                        <p:strVal val="visible"/>
                                      </p:to>
                                    </p:set>
                                    <p:animEffect transition="in" filter="wipe(left)">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up)">
                                      <p:cBhvr>
                                        <p:cTn id="77" dur="500"/>
                                        <p:tgtEl>
                                          <p:spTgt spid="27"/>
                                        </p:tgtEl>
                                      </p:cBhvr>
                                    </p:animEffect>
                                  </p:childTnLst>
                                </p:cTn>
                              </p:par>
                            </p:childTnLst>
                          </p:cTn>
                        </p:par>
                        <p:par>
                          <p:cTn id="78" fill="hold">
                            <p:stCondLst>
                              <p:cond delay="500"/>
                            </p:stCondLst>
                            <p:childTnLst>
                              <p:par>
                                <p:cTn id="79" presetID="22" presetClass="entr" presetSubtype="2" fill="hold"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right)">
                                      <p:cBhvr>
                                        <p:cTn id="81" dur="500"/>
                                        <p:tgtEl>
                                          <p:spTgt spid="25"/>
                                        </p:tgtEl>
                                      </p:cBhvr>
                                    </p:animEffect>
                                  </p:childTnLst>
                                </p:cTn>
                              </p:par>
                            </p:childTnLst>
                          </p:cTn>
                        </p:par>
                        <p:par>
                          <p:cTn id="82" fill="hold">
                            <p:stCondLst>
                              <p:cond delay="1000"/>
                            </p:stCondLst>
                            <p:childTnLst>
                              <p:par>
                                <p:cTn id="83" presetID="22" presetClass="entr" presetSubtype="4"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down)">
                                      <p:cBhvr>
                                        <p:cTn id="8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1" grpId="0" bldLvl="0" animBg="1"/>
      <p:bldP spid="13" grpId="0" bldLvl="0" animBg="1"/>
      <p:bldP spid="14" grpId="0" bldLvl="0" animBg="1"/>
      <p:bldP spid="15" grpId="0" bldLvl="0" animBg="1"/>
      <p:bldP spid="20" grpId="0" bldLvl="0" animBg="1"/>
      <p:bldP spid="22" grpId="0" bldLvl="0" animBg="1"/>
      <p:bldP spid="23"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marL="0" indent="0">
              <a:buFont typeface="+mj-ea"/>
              <a:buNone/>
            </a:pPr>
            <a:r>
              <a:rPr lang="zh-CN" altLang="en-US" dirty="0" smtClean="0">
                <a:latin typeface="Times New Roman" panose="02020603050405020304" pitchFamily="18" charset="0"/>
              </a:rPr>
              <a:t>数据挖掘</a:t>
            </a:r>
            <a:r>
              <a:rPr lang="zh-CN" altLang="en-US" dirty="0" smtClean="0">
                <a:latin typeface="Times New Roman" panose="02020603050405020304" pitchFamily="18" charset="0"/>
              </a:rPr>
              <a:t>的过程</a:t>
            </a:r>
            <a:endParaRPr lang="zh-CN" altLang="en-US" dirty="0">
              <a:latin typeface="Times New Roman" panose="02020603050405020304" pitchFamily="18" charset="0"/>
            </a:endParaRPr>
          </a:p>
        </p:txBody>
      </p:sp>
      <p:sp>
        <p:nvSpPr>
          <p:cNvPr id="23" name="云形标注 22"/>
          <p:cNvSpPr/>
          <p:nvPr/>
        </p:nvSpPr>
        <p:spPr>
          <a:xfrm>
            <a:off x="7056107" y="491073"/>
            <a:ext cx="4456227" cy="1468963"/>
          </a:xfrm>
          <a:prstGeom prst="cloudCallout">
            <a:avLst>
              <a:gd name="adj1" fmla="val -48749"/>
              <a:gd name="adj2" fmla="val 6754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zh-CN" sz="3735" dirty="0">
                <a:latin typeface="华文细黑" pitchFamily="2" charset="-122"/>
                <a:ea typeface="华文细黑" pitchFamily="2" charset="-122"/>
              </a:rPr>
              <a:t> 数据挖掘</a:t>
            </a:r>
            <a:r>
              <a:rPr lang="zh-CN" altLang="zh-CN" sz="3735" dirty="0" smtClean="0">
                <a:latin typeface="华文细黑" pitchFamily="2" charset="-122"/>
                <a:ea typeface="华文细黑" pitchFamily="2" charset="-122"/>
              </a:rPr>
              <a:t>的</a:t>
            </a:r>
            <a:r>
              <a:rPr lang="zh-CN" altLang="en-US" sz="3735" dirty="0">
                <a:latin typeface="华文细黑" pitchFamily="2" charset="-122"/>
                <a:ea typeface="华文细黑" pitchFamily="2" charset="-122"/>
              </a:rPr>
              <a:t>技术</a:t>
            </a:r>
            <a:r>
              <a:rPr lang="zh-CN" altLang="zh-CN" sz="3735" dirty="0" smtClean="0">
                <a:latin typeface="华文细黑" pitchFamily="2" charset="-122"/>
                <a:ea typeface="华文细黑" pitchFamily="2" charset="-122"/>
              </a:rPr>
              <a:t>思路</a:t>
            </a:r>
            <a:endParaRPr lang="zh-CN" altLang="en-US" sz="3735" dirty="0">
              <a:latin typeface="华文细黑" pitchFamily="2" charset="-122"/>
              <a:ea typeface="华文细黑" pitchFamily="2" charset="-122"/>
            </a:endParaRPr>
          </a:p>
        </p:txBody>
      </p:sp>
      <p:pic>
        <p:nvPicPr>
          <p:cNvPr id="24" name="图片 23"/>
          <p:cNvPicPr/>
          <p:nvPr/>
        </p:nvPicPr>
        <p:blipFill rotWithShape="1">
          <a:blip r:embed="rId1">
            <a:clrChange>
              <a:clrFrom>
                <a:srgbClr val="FFFFFF"/>
              </a:clrFrom>
              <a:clrTo>
                <a:srgbClr val="FFFFFF">
                  <a:alpha val="0"/>
                </a:srgbClr>
              </a:clrTo>
            </a:clrChange>
          </a:blip>
          <a:srcRect l="14035" t="5882" r="57017" b="49412"/>
          <a:stretch>
            <a:fillRect/>
          </a:stretch>
        </p:blipFill>
        <p:spPr>
          <a:xfrm>
            <a:off x="336651" y="2638193"/>
            <a:ext cx="1440635" cy="1593295"/>
          </a:xfrm>
          <a:prstGeom prst="rect">
            <a:avLst/>
          </a:prstGeom>
        </p:spPr>
      </p:pic>
      <p:pic>
        <p:nvPicPr>
          <p:cNvPr id="25" name="图片 24"/>
          <p:cNvPicPr/>
          <p:nvPr/>
        </p:nvPicPr>
        <p:blipFill rotWithShape="1">
          <a:blip r:embed="rId1">
            <a:clrChange>
              <a:clrFrom>
                <a:srgbClr val="FFFFFF"/>
              </a:clrFrom>
              <a:clrTo>
                <a:srgbClr val="FFFFFF">
                  <a:alpha val="0"/>
                </a:srgbClr>
              </a:clrTo>
            </a:clrChange>
          </a:blip>
          <a:srcRect l="13157" t="51177" r="56580" b="6470"/>
          <a:stretch>
            <a:fillRect/>
          </a:stretch>
        </p:blipFill>
        <p:spPr>
          <a:xfrm>
            <a:off x="2886195" y="2243056"/>
            <a:ext cx="1072893" cy="1076157"/>
          </a:xfrm>
          <a:prstGeom prst="rect">
            <a:avLst/>
          </a:prstGeom>
        </p:spPr>
      </p:pic>
      <p:pic>
        <p:nvPicPr>
          <p:cNvPr id="26" name="图片 25"/>
          <p:cNvPicPr/>
          <p:nvPr/>
        </p:nvPicPr>
        <p:blipFill rotWithShape="1">
          <a:blip r:embed="rId1">
            <a:clrChange>
              <a:clrFrom>
                <a:srgbClr val="FFFFFF"/>
              </a:clrFrom>
              <a:clrTo>
                <a:srgbClr val="FFFFFF">
                  <a:alpha val="0"/>
                </a:srgbClr>
              </a:clrTo>
            </a:clrChange>
          </a:blip>
          <a:srcRect l="56140" t="8824" r="14912" b="48823"/>
          <a:stretch>
            <a:fillRect/>
          </a:stretch>
        </p:blipFill>
        <p:spPr>
          <a:xfrm>
            <a:off x="2499497" y="3623305"/>
            <a:ext cx="966741" cy="1012425"/>
          </a:xfrm>
          <a:prstGeom prst="rect">
            <a:avLst/>
          </a:prstGeom>
        </p:spPr>
      </p:pic>
      <p:pic>
        <p:nvPicPr>
          <p:cNvPr id="27" name="图片 26"/>
          <p:cNvPicPr/>
          <p:nvPr/>
        </p:nvPicPr>
        <p:blipFill rotWithShape="1">
          <a:blip r:embed="rId1">
            <a:clrChange>
              <a:clrFrom>
                <a:srgbClr val="FFFFFF"/>
              </a:clrFrom>
              <a:clrTo>
                <a:srgbClr val="FFFFFF">
                  <a:alpha val="0"/>
                </a:srgbClr>
              </a:clrTo>
            </a:clrChange>
          </a:blip>
          <a:srcRect l="57895" t="50588" r="13158" b="7059"/>
          <a:stretch>
            <a:fillRect/>
          </a:stretch>
        </p:blipFill>
        <p:spPr>
          <a:xfrm>
            <a:off x="3748680" y="3266408"/>
            <a:ext cx="1180941" cy="1238217"/>
          </a:xfrm>
          <a:prstGeom prst="rect">
            <a:avLst/>
          </a:prstGeom>
        </p:spPr>
      </p:pic>
      <p:pic>
        <p:nvPicPr>
          <p:cNvPr id="28" name="图片 27"/>
          <p:cNvPicPr/>
          <p:nvPr/>
        </p:nvPicPr>
        <p:blipFill rotWithShape="1">
          <a:blip r:embed="rId2">
            <a:clrChange>
              <a:clrFrom>
                <a:srgbClr val="FFFFFF"/>
              </a:clrFrom>
              <a:clrTo>
                <a:srgbClr val="FFFFFF">
                  <a:alpha val="0"/>
                </a:srgbClr>
              </a:clrTo>
            </a:clrChange>
          </a:blip>
          <a:srcRect l="32363" t="12411" r="31343" b="34429"/>
          <a:stretch>
            <a:fillRect/>
          </a:stretch>
        </p:blipFill>
        <p:spPr>
          <a:xfrm rot="16200000">
            <a:off x="1828764" y="2926461"/>
            <a:ext cx="615467" cy="942099"/>
          </a:xfrm>
          <a:prstGeom prst="rect">
            <a:avLst/>
          </a:prstGeom>
        </p:spPr>
      </p:pic>
      <p:pic>
        <p:nvPicPr>
          <p:cNvPr id="29" name="图片 28"/>
          <p:cNvPicPr/>
          <p:nvPr/>
        </p:nvPicPr>
        <p:blipFill rotWithShape="1">
          <a:blip r:embed="rId2">
            <a:clrChange>
              <a:clrFrom>
                <a:srgbClr val="FFFFFF"/>
              </a:clrFrom>
              <a:clrTo>
                <a:srgbClr val="FFFFFF">
                  <a:alpha val="0"/>
                </a:srgbClr>
              </a:clrTo>
            </a:clrChange>
          </a:blip>
          <a:srcRect l="32363" t="12411" r="31343" b="34429"/>
          <a:stretch>
            <a:fillRect/>
          </a:stretch>
        </p:blipFill>
        <p:spPr>
          <a:xfrm rot="16200000">
            <a:off x="5267332" y="2950133"/>
            <a:ext cx="615467" cy="942099"/>
          </a:xfrm>
          <a:prstGeom prst="rect">
            <a:avLst/>
          </a:prstGeom>
        </p:spPr>
      </p:pic>
      <p:pic>
        <p:nvPicPr>
          <p:cNvPr id="30" name="图片 29"/>
          <p:cNvPicPr/>
          <p:nvPr/>
        </p:nvPicPr>
        <p:blipFill rotWithShape="1">
          <a:blip r:embed="rId2">
            <a:clrChange>
              <a:clrFrom>
                <a:srgbClr val="FFFFFF"/>
              </a:clrFrom>
              <a:clrTo>
                <a:srgbClr val="FFFFFF">
                  <a:alpha val="0"/>
                </a:srgbClr>
              </a:clrTo>
            </a:clrChange>
          </a:blip>
          <a:srcRect l="32363" t="12411" r="31343" b="34429"/>
          <a:stretch>
            <a:fillRect/>
          </a:stretch>
        </p:blipFill>
        <p:spPr>
          <a:xfrm rot="16200000">
            <a:off x="9230972" y="2950133"/>
            <a:ext cx="615467" cy="942099"/>
          </a:xfrm>
          <a:prstGeom prst="rect">
            <a:avLst/>
          </a:prstGeom>
        </p:spPr>
      </p:pic>
      <p:sp>
        <p:nvSpPr>
          <p:cNvPr id="31" name="文本框 115"/>
          <p:cNvSpPr txBox="1"/>
          <p:nvPr/>
        </p:nvSpPr>
        <p:spPr>
          <a:xfrm>
            <a:off x="634257" y="4329491"/>
            <a:ext cx="701361" cy="51349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0" tIns="0" rIns="0" bIns="0" numCol="1" spcCol="0" rtlCol="0" fromWordArt="0" anchor="t" anchorCtr="0" forceAA="0" compatLnSpc="1">
            <a:noAutofit/>
          </a:bodyPr>
          <a:lstStyle/>
          <a:p>
            <a:pPr algn="just">
              <a:spcAft>
                <a:spcPts val="0"/>
              </a:spcAft>
            </a:pPr>
            <a:r>
              <a:rPr lang="zh-CN" sz="2665" dirty="0">
                <a:effectLst/>
                <a:latin typeface="华文细黑" pitchFamily="2" charset="-122"/>
                <a:ea typeface="华文细黑" pitchFamily="2" charset="-122"/>
                <a:cs typeface="Times New Roman" panose="02020603050405020304"/>
              </a:rPr>
              <a:t>数据</a:t>
            </a:r>
            <a:endParaRPr lang="zh-CN" sz="4800" dirty="0">
              <a:effectLst/>
              <a:latin typeface="华文细黑" pitchFamily="2" charset="-122"/>
              <a:ea typeface="华文细黑" pitchFamily="2" charset="-122"/>
              <a:cs typeface="宋体" panose="02010600030101010101" pitchFamily="2" charset="-122"/>
            </a:endParaRPr>
          </a:p>
        </p:txBody>
      </p:sp>
      <p:sp>
        <p:nvSpPr>
          <p:cNvPr id="32" name="文本框 115"/>
          <p:cNvSpPr txBox="1"/>
          <p:nvPr/>
        </p:nvSpPr>
        <p:spPr>
          <a:xfrm>
            <a:off x="6709563" y="4360447"/>
            <a:ext cx="2066173" cy="51349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0" tIns="0" rIns="0" bIns="0" numCol="1" spcCol="0" rtlCol="0" fromWordArt="0" anchor="t" anchorCtr="0" forceAA="0" compatLnSpc="1">
            <a:noAutofit/>
          </a:bodyPr>
          <a:lstStyle/>
          <a:p>
            <a:pPr algn="just">
              <a:spcAft>
                <a:spcPts val="0"/>
              </a:spcAft>
            </a:pPr>
            <a:r>
              <a:rPr lang="zh-CN" sz="2665">
                <a:effectLst/>
                <a:latin typeface="华文细黑" pitchFamily="2" charset="-122"/>
                <a:ea typeface="华文细黑" pitchFamily="2" charset="-122"/>
                <a:cs typeface="Times New Roman" panose="02020603050405020304"/>
              </a:rPr>
              <a:t>数据挖掘算法</a:t>
            </a:r>
            <a:endParaRPr lang="zh-CN" sz="4800">
              <a:effectLst/>
              <a:latin typeface="华文细黑" pitchFamily="2" charset="-122"/>
              <a:ea typeface="华文细黑" pitchFamily="2" charset="-122"/>
              <a:cs typeface="宋体" panose="02010600030101010101" pitchFamily="2" charset="-122"/>
            </a:endParaRPr>
          </a:p>
        </p:txBody>
      </p:sp>
      <p:sp>
        <p:nvSpPr>
          <p:cNvPr id="33" name="文本框 115"/>
          <p:cNvSpPr txBox="1"/>
          <p:nvPr/>
        </p:nvSpPr>
        <p:spPr>
          <a:xfrm>
            <a:off x="2751609" y="4619016"/>
            <a:ext cx="1723075" cy="61910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0" tIns="0" rIns="0" bIns="0" numCol="1" spcCol="0" rtlCol="0" fromWordArt="0" anchor="t" anchorCtr="0" forceAA="0" compatLnSpc="1">
            <a:noAutofit/>
          </a:bodyPr>
          <a:lstStyle/>
          <a:p>
            <a:pPr algn="just">
              <a:spcAft>
                <a:spcPts val="0"/>
              </a:spcAft>
            </a:pPr>
            <a:r>
              <a:rPr lang="zh-CN" sz="2665" dirty="0">
                <a:effectLst/>
                <a:latin typeface="华文细黑" pitchFamily="2" charset="-122"/>
                <a:ea typeface="华文细黑" pitchFamily="2" charset="-122"/>
                <a:cs typeface="Times New Roman" panose="02020603050405020304"/>
              </a:rPr>
              <a:t>数据预处理</a:t>
            </a:r>
            <a:endParaRPr lang="zh-CN" sz="4800" dirty="0">
              <a:effectLst/>
              <a:latin typeface="华文细黑" pitchFamily="2" charset="-122"/>
              <a:ea typeface="华文细黑" pitchFamily="2" charset="-122"/>
              <a:cs typeface="宋体" panose="02010600030101010101" pitchFamily="2" charset="-122"/>
            </a:endParaRPr>
          </a:p>
        </p:txBody>
      </p:sp>
      <p:sp>
        <p:nvSpPr>
          <p:cNvPr id="34" name="文本框 115"/>
          <p:cNvSpPr txBox="1"/>
          <p:nvPr/>
        </p:nvSpPr>
        <p:spPr>
          <a:xfrm>
            <a:off x="10098845" y="4405969"/>
            <a:ext cx="1609340" cy="51349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0" tIns="0" rIns="0" bIns="0" numCol="1" spcCol="0" rtlCol="0" fromWordArt="0" anchor="t" anchorCtr="0" forceAA="0" compatLnSpc="1">
            <a:noAutofit/>
          </a:bodyPr>
          <a:lstStyle/>
          <a:p>
            <a:pPr algn="just">
              <a:spcAft>
                <a:spcPts val="0"/>
              </a:spcAft>
            </a:pPr>
            <a:r>
              <a:rPr lang="en-US" sz="2665">
                <a:effectLst/>
                <a:latin typeface="华文细黑" pitchFamily="2" charset="-122"/>
                <a:ea typeface="华文细黑" pitchFamily="2" charset="-122"/>
                <a:cs typeface="宋体" panose="02010600030101010101" pitchFamily="2" charset="-122"/>
              </a:rPr>
              <a:t>(</a:t>
            </a:r>
            <a:r>
              <a:rPr lang="zh-CN" sz="2665">
                <a:effectLst/>
                <a:latin typeface="华文细黑" pitchFamily="2" charset="-122"/>
                <a:ea typeface="华文细黑" pitchFamily="2" charset="-122"/>
                <a:cs typeface="Times New Roman" panose="02020603050405020304"/>
              </a:rPr>
              <a:t>隐含</a:t>
            </a:r>
            <a:r>
              <a:rPr lang="en-US" sz="2665">
                <a:effectLst/>
                <a:latin typeface="华文细黑" pitchFamily="2" charset="-122"/>
                <a:ea typeface="华文细黑" pitchFamily="2" charset="-122"/>
                <a:cs typeface="宋体" panose="02010600030101010101" pitchFamily="2" charset="-122"/>
              </a:rPr>
              <a:t>)</a:t>
            </a:r>
            <a:r>
              <a:rPr lang="zh-CN" sz="2665">
                <a:effectLst/>
                <a:latin typeface="华文细黑" pitchFamily="2" charset="-122"/>
                <a:ea typeface="华文细黑" pitchFamily="2" charset="-122"/>
                <a:cs typeface="Times New Roman" panose="02020603050405020304"/>
              </a:rPr>
              <a:t>模型</a:t>
            </a:r>
            <a:endParaRPr lang="zh-CN" sz="4800">
              <a:effectLst/>
              <a:latin typeface="华文细黑" pitchFamily="2" charset="-122"/>
              <a:ea typeface="华文细黑" pitchFamily="2" charset="-122"/>
              <a:cs typeface="宋体" panose="02010600030101010101" pitchFamily="2" charset="-122"/>
            </a:endParaRPr>
          </a:p>
        </p:txBody>
      </p:sp>
      <p:pic>
        <p:nvPicPr>
          <p:cNvPr id="35" name="图片 34"/>
          <p:cNvPicPr/>
          <p:nvPr/>
        </p:nvPicPr>
        <p:blipFill>
          <a:blip r:embed="rId3">
            <a:clrChange>
              <a:clrFrom>
                <a:srgbClr val="FFFFFF"/>
              </a:clrFrom>
              <a:clrTo>
                <a:srgbClr val="FFFFFF">
                  <a:alpha val="0"/>
                </a:srgbClr>
              </a:clrTo>
            </a:clrChange>
          </a:blip>
          <a:stretch>
            <a:fillRect/>
          </a:stretch>
        </p:blipFill>
        <p:spPr>
          <a:xfrm>
            <a:off x="6540859" y="2181145"/>
            <a:ext cx="2471825" cy="2019388"/>
          </a:xfrm>
          <a:prstGeom prst="rect">
            <a:avLst/>
          </a:prstGeom>
        </p:spPr>
      </p:pic>
      <p:pic>
        <p:nvPicPr>
          <p:cNvPr id="36" name="图片 35"/>
          <p:cNvPicPr/>
          <p:nvPr/>
        </p:nvPicPr>
        <p:blipFill>
          <a:blip r:embed="rId4">
            <a:clrChange>
              <a:clrFrom>
                <a:srgbClr val="FFFFFF"/>
              </a:clrFrom>
              <a:clrTo>
                <a:srgbClr val="FFFFFF">
                  <a:alpha val="0"/>
                </a:srgbClr>
              </a:clrTo>
            </a:clrChange>
          </a:blip>
          <a:stretch>
            <a:fillRect/>
          </a:stretch>
        </p:blipFill>
        <p:spPr>
          <a:xfrm>
            <a:off x="10047664" y="2512551"/>
            <a:ext cx="1760987" cy="1691624"/>
          </a:xfrm>
          <a:prstGeom prst="rect">
            <a:avLst/>
          </a:prstGeom>
        </p:spPr>
      </p:pic>
      <p:sp>
        <p:nvSpPr>
          <p:cNvPr id="17" name="圆角矩形 16"/>
          <p:cNvSpPr/>
          <p:nvPr/>
        </p:nvSpPr>
        <p:spPr>
          <a:xfrm>
            <a:off x="143339" y="1604797"/>
            <a:ext cx="11809312" cy="3840427"/>
          </a:xfrm>
          <a:prstGeom prst="roundRect">
            <a:avLst>
              <a:gd name="adj" fmla="val 8603"/>
            </a:avLst>
          </a:prstGeom>
          <a:noFill/>
          <a:ln w="28575"/>
        </p:spPr>
        <p:style>
          <a:lnRef idx="2">
            <a:schemeClr val="accent2"/>
          </a:lnRef>
          <a:fillRef idx="1">
            <a:schemeClr val="lt1"/>
          </a:fillRef>
          <a:effectRef idx="0">
            <a:schemeClr val="accent2"/>
          </a:effectRef>
          <a:fontRef idx="minor">
            <a:schemeClr val="dk1"/>
          </a:fontRef>
        </p:style>
        <p:txBody>
          <a:bodyPr rot="0" spcFirstLastPara="0" vert="horz" wrap="square" lIns="121920" tIns="60960" rIns="121920" bIns="60960" numCol="1" spcCol="0" rtlCol="0" fromWordArt="0" anchor="ctr" anchorCtr="0" forceAA="0" compatLnSpc="1">
            <a:noAutofit/>
          </a:bodyPr>
          <a:lstStyle/>
          <a:p>
            <a:endParaRPr lang="zh-CN" altLang="en-US" sz="6400">
              <a:latin typeface="华文细黑" pitchFamily="2" charset="-122"/>
              <a:ea typeface="华文细黑"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500"/>
                                        <p:tgtEl>
                                          <p:spTgt spid="23"/>
                                        </p:tgtEl>
                                      </p:cBhvr>
                                    </p:animEffect>
                                  </p:childTnLst>
                                </p:cTn>
                              </p:par>
                              <p:par>
                                <p:cTn id="8" presetID="22" presetClass="entr" presetSubtype="8"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left)">
                                      <p:cBhvr>
                                        <p:cTn id="18" dur="500"/>
                                        <p:tgtEl>
                                          <p:spTgt spid="28"/>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2" presetClass="entr" presetSubtype="8"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par>
                                <p:cTn id="26" presetID="22" presetClass="entr" presetSubtype="8"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500"/>
                                        <p:tgtEl>
                                          <p:spTgt spid="2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left)">
                                      <p:cBhvr>
                                        <p:cTn id="36" dur="500"/>
                                        <p:tgtEl>
                                          <p:spTgt spid="29"/>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left)">
                                      <p:cBhvr>
                                        <p:cTn id="40" dur="500"/>
                                        <p:tgtEl>
                                          <p:spTgt spid="35"/>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left)">
                                      <p:cBhvr>
                                        <p:cTn id="52" dur="500"/>
                                        <p:tgtEl>
                                          <p:spTgt spid="36"/>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left)">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31" grpId="0" bldLvl="0" animBg="1"/>
      <p:bldP spid="32" grpId="0" bldLvl="0" animBg="1"/>
      <p:bldP spid="33" grpId="0" bldLvl="0" animBg="1"/>
      <p:bldP spid="34" grpId="0" bldLvl="0" animBg="1"/>
      <p:bldP spid="17"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marL="0" indent="0">
              <a:buFont typeface="+mj-ea"/>
              <a:buNone/>
            </a:pPr>
            <a:r>
              <a:rPr lang="zh-CN" altLang="en-US" dirty="0" smtClean="0">
                <a:latin typeface="Times New Roman" panose="02020603050405020304" pitchFamily="18" charset="0"/>
              </a:rPr>
              <a:t>数据挖掘</a:t>
            </a:r>
            <a:r>
              <a:rPr lang="zh-CN" altLang="en-US" dirty="0" smtClean="0">
                <a:latin typeface="Times New Roman" panose="02020603050405020304" pitchFamily="18" charset="0"/>
              </a:rPr>
              <a:t>的过程</a:t>
            </a:r>
            <a:endParaRPr lang="zh-CN" altLang="en-US" dirty="0">
              <a:latin typeface="Times New Roman" panose="02020603050405020304" pitchFamily="18" charset="0"/>
            </a:endParaRPr>
          </a:p>
        </p:txBody>
      </p:sp>
      <p:sp>
        <p:nvSpPr>
          <p:cNvPr id="40963" name="Rectangle 3"/>
          <p:cNvSpPr>
            <a:spLocks noGrp="1" noChangeArrowheads="1"/>
          </p:cNvSpPr>
          <p:nvPr>
            <p:ph idx="1"/>
          </p:nvPr>
        </p:nvSpPr>
        <p:spPr/>
        <p:txBody>
          <a:bodyPr/>
          <a:lstStyle/>
          <a:p>
            <a:pPr fontAlgn="auto">
              <a:lnSpc>
                <a:spcPct val="150000"/>
              </a:lnSpc>
            </a:pPr>
            <a:r>
              <a:rPr lang="zh-CN" altLang="en-US" sz="2400" dirty="0">
                <a:latin typeface="楷体" panose="02010609060101010101" charset="-122"/>
                <a:ea typeface="楷体" panose="02010609060101010101" charset="-122"/>
                <a:cs typeface="楷体" panose="02010609060101010101" charset="-122"/>
              </a:rPr>
              <a:t>数据挖掘是一个</a:t>
            </a:r>
            <a:r>
              <a:rPr lang="zh-CN" altLang="en-US" sz="2400" u="sng" dirty="0">
                <a:solidFill>
                  <a:srgbClr val="C00000"/>
                </a:solidFill>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rPr>
              <a:t>反复迭代</a:t>
            </a:r>
            <a:r>
              <a:rPr lang="zh-CN" altLang="en-US" sz="2400" dirty="0">
                <a:latin typeface="楷体" panose="02010609060101010101" charset="-122"/>
                <a:ea typeface="楷体" panose="02010609060101010101" charset="-122"/>
                <a:cs typeface="楷体" panose="02010609060101010101" charset="-122"/>
              </a:rPr>
              <a:t>的</a:t>
            </a:r>
            <a:r>
              <a:rPr lang="zh-CN" altLang="en-US" sz="2400" u="sng" dirty="0">
                <a:solidFill>
                  <a:srgbClr val="C00000"/>
                </a:solidFill>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rPr>
              <a:t>人机交互</a:t>
            </a:r>
            <a:r>
              <a:rPr lang="zh-CN" altLang="en-US" sz="2400" u="dashHeavy" dirty="0">
                <a:latin typeface="楷体" panose="02010609060101010101" charset="-122"/>
                <a:ea typeface="楷体" panose="02010609060101010101" charset="-122"/>
                <a:cs typeface="楷体" panose="02010609060101010101" charset="-122"/>
              </a:rPr>
              <a:t>处理</a:t>
            </a:r>
            <a:r>
              <a:rPr lang="zh-CN" altLang="en-US" sz="2400" dirty="0">
                <a:latin typeface="楷体" panose="02010609060101010101" charset="-122"/>
                <a:ea typeface="楷体" panose="02010609060101010101" charset="-122"/>
                <a:cs typeface="楷体" panose="02010609060101010101" charset="-122"/>
              </a:rPr>
              <a:t>过程。该过程需要经历多个步骤，并且很多决策需要由用户</a:t>
            </a:r>
            <a:r>
              <a:rPr lang="zh-CN" altLang="en-US" sz="2400" dirty="0" smtClean="0">
                <a:latin typeface="楷体" panose="02010609060101010101" charset="-122"/>
                <a:ea typeface="楷体" panose="02010609060101010101" charset="-122"/>
                <a:cs typeface="楷体" panose="02010609060101010101" charset="-122"/>
              </a:rPr>
              <a:t>提供</a:t>
            </a:r>
            <a:endParaRPr lang="en-US" altLang="zh-CN" sz="2400" dirty="0" smtClean="0">
              <a:latin typeface="楷体" panose="02010609060101010101" charset="-122"/>
              <a:ea typeface="楷体" panose="02010609060101010101" charset="-122"/>
              <a:cs typeface="楷体" panose="02010609060101010101" charset="-122"/>
            </a:endParaRPr>
          </a:p>
          <a:p>
            <a:pPr fontAlgn="auto">
              <a:lnSpc>
                <a:spcPct val="150000"/>
              </a:lnSpc>
            </a:pPr>
            <a:r>
              <a:rPr lang="zh-CN" altLang="en-US" sz="2400" dirty="0">
                <a:latin typeface="楷体" panose="02010609060101010101" charset="-122"/>
                <a:ea typeface="楷体" panose="02010609060101010101" charset="-122"/>
                <a:cs typeface="楷体" panose="02010609060101010101" charset="-122"/>
              </a:rPr>
              <a:t>从宏观上看，数据挖掘过程主要由三个部分组成，即</a:t>
            </a:r>
            <a:r>
              <a:rPr lang="zh-CN" altLang="en-US" sz="2400" u="sng" dirty="0">
                <a:solidFill>
                  <a:srgbClr val="C00000"/>
                </a:solidFill>
                <a:latin typeface="楷体" panose="02010609060101010101" charset="-122"/>
                <a:ea typeface="楷体" panose="02010609060101010101" charset="-122"/>
                <a:cs typeface="楷体" panose="02010609060101010101" charset="-122"/>
              </a:rPr>
              <a:t>数据准备</a:t>
            </a:r>
            <a:r>
              <a:rPr lang="zh-CN" altLang="en-US" sz="2400" dirty="0">
                <a:latin typeface="楷体" panose="02010609060101010101" charset="-122"/>
                <a:ea typeface="楷体" panose="02010609060101010101" charset="-122"/>
                <a:cs typeface="楷体" panose="02010609060101010101" charset="-122"/>
              </a:rPr>
              <a:t>、</a:t>
            </a:r>
            <a:r>
              <a:rPr lang="zh-CN" altLang="en-US" sz="2400" u="sng" dirty="0">
                <a:solidFill>
                  <a:srgbClr val="C00000"/>
                </a:solidFill>
                <a:latin typeface="楷体" panose="02010609060101010101" charset="-122"/>
                <a:ea typeface="楷体" panose="02010609060101010101" charset="-122"/>
                <a:cs typeface="楷体" panose="02010609060101010101" charset="-122"/>
              </a:rPr>
              <a:t>数据挖掘</a:t>
            </a:r>
            <a:r>
              <a:rPr lang="zh-CN" altLang="en-US" sz="2400" dirty="0">
                <a:latin typeface="楷体" panose="02010609060101010101" charset="-122"/>
                <a:ea typeface="楷体" panose="02010609060101010101" charset="-122"/>
                <a:cs typeface="楷体" panose="02010609060101010101" charset="-122"/>
              </a:rPr>
              <a:t>和</a:t>
            </a:r>
            <a:r>
              <a:rPr lang="zh-CN" altLang="en-US" sz="2400" u="sng" dirty="0">
                <a:solidFill>
                  <a:srgbClr val="C00000"/>
                </a:solidFill>
                <a:latin typeface="楷体" panose="02010609060101010101" charset="-122"/>
                <a:ea typeface="楷体" panose="02010609060101010101" charset="-122"/>
                <a:cs typeface="楷体" panose="02010609060101010101" charset="-122"/>
              </a:rPr>
              <a:t>结果的解释评估</a:t>
            </a:r>
            <a:r>
              <a:rPr lang="zh-CN" altLang="en-US" sz="2400" dirty="0">
                <a:latin typeface="楷体" panose="02010609060101010101" charset="-122"/>
                <a:ea typeface="楷体" panose="02010609060101010101" charset="-122"/>
                <a:cs typeface="楷体" panose="02010609060101010101" charset="-122"/>
              </a:rPr>
              <a:t>。 </a:t>
            </a:r>
            <a:endParaRPr lang="zh-CN" altLang="en-US" sz="2400" dirty="0">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Effect transition="in" filter="fade">
                                      <p:cBhvr>
                                        <p:cTn id="7" dur="500"/>
                                        <p:tgtEl>
                                          <p:spTgt spid="409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963">
                                            <p:txEl>
                                              <p:pRg st="1" end="1"/>
                                            </p:txEl>
                                          </p:spTgt>
                                        </p:tgtEl>
                                        <p:attrNameLst>
                                          <p:attrName>style.visibility</p:attrName>
                                        </p:attrNameLst>
                                      </p:cBhvr>
                                      <p:to>
                                        <p:strVal val="visible"/>
                                      </p:to>
                                    </p:set>
                                    <p:animEffect transition="in" filter="fade">
                                      <p:cBhvr>
                                        <p:cTn id="12" dur="500"/>
                                        <p:tgtEl>
                                          <p:spTgt spid="409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828499" y="2521760"/>
            <a:ext cx="1746275" cy="1757781"/>
            <a:chOff x="5049366" y="3177023"/>
            <a:chExt cx="1309706" cy="1464818"/>
          </a:xfrm>
        </p:grpSpPr>
        <p:pic>
          <p:nvPicPr>
            <p:cNvPr id="5" name="图片 4"/>
            <p:cNvPicPr/>
            <p:nvPr/>
          </p:nvPicPr>
          <p:blipFill>
            <a:blip r:embed="rId1">
              <a:clrChange>
                <a:clrFrom>
                  <a:srgbClr val="FEFEFE"/>
                </a:clrFrom>
                <a:clrTo>
                  <a:srgbClr val="FEFEFE">
                    <a:alpha val="0"/>
                  </a:srgbClr>
                </a:clrTo>
              </a:clrChange>
            </a:blip>
            <a:stretch>
              <a:fillRect/>
            </a:stretch>
          </p:blipFill>
          <p:spPr>
            <a:xfrm>
              <a:off x="5242964" y="3177023"/>
              <a:ext cx="873526" cy="1044966"/>
            </a:xfrm>
            <a:prstGeom prst="rect">
              <a:avLst/>
            </a:prstGeom>
          </p:spPr>
        </p:pic>
        <p:sp>
          <p:nvSpPr>
            <p:cNvPr id="6" name="文本框 600114"/>
            <p:cNvSpPr txBox="1"/>
            <p:nvPr/>
          </p:nvSpPr>
          <p:spPr>
            <a:xfrm>
              <a:off x="5049366" y="4180003"/>
              <a:ext cx="1309706"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转换后数据</a:t>
              </a:r>
              <a:endParaRPr lang="zh-CN" sz="3735" kern="100" dirty="0">
                <a:effectLst/>
                <a:latin typeface="华文细黑" pitchFamily="2" charset="-122"/>
                <a:ea typeface="华文细黑" pitchFamily="2" charset="-122"/>
                <a:cs typeface="Times New Roman" panose="02020603050405020304"/>
              </a:endParaRPr>
            </a:p>
          </p:txBody>
        </p:sp>
      </p:grpSp>
      <p:sp>
        <p:nvSpPr>
          <p:cNvPr id="7" name="燕尾形箭头 6"/>
          <p:cNvSpPr/>
          <p:nvPr/>
        </p:nvSpPr>
        <p:spPr>
          <a:xfrm rot="20354895">
            <a:off x="8198460" y="2731687"/>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8" name="燕尾形箭头 7"/>
          <p:cNvSpPr/>
          <p:nvPr/>
        </p:nvSpPr>
        <p:spPr>
          <a:xfrm rot="20354895">
            <a:off x="6497283" y="3437040"/>
            <a:ext cx="528703"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9" name="燕尾形箭头 8"/>
          <p:cNvSpPr/>
          <p:nvPr/>
        </p:nvSpPr>
        <p:spPr>
          <a:xfrm rot="20354895">
            <a:off x="4637491" y="4117200"/>
            <a:ext cx="704419"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grpSp>
        <p:nvGrpSpPr>
          <p:cNvPr id="10" name="组合 9"/>
          <p:cNvGrpSpPr/>
          <p:nvPr/>
        </p:nvGrpSpPr>
        <p:grpSpPr>
          <a:xfrm>
            <a:off x="10464109" y="1162839"/>
            <a:ext cx="1584553" cy="2006933"/>
            <a:chOff x="7776073" y="2044588"/>
            <a:chExt cx="1188415" cy="1672444"/>
          </a:xfrm>
        </p:grpSpPr>
        <p:pic>
          <p:nvPicPr>
            <p:cNvPr id="11" name="图片 10"/>
            <p:cNvPicPr/>
            <p:nvPr/>
          </p:nvPicPr>
          <p:blipFill rotWithShape="1">
            <a:blip r:embed="rId2"/>
            <a:srcRect l="-2" t="15702" r="18629" b="22245"/>
            <a:stretch>
              <a:fillRect/>
            </a:stretch>
          </p:blipFill>
          <p:spPr>
            <a:xfrm>
              <a:off x="7776073" y="2044588"/>
              <a:ext cx="1188415" cy="1193080"/>
            </a:xfrm>
            <a:prstGeom prst="rect">
              <a:avLst/>
            </a:prstGeom>
            <a:ln>
              <a:noFill/>
            </a:ln>
            <a:effectLst>
              <a:softEdge rad="112500"/>
            </a:effectLst>
          </p:spPr>
        </p:pic>
        <p:sp>
          <p:nvSpPr>
            <p:cNvPr id="12" name="文本框 600120"/>
            <p:cNvSpPr txBox="1"/>
            <p:nvPr/>
          </p:nvSpPr>
          <p:spPr>
            <a:xfrm>
              <a:off x="8144043" y="3255194"/>
              <a:ext cx="676429"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知识</a:t>
              </a:r>
              <a:endParaRPr lang="zh-CN" sz="3735" kern="100" dirty="0">
                <a:effectLst/>
                <a:latin typeface="华文细黑" pitchFamily="2" charset="-122"/>
                <a:ea typeface="华文细黑" pitchFamily="2" charset="-122"/>
                <a:cs typeface="Times New Roman" panose="02020603050405020304"/>
              </a:endParaRPr>
            </a:p>
          </p:txBody>
        </p:sp>
      </p:grpSp>
      <p:grpSp>
        <p:nvGrpSpPr>
          <p:cNvPr id="13" name="组合 12"/>
          <p:cNvGrpSpPr/>
          <p:nvPr/>
        </p:nvGrpSpPr>
        <p:grpSpPr>
          <a:xfrm>
            <a:off x="3575421" y="4001040"/>
            <a:ext cx="1461708" cy="1487677"/>
            <a:chOff x="2609557" y="4409756"/>
            <a:chExt cx="1096281" cy="1239731"/>
          </a:xfrm>
        </p:grpSpPr>
        <p:pic>
          <p:nvPicPr>
            <p:cNvPr id="14" name="图片 13"/>
            <p:cNvPicPr/>
            <p:nvPr/>
          </p:nvPicPr>
          <p:blipFill>
            <a:blip r:embed="rId3"/>
            <a:stretch>
              <a:fillRect/>
            </a:stretch>
          </p:blipFill>
          <p:spPr>
            <a:xfrm>
              <a:off x="2704024" y="4409756"/>
              <a:ext cx="660101" cy="740573"/>
            </a:xfrm>
            <a:prstGeom prst="rect">
              <a:avLst/>
            </a:prstGeom>
          </p:spPr>
        </p:pic>
        <p:sp>
          <p:nvSpPr>
            <p:cNvPr id="15" name="文本框 600127"/>
            <p:cNvSpPr txBox="1"/>
            <p:nvPr/>
          </p:nvSpPr>
          <p:spPr>
            <a:xfrm>
              <a:off x="2609557" y="5187649"/>
              <a:ext cx="1096281"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目标数据</a:t>
              </a:r>
              <a:endParaRPr lang="zh-CN" sz="3735" kern="100" dirty="0">
                <a:effectLst/>
                <a:latin typeface="华文细黑" pitchFamily="2" charset="-122"/>
                <a:ea typeface="华文细黑" pitchFamily="2" charset="-122"/>
                <a:cs typeface="Times New Roman" panose="02020603050405020304"/>
              </a:endParaRPr>
            </a:p>
          </p:txBody>
        </p:sp>
      </p:grpSp>
      <p:grpSp>
        <p:nvGrpSpPr>
          <p:cNvPr id="16" name="组合 15"/>
          <p:cNvGrpSpPr/>
          <p:nvPr/>
        </p:nvGrpSpPr>
        <p:grpSpPr>
          <a:xfrm>
            <a:off x="1732736" y="5722435"/>
            <a:ext cx="0" cy="612984"/>
            <a:chOff x="1227544" y="5844251"/>
            <a:chExt cx="0" cy="510820"/>
          </a:xfrm>
        </p:grpSpPr>
        <p:cxnSp>
          <p:nvCxnSpPr>
            <p:cNvPr id="17" name="直接箭头连接符 16"/>
            <p:cNvCxnSpPr/>
            <p:nvPr/>
          </p:nvCxnSpPr>
          <p:spPr>
            <a:xfrm flipV="1">
              <a:off x="1227544" y="5844251"/>
              <a:ext cx="0" cy="51082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1227544" y="5977205"/>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488340" y="5075863"/>
            <a:ext cx="0" cy="1273552"/>
            <a:chOff x="2544247" y="5305441"/>
            <a:chExt cx="0" cy="1061293"/>
          </a:xfrm>
        </p:grpSpPr>
        <p:cxnSp>
          <p:nvCxnSpPr>
            <p:cNvPr id="20" name="直接箭头连接符 19"/>
            <p:cNvCxnSpPr/>
            <p:nvPr/>
          </p:nvCxnSpPr>
          <p:spPr>
            <a:xfrm flipV="1">
              <a:off x="2544247" y="5305441"/>
              <a:ext cx="0" cy="1061293"/>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2544247" y="5731124"/>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5103993" y="4422292"/>
            <a:ext cx="0" cy="1913127"/>
            <a:chOff x="3755987" y="4760799"/>
            <a:chExt cx="0" cy="1594272"/>
          </a:xfrm>
        </p:grpSpPr>
        <p:cxnSp>
          <p:nvCxnSpPr>
            <p:cNvPr id="23" name="直接箭头连接符 22"/>
            <p:cNvCxnSpPr/>
            <p:nvPr/>
          </p:nvCxnSpPr>
          <p:spPr>
            <a:xfrm flipV="1">
              <a:off x="3755987" y="4760799"/>
              <a:ext cx="0" cy="1594272"/>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3755987" y="5689139"/>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6758523" y="3754727"/>
            <a:ext cx="1555" cy="2534508"/>
            <a:chOff x="4996884" y="4204495"/>
            <a:chExt cx="1166" cy="2112090"/>
          </a:xfrm>
        </p:grpSpPr>
        <p:cxnSp>
          <p:nvCxnSpPr>
            <p:cNvPr id="26" name="直接箭头连接符 25"/>
            <p:cNvCxnSpPr/>
            <p:nvPr/>
          </p:nvCxnSpPr>
          <p:spPr>
            <a:xfrm flipV="1">
              <a:off x="4996884" y="4204495"/>
              <a:ext cx="0" cy="211209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998050" y="5529362"/>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535897" y="3176731"/>
            <a:ext cx="0" cy="3158689"/>
            <a:chOff x="6329915" y="3722831"/>
            <a:chExt cx="0" cy="2632241"/>
          </a:xfrm>
        </p:grpSpPr>
        <p:cxnSp>
          <p:nvCxnSpPr>
            <p:cNvPr id="29" name="直接箭头连接符 28"/>
            <p:cNvCxnSpPr/>
            <p:nvPr/>
          </p:nvCxnSpPr>
          <p:spPr>
            <a:xfrm flipV="1">
              <a:off x="6329915" y="3722831"/>
              <a:ext cx="0" cy="2632241"/>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6329915" y="5256458"/>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10316381" y="2499369"/>
            <a:ext cx="0" cy="3836051"/>
            <a:chOff x="7665278" y="3158363"/>
            <a:chExt cx="0" cy="3196709"/>
          </a:xfrm>
        </p:grpSpPr>
        <p:cxnSp>
          <p:nvCxnSpPr>
            <p:cNvPr id="32" name="直接箭头连接符 31"/>
            <p:cNvCxnSpPr/>
            <p:nvPr/>
          </p:nvCxnSpPr>
          <p:spPr>
            <a:xfrm flipV="1">
              <a:off x="7665278" y="3158363"/>
              <a:ext cx="0" cy="3196709"/>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7665278" y="4891420"/>
              <a:ext cx="0" cy="240249"/>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1922448" y="4738580"/>
            <a:ext cx="1270441" cy="1393911"/>
            <a:chOff x="1369827" y="5024373"/>
            <a:chExt cx="952831" cy="1161592"/>
          </a:xfrm>
        </p:grpSpPr>
        <p:pic>
          <p:nvPicPr>
            <p:cNvPr id="35" name="图片 34"/>
            <p:cNvPicPr/>
            <p:nvPr/>
          </p:nvPicPr>
          <p:blipFill>
            <a:blip r:embed="rId4">
              <a:clrChange>
                <a:clrFrom>
                  <a:srgbClr val="FFFDFF"/>
                </a:clrFrom>
                <a:clrTo>
                  <a:srgbClr val="FFFDFF">
                    <a:alpha val="0"/>
                  </a:srgbClr>
                </a:clrTo>
              </a:clrChange>
            </a:blip>
            <a:stretch>
              <a:fillRect/>
            </a:stretch>
          </p:blipFill>
          <p:spPr>
            <a:xfrm>
              <a:off x="1369827" y="5024373"/>
              <a:ext cx="952831" cy="810548"/>
            </a:xfrm>
            <a:prstGeom prst="rect">
              <a:avLst/>
            </a:prstGeom>
          </p:spPr>
        </p:pic>
        <p:sp>
          <p:nvSpPr>
            <p:cNvPr id="36" name="文本框 600134"/>
            <p:cNvSpPr txBox="1"/>
            <p:nvPr/>
          </p:nvSpPr>
          <p:spPr>
            <a:xfrm>
              <a:off x="1544765" y="5724127"/>
              <a:ext cx="676429"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a:solidFill>
                    <a:srgbClr val="000000"/>
                  </a:solidFill>
                  <a:effectLst/>
                  <a:latin typeface="华文细黑" pitchFamily="2" charset="-122"/>
                  <a:ea typeface="华文细黑" pitchFamily="2" charset="-122"/>
                  <a:cs typeface="Times New Roman" panose="02020603050405020304"/>
                </a:rPr>
                <a:t>数据</a:t>
              </a:r>
              <a:endParaRPr lang="zh-CN" sz="3735" kern="100">
                <a:effectLst/>
                <a:latin typeface="华文细黑" pitchFamily="2" charset="-122"/>
                <a:ea typeface="华文细黑" pitchFamily="2" charset="-122"/>
                <a:cs typeface="Times New Roman" panose="02020603050405020304"/>
              </a:endParaRPr>
            </a:p>
          </p:txBody>
        </p:sp>
      </p:grpSp>
      <p:grpSp>
        <p:nvGrpSpPr>
          <p:cNvPr id="37" name="组合 36"/>
          <p:cNvGrpSpPr/>
          <p:nvPr/>
        </p:nvGrpSpPr>
        <p:grpSpPr>
          <a:xfrm>
            <a:off x="5018468" y="3232711"/>
            <a:ext cx="2027731" cy="1654219"/>
            <a:chOff x="3691843" y="3769481"/>
            <a:chExt cx="1520798" cy="1378516"/>
          </a:xfrm>
        </p:grpSpPr>
        <p:pic>
          <p:nvPicPr>
            <p:cNvPr id="38" name="图片 37"/>
            <p:cNvPicPr/>
            <p:nvPr/>
          </p:nvPicPr>
          <p:blipFill>
            <a:blip r:embed="rId5"/>
            <a:stretch>
              <a:fillRect/>
            </a:stretch>
          </p:blipFill>
          <p:spPr>
            <a:xfrm>
              <a:off x="3999735" y="3769481"/>
              <a:ext cx="770895" cy="988985"/>
            </a:xfrm>
            <a:prstGeom prst="rect">
              <a:avLst/>
            </a:prstGeom>
          </p:spPr>
        </p:pic>
        <p:sp>
          <p:nvSpPr>
            <p:cNvPr id="39" name="文本框 600135"/>
            <p:cNvSpPr txBox="1"/>
            <p:nvPr/>
          </p:nvSpPr>
          <p:spPr>
            <a:xfrm>
              <a:off x="3691843" y="4686159"/>
              <a:ext cx="1520798"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预处理后数据</a:t>
              </a:r>
              <a:endParaRPr lang="zh-CN" sz="2665" kern="100" dirty="0">
                <a:effectLst/>
                <a:latin typeface="华文细黑" pitchFamily="2" charset="-122"/>
                <a:ea typeface="华文细黑" pitchFamily="2" charset="-122"/>
                <a:cs typeface="Times New Roman" panose="02020603050405020304"/>
              </a:endParaRPr>
            </a:p>
          </p:txBody>
        </p:sp>
      </p:grpSp>
      <p:grpSp>
        <p:nvGrpSpPr>
          <p:cNvPr id="40" name="组合 39"/>
          <p:cNvGrpSpPr/>
          <p:nvPr/>
        </p:nvGrpSpPr>
        <p:grpSpPr>
          <a:xfrm>
            <a:off x="905472" y="414905"/>
            <a:ext cx="10375104" cy="719947"/>
            <a:chOff x="607095" y="1421308"/>
            <a:chExt cx="7781328" cy="599955"/>
          </a:xfrm>
        </p:grpSpPr>
        <p:cxnSp>
          <p:nvCxnSpPr>
            <p:cNvPr id="41" name="直接连接符 40"/>
            <p:cNvCxnSpPr/>
            <p:nvPr/>
          </p:nvCxnSpPr>
          <p:spPr>
            <a:xfrm>
              <a:off x="607095" y="1623570"/>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577680" y="1592081"/>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249573" y="1592081"/>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07095" y="1832329"/>
              <a:ext cx="4957756"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19172" y="1618904"/>
              <a:ext cx="0" cy="396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577680" y="1832329"/>
              <a:ext cx="1454322"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7040165" y="1832329"/>
              <a:ext cx="1203577"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文本框 600143"/>
            <p:cNvSpPr txBox="1"/>
            <p:nvPr/>
          </p:nvSpPr>
          <p:spPr>
            <a:xfrm>
              <a:off x="2339751" y="1421309"/>
              <a:ext cx="1096281" cy="4315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r">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数据准备</a:t>
              </a:r>
              <a:endParaRPr lang="zh-CN" sz="3735" kern="100" dirty="0">
                <a:effectLst/>
                <a:latin typeface="华文细黑" pitchFamily="2" charset="-122"/>
                <a:ea typeface="华文细黑" pitchFamily="2" charset="-122"/>
                <a:cs typeface="Times New Roman" panose="02020603050405020304"/>
              </a:endParaRPr>
            </a:p>
          </p:txBody>
        </p:sp>
        <p:sp>
          <p:nvSpPr>
            <p:cNvPr id="49" name="文本框 97"/>
            <p:cNvSpPr txBox="1"/>
            <p:nvPr/>
          </p:nvSpPr>
          <p:spPr>
            <a:xfrm>
              <a:off x="5763114" y="1452779"/>
              <a:ext cx="1096281" cy="43034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r">
                <a:spcAft>
                  <a:spcPts val="0"/>
                </a:spcAft>
              </a:pPr>
              <a:r>
                <a:rPr lang="zh-CN" sz="2665">
                  <a:solidFill>
                    <a:srgbClr val="000000"/>
                  </a:solidFill>
                  <a:effectLst/>
                  <a:latin typeface="华文细黑" pitchFamily="2" charset="-122"/>
                  <a:ea typeface="华文细黑" pitchFamily="2" charset="-122"/>
                  <a:cs typeface="Times New Roman" panose="02020603050405020304"/>
                </a:rPr>
                <a:t>数据挖掘</a:t>
              </a:r>
              <a:endParaRPr lang="zh-CN" sz="4800">
                <a:effectLst/>
                <a:latin typeface="华文细黑" pitchFamily="2" charset="-122"/>
                <a:ea typeface="华文细黑" pitchFamily="2" charset="-122"/>
                <a:cs typeface="宋体" panose="02010600030101010101" pitchFamily="2" charset="-122"/>
              </a:endParaRPr>
            </a:p>
          </p:txBody>
        </p:sp>
        <p:sp>
          <p:nvSpPr>
            <p:cNvPr id="50" name="文本框 97"/>
            <p:cNvSpPr txBox="1"/>
            <p:nvPr/>
          </p:nvSpPr>
          <p:spPr>
            <a:xfrm>
              <a:off x="7012241" y="1421308"/>
              <a:ext cx="1376182" cy="4315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marR="152400" algn="r">
                <a:spcAft>
                  <a:spcPts val="0"/>
                </a:spcAft>
              </a:pPr>
              <a:r>
                <a:rPr lang="zh-CN" sz="2665">
                  <a:solidFill>
                    <a:srgbClr val="000000"/>
                  </a:solidFill>
                  <a:effectLst/>
                  <a:latin typeface="华文细黑" pitchFamily="2" charset="-122"/>
                  <a:ea typeface="华文细黑" pitchFamily="2" charset="-122"/>
                  <a:cs typeface="Times New Roman" panose="02020603050405020304"/>
                </a:rPr>
                <a:t>解释评估</a:t>
              </a:r>
              <a:endParaRPr lang="zh-CN" sz="4800">
                <a:effectLst/>
                <a:latin typeface="华文细黑" pitchFamily="2" charset="-122"/>
                <a:ea typeface="华文细黑" pitchFamily="2" charset="-122"/>
                <a:cs typeface="宋体" panose="02010600030101010101" pitchFamily="2" charset="-122"/>
              </a:endParaRPr>
            </a:p>
          </p:txBody>
        </p:sp>
      </p:grpSp>
      <p:grpSp>
        <p:nvGrpSpPr>
          <p:cNvPr id="51" name="组合 50"/>
          <p:cNvGrpSpPr/>
          <p:nvPr/>
        </p:nvGrpSpPr>
        <p:grpSpPr>
          <a:xfrm>
            <a:off x="8808025" y="2050127"/>
            <a:ext cx="1230012" cy="1392511"/>
            <a:chOff x="6534010" y="2783995"/>
            <a:chExt cx="922509" cy="1160425"/>
          </a:xfrm>
        </p:grpSpPr>
        <p:sp>
          <p:nvSpPr>
            <p:cNvPr id="52" name="文本框 600118"/>
            <p:cNvSpPr txBox="1"/>
            <p:nvPr/>
          </p:nvSpPr>
          <p:spPr>
            <a:xfrm>
              <a:off x="6671628" y="3482582"/>
              <a:ext cx="677595"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模式</a:t>
              </a:r>
              <a:endParaRPr lang="zh-CN" sz="3735" kern="100" dirty="0">
                <a:effectLst/>
                <a:latin typeface="华文细黑" pitchFamily="2" charset="-122"/>
                <a:ea typeface="华文细黑" pitchFamily="2" charset="-122"/>
                <a:cs typeface="Times New Roman" panose="02020603050405020304"/>
              </a:endParaRPr>
            </a:p>
          </p:txBody>
        </p:sp>
        <p:pic>
          <p:nvPicPr>
            <p:cNvPr id="53" name="图片 52"/>
            <p:cNvPicPr/>
            <p:nvPr/>
          </p:nvPicPr>
          <p:blipFill>
            <a:blip r:embed="rId6">
              <a:clrChange>
                <a:clrFrom>
                  <a:srgbClr val="FFFFFF"/>
                </a:clrFrom>
                <a:clrTo>
                  <a:srgbClr val="FFFFFF">
                    <a:alpha val="0"/>
                  </a:srgbClr>
                </a:clrTo>
              </a:clrChange>
            </a:blip>
            <a:stretch>
              <a:fillRect/>
            </a:stretch>
          </p:blipFill>
          <p:spPr>
            <a:xfrm>
              <a:off x="6534010" y="2783995"/>
              <a:ext cx="922509" cy="714915"/>
            </a:xfrm>
            <a:prstGeom prst="rect">
              <a:avLst/>
            </a:prstGeom>
            <a:ln>
              <a:noFill/>
            </a:ln>
            <a:effectLst>
              <a:softEdge rad="12700"/>
            </a:effectLst>
          </p:spPr>
        </p:pic>
      </p:grpSp>
      <p:grpSp>
        <p:nvGrpSpPr>
          <p:cNvPr id="54" name="组合 53"/>
          <p:cNvGrpSpPr/>
          <p:nvPr/>
        </p:nvGrpSpPr>
        <p:grpSpPr>
          <a:xfrm>
            <a:off x="335361" y="5485917"/>
            <a:ext cx="1184916" cy="1140237"/>
            <a:chOff x="179512" y="5647154"/>
            <a:chExt cx="888687" cy="950198"/>
          </a:xfrm>
        </p:grpSpPr>
        <p:sp>
          <p:nvSpPr>
            <p:cNvPr id="55" name="文本框 600109"/>
            <p:cNvSpPr txBox="1"/>
            <p:nvPr/>
          </p:nvSpPr>
          <p:spPr>
            <a:xfrm>
              <a:off x="179512" y="6135514"/>
              <a:ext cx="888687"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a:solidFill>
                    <a:srgbClr val="000000"/>
                  </a:solidFill>
                  <a:effectLst/>
                  <a:latin typeface="华文细黑" pitchFamily="2" charset="-122"/>
                  <a:ea typeface="华文细黑" pitchFamily="2" charset="-122"/>
                  <a:cs typeface="Times New Roman" panose="02020603050405020304"/>
                </a:rPr>
                <a:t>数据源</a:t>
              </a:r>
              <a:endParaRPr lang="zh-CN" sz="3735" kern="100">
                <a:effectLst/>
                <a:latin typeface="华文细黑" pitchFamily="2" charset="-122"/>
                <a:ea typeface="华文细黑" pitchFamily="2" charset="-122"/>
                <a:cs typeface="Times New Roman" panose="02020603050405020304"/>
              </a:endParaRPr>
            </a:p>
          </p:txBody>
        </p:sp>
        <p:pic>
          <p:nvPicPr>
            <p:cNvPr id="56" name="图片 55"/>
            <p:cNvPicPr/>
            <p:nvPr/>
          </p:nvPicPr>
          <p:blipFill>
            <a:blip r:embed="rId7"/>
            <a:stretch>
              <a:fillRect/>
            </a:stretch>
          </p:blipFill>
          <p:spPr>
            <a:xfrm>
              <a:off x="274712" y="5647154"/>
              <a:ext cx="651937" cy="515485"/>
            </a:xfrm>
            <a:prstGeom prst="rect">
              <a:avLst/>
            </a:prstGeom>
          </p:spPr>
        </p:pic>
      </p:grpSp>
      <p:sp>
        <p:nvSpPr>
          <p:cNvPr id="57" name="燕尾形箭头 56"/>
          <p:cNvSpPr/>
          <p:nvPr/>
        </p:nvSpPr>
        <p:spPr>
          <a:xfrm rot="20354895">
            <a:off x="9958731" y="2012341"/>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dirty="0">
                <a:solidFill>
                  <a:srgbClr val="000000"/>
                </a:solidFill>
                <a:effectLst/>
                <a:latin typeface="华文细黑" pitchFamily="2" charset="-122"/>
                <a:ea typeface="华文细黑" pitchFamily="2" charset="-122"/>
                <a:cs typeface="Times New Roman" panose="02020603050405020304"/>
              </a:rPr>
              <a:t> </a:t>
            </a:r>
            <a:endParaRPr lang="zh-CN" sz="3735" kern="100" dirty="0">
              <a:effectLst/>
              <a:latin typeface="华文细黑" pitchFamily="2" charset="-122"/>
              <a:ea typeface="华文细黑" pitchFamily="2" charset="-122"/>
              <a:cs typeface="Times New Roman" panose="02020603050405020304"/>
            </a:endParaRPr>
          </a:p>
        </p:txBody>
      </p:sp>
      <p:sp>
        <p:nvSpPr>
          <p:cNvPr id="58" name="文本框 600150"/>
          <p:cNvSpPr txBox="1"/>
          <p:nvPr/>
        </p:nvSpPr>
        <p:spPr>
          <a:xfrm>
            <a:off x="7688419" y="2120101"/>
            <a:ext cx="1461708"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数据挖掘</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grpSp>
        <p:nvGrpSpPr>
          <p:cNvPr id="59" name="组合 58"/>
          <p:cNvGrpSpPr/>
          <p:nvPr/>
        </p:nvGrpSpPr>
        <p:grpSpPr>
          <a:xfrm>
            <a:off x="1752952" y="6367607"/>
            <a:ext cx="8550991" cy="8397"/>
            <a:chOff x="1242705" y="6381895"/>
            <a:chExt cx="6413243" cy="6998"/>
          </a:xfrm>
        </p:grpSpPr>
        <p:cxnSp>
          <p:nvCxnSpPr>
            <p:cNvPr id="60" name="直接箭头连接符 59"/>
            <p:cNvCxnSpPr/>
            <p:nvPr/>
          </p:nvCxnSpPr>
          <p:spPr>
            <a:xfrm flipH="1">
              <a:off x="1242705" y="6388893"/>
              <a:ext cx="6413243" cy="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rot="16200000" flipV="1">
              <a:off x="6550921" y="6262353"/>
              <a:ext cx="0" cy="239083"/>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2" name="文本框 600119"/>
          <p:cNvSpPr txBox="1"/>
          <p:nvPr/>
        </p:nvSpPr>
        <p:spPr>
          <a:xfrm>
            <a:off x="9360364" y="1491723"/>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解释评估</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3" name="文本框 600111"/>
          <p:cNvSpPr txBox="1"/>
          <p:nvPr/>
        </p:nvSpPr>
        <p:spPr>
          <a:xfrm>
            <a:off x="2558447" y="4064017"/>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数据选择</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4" name="文本框 600108"/>
          <p:cNvSpPr txBox="1"/>
          <p:nvPr/>
        </p:nvSpPr>
        <p:spPr>
          <a:xfrm>
            <a:off x="905472" y="4699395"/>
            <a:ext cx="1461708"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数据集成</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5" name="文本框 600149"/>
          <p:cNvSpPr txBox="1"/>
          <p:nvPr/>
        </p:nvSpPr>
        <p:spPr>
          <a:xfrm>
            <a:off x="4284505" y="3388056"/>
            <a:ext cx="1181807"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预处理</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6" name="文本框 600112"/>
          <p:cNvSpPr txBox="1"/>
          <p:nvPr/>
        </p:nvSpPr>
        <p:spPr>
          <a:xfrm>
            <a:off x="5833293" y="2712095"/>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数据转换</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7" name="燕尾形箭头 66"/>
          <p:cNvSpPr/>
          <p:nvPr/>
        </p:nvSpPr>
        <p:spPr>
          <a:xfrm rot="20354895">
            <a:off x="1429509" y="5498513"/>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dirty="0">
                <a:solidFill>
                  <a:srgbClr val="000000"/>
                </a:solidFill>
                <a:effectLst/>
                <a:latin typeface="华文细黑" pitchFamily="2" charset="-122"/>
                <a:ea typeface="华文细黑" pitchFamily="2" charset="-122"/>
                <a:cs typeface="Times New Roman" panose="02020603050405020304"/>
              </a:rPr>
              <a:t> </a:t>
            </a:r>
            <a:endParaRPr lang="zh-CN" sz="3735" kern="100" dirty="0">
              <a:effectLst/>
              <a:latin typeface="华文细黑" pitchFamily="2" charset="-122"/>
              <a:ea typeface="华文细黑" pitchFamily="2" charset="-122"/>
              <a:cs typeface="Times New Roman" panose="02020603050405020304"/>
            </a:endParaRPr>
          </a:p>
        </p:txBody>
      </p:sp>
      <p:sp>
        <p:nvSpPr>
          <p:cNvPr id="68" name="燕尾形箭头 67"/>
          <p:cNvSpPr/>
          <p:nvPr/>
        </p:nvSpPr>
        <p:spPr>
          <a:xfrm rot="20354895">
            <a:off x="3063823" y="4832348"/>
            <a:ext cx="704419"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wipe(left)">
                                      <p:cBhvr>
                                        <p:cTn id="16" dur="500"/>
                                        <p:tgtEl>
                                          <p:spTgt spid="6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500"/>
                                        <p:tgtEl>
                                          <p:spTgt spid="64"/>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wipe(left)">
                                      <p:cBhvr>
                                        <p:cTn id="28" dur="500"/>
                                        <p:tgtEl>
                                          <p:spTgt spid="6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wipe(left)">
                                      <p:cBhvr>
                                        <p:cTn id="31" dur="500"/>
                                        <p:tgtEl>
                                          <p:spTgt spid="63"/>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left)">
                                      <p:cBhvr>
                                        <p:cTn id="43" dur="500"/>
                                        <p:tgtEl>
                                          <p:spTgt spid="65"/>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wipe(left)">
                                      <p:cBhvr>
                                        <p:cTn id="55" dur="500"/>
                                        <p:tgtEl>
                                          <p:spTgt spid="66"/>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left)">
                                      <p:cBhvr>
                                        <p:cTn id="64" dur="500"/>
                                        <p:tgtEl>
                                          <p:spTgt spid="7"/>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left)">
                                      <p:cBhvr>
                                        <p:cTn id="76" dur="500"/>
                                        <p:tgtEl>
                                          <p:spTgt spid="57"/>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left)">
                                      <p:cBhvr>
                                        <p:cTn id="79" dur="500"/>
                                        <p:tgtEl>
                                          <p:spTgt spid="62"/>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wipe(up)">
                                      <p:cBhvr>
                                        <p:cTn id="88" dur="500"/>
                                        <p:tgtEl>
                                          <p:spTgt spid="31"/>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wipe(right)">
                                      <p:cBhvr>
                                        <p:cTn id="92" dur="1000"/>
                                        <p:tgtEl>
                                          <p:spTgt spid="59"/>
                                        </p:tgtEl>
                                      </p:cBhvr>
                                    </p:animEffect>
                                  </p:childTnLst>
                                </p:cTn>
                              </p:par>
                              <p:par>
                                <p:cTn id="93" presetID="22" presetClass="entr" presetSubtype="4" fill="hold" nodeType="withEffect">
                                  <p:stCondLst>
                                    <p:cond delay="250"/>
                                  </p:stCondLst>
                                  <p:childTnLst>
                                    <p:set>
                                      <p:cBhvr>
                                        <p:cTn id="94" dur="1" fill="hold">
                                          <p:stCondLst>
                                            <p:cond delay="0"/>
                                          </p:stCondLst>
                                        </p:cTn>
                                        <p:tgtEl>
                                          <p:spTgt spid="28"/>
                                        </p:tgtEl>
                                        <p:attrNameLst>
                                          <p:attrName>style.visibility</p:attrName>
                                        </p:attrNameLst>
                                      </p:cBhvr>
                                      <p:to>
                                        <p:strVal val="visible"/>
                                      </p:to>
                                    </p:set>
                                    <p:animEffect transition="in" filter="wipe(down)">
                                      <p:cBhvr>
                                        <p:cTn id="95" dur="1000"/>
                                        <p:tgtEl>
                                          <p:spTgt spid="28"/>
                                        </p:tgtEl>
                                      </p:cBhvr>
                                    </p:animEffect>
                                  </p:childTnLst>
                                </p:cTn>
                              </p:par>
                              <p:par>
                                <p:cTn id="96" presetID="22" presetClass="entr" presetSubtype="4" fill="hold" nodeType="withEffect">
                                  <p:stCondLst>
                                    <p:cond delay="50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1000"/>
                                        <p:tgtEl>
                                          <p:spTgt spid="25"/>
                                        </p:tgtEl>
                                      </p:cBhvr>
                                    </p:animEffect>
                                  </p:childTnLst>
                                </p:cTn>
                              </p:par>
                              <p:par>
                                <p:cTn id="99" presetID="22" presetClass="entr" presetSubtype="4" fill="hold" nodeType="withEffect">
                                  <p:stCondLst>
                                    <p:cond delay="750"/>
                                  </p:stCondLst>
                                  <p:childTnLst>
                                    <p:set>
                                      <p:cBhvr>
                                        <p:cTn id="100" dur="1" fill="hold">
                                          <p:stCondLst>
                                            <p:cond delay="0"/>
                                          </p:stCondLst>
                                        </p:cTn>
                                        <p:tgtEl>
                                          <p:spTgt spid="22"/>
                                        </p:tgtEl>
                                        <p:attrNameLst>
                                          <p:attrName>style.visibility</p:attrName>
                                        </p:attrNameLst>
                                      </p:cBhvr>
                                      <p:to>
                                        <p:strVal val="visible"/>
                                      </p:to>
                                    </p:set>
                                    <p:animEffect transition="in" filter="wipe(down)">
                                      <p:cBhvr>
                                        <p:cTn id="101" dur="1000"/>
                                        <p:tgtEl>
                                          <p:spTgt spid="22"/>
                                        </p:tgtEl>
                                      </p:cBhvr>
                                    </p:animEffect>
                                  </p:childTnLst>
                                </p:cTn>
                              </p:par>
                              <p:par>
                                <p:cTn id="102" presetID="22" presetClass="entr" presetSubtype="4" fill="hold" nodeType="withEffect">
                                  <p:stCondLst>
                                    <p:cond delay="1000"/>
                                  </p:stCondLst>
                                  <p:childTnLst>
                                    <p:set>
                                      <p:cBhvr>
                                        <p:cTn id="103" dur="1" fill="hold">
                                          <p:stCondLst>
                                            <p:cond delay="0"/>
                                          </p:stCondLst>
                                        </p:cTn>
                                        <p:tgtEl>
                                          <p:spTgt spid="19"/>
                                        </p:tgtEl>
                                        <p:attrNameLst>
                                          <p:attrName>style.visibility</p:attrName>
                                        </p:attrNameLst>
                                      </p:cBhvr>
                                      <p:to>
                                        <p:strVal val="visible"/>
                                      </p:to>
                                    </p:set>
                                    <p:animEffect transition="in" filter="wipe(down)">
                                      <p:cBhvr>
                                        <p:cTn id="104" dur="1000"/>
                                        <p:tgtEl>
                                          <p:spTgt spid="19"/>
                                        </p:tgtEl>
                                      </p:cBhvr>
                                    </p:animEffect>
                                  </p:childTnLst>
                                </p:cTn>
                              </p:par>
                              <p:par>
                                <p:cTn id="105" presetID="22" presetClass="entr" presetSubtype="4" fill="hold" nodeType="withEffect">
                                  <p:stCondLst>
                                    <p:cond delay="1250"/>
                                  </p:stCondLst>
                                  <p:childTnLst>
                                    <p:set>
                                      <p:cBhvr>
                                        <p:cTn id="106" dur="1" fill="hold">
                                          <p:stCondLst>
                                            <p:cond delay="0"/>
                                          </p:stCondLst>
                                        </p:cTn>
                                        <p:tgtEl>
                                          <p:spTgt spid="16"/>
                                        </p:tgtEl>
                                        <p:attrNameLst>
                                          <p:attrName>style.visibility</p:attrName>
                                        </p:attrNameLst>
                                      </p:cBhvr>
                                      <p:to>
                                        <p:strVal val="visible"/>
                                      </p:to>
                                    </p:set>
                                    <p:animEffect transition="in" filter="wipe(down)">
                                      <p:cBhvr>
                                        <p:cTn id="10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57" grpId="0" bldLvl="0" animBg="1"/>
      <p:bldP spid="58" grpId="0" bldLvl="0" animBg="1"/>
      <p:bldP spid="62" grpId="0" bldLvl="0" animBg="1"/>
      <p:bldP spid="63" grpId="0" bldLvl="0" animBg="1"/>
      <p:bldP spid="64" grpId="0" bldLvl="0" animBg="1"/>
      <p:bldP spid="65" grpId="0" bldLvl="0" animBg="1"/>
      <p:bldP spid="66" grpId="0" bldLvl="0" animBg="1"/>
      <p:bldP spid="67" grpId="0" bldLvl="0" animBg="1"/>
      <p:bldP spid="68"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828499" y="2521760"/>
            <a:ext cx="1746275" cy="1757781"/>
            <a:chOff x="5049366" y="3177023"/>
            <a:chExt cx="1309706" cy="1464818"/>
          </a:xfrm>
        </p:grpSpPr>
        <p:pic>
          <p:nvPicPr>
            <p:cNvPr id="5" name="图片 4"/>
            <p:cNvPicPr/>
            <p:nvPr/>
          </p:nvPicPr>
          <p:blipFill>
            <a:blip r:embed="rId1">
              <a:clrChange>
                <a:clrFrom>
                  <a:srgbClr val="FEFEFE"/>
                </a:clrFrom>
                <a:clrTo>
                  <a:srgbClr val="FEFEFE">
                    <a:alpha val="0"/>
                  </a:srgbClr>
                </a:clrTo>
              </a:clrChange>
            </a:blip>
            <a:stretch>
              <a:fillRect/>
            </a:stretch>
          </p:blipFill>
          <p:spPr>
            <a:xfrm>
              <a:off x="5242964" y="3177023"/>
              <a:ext cx="873526" cy="1044966"/>
            </a:xfrm>
            <a:prstGeom prst="rect">
              <a:avLst/>
            </a:prstGeom>
          </p:spPr>
        </p:pic>
        <p:sp>
          <p:nvSpPr>
            <p:cNvPr id="6" name="文本框 600114"/>
            <p:cNvSpPr txBox="1"/>
            <p:nvPr/>
          </p:nvSpPr>
          <p:spPr>
            <a:xfrm>
              <a:off x="5049366" y="4180003"/>
              <a:ext cx="1309706"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转换后数据</a:t>
              </a:r>
              <a:endParaRPr lang="zh-CN" sz="3735" kern="100" dirty="0">
                <a:effectLst/>
                <a:latin typeface="华文细黑" pitchFamily="2" charset="-122"/>
                <a:ea typeface="华文细黑" pitchFamily="2" charset="-122"/>
                <a:cs typeface="Times New Roman" panose="02020603050405020304"/>
              </a:endParaRPr>
            </a:p>
          </p:txBody>
        </p:sp>
      </p:grpSp>
      <p:sp>
        <p:nvSpPr>
          <p:cNvPr id="7" name="燕尾形箭头 6"/>
          <p:cNvSpPr/>
          <p:nvPr/>
        </p:nvSpPr>
        <p:spPr>
          <a:xfrm rot="20354895">
            <a:off x="8198460" y="2731687"/>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8" name="燕尾形箭头 7"/>
          <p:cNvSpPr/>
          <p:nvPr/>
        </p:nvSpPr>
        <p:spPr>
          <a:xfrm rot="20354895">
            <a:off x="6497283" y="3437040"/>
            <a:ext cx="528703"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9" name="燕尾形箭头 8"/>
          <p:cNvSpPr/>
          <p:nvPr/>
        </p:nvSpPr>
        <p:spPr>
          <a:xfrm rot="20354895">
            <a:off x="4637491" y="4117200"/>
            <a:ext cx="704419"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grpSp>
        <p:nvGrpSpPr>
          <p:cNvPr id="10" name="组合 9"/>
          <p:cNvGrpSpPr/>
          <p:nvPr/>
        </p:nvGrpSpPr>
        <p:grpSpPr>
          <a:xfrm>
            <a:off x="10464109" y="1162839"/>
            <a:ext cx="1584553" cy="2006933"/>
            <a:chOff x="7776073" y="2044588"/>
            <a:chExt cx="1188415" cy="1672444"/>
          </a:xfrm>
        </p:grpSpPr>
        <p:pic>
          <p:nvPicPr>
            <p:cNvPr id="11" name="图片 10"/>
            <p:cNvPicPr/>
            <p:nvPr/>
          </p:nvPicPr>
          <p:blipFill rotWithShape="1">
            <a:blip r:embed="rId2"/>
            <a:srcRect l="-2" t="15702" r="18629" b="22245"/>
            <a:stretch>
              <a:fillRect/>
            </a:stretch>
          </p:blipFill>
          <p:spPr>
            <a:xfrm>
              <a:off x="7776073" y="2044588"/>
              <a:ext cx="1188415" cy="1193080"/>
            </a:xfrm>
            <a:prstGeom prst="rect">
              <a:avLst/>
            </a:prstGeom>
            <a:ln>
              <a:noFill/>
            </a:ln>
            <a:effectLst>
              <a:softEdge rad="112500"/>
            </a:effectLst>
          </p:spPr>
        </p:pic>
        <p:sp>
          <p:nvSpPr>
            <p:cNvPr id="12" name="文本框 600120"/>
            <p:cNvSpPr txBox="1"/>
            <p:nvPr/>
          </p:nvSpPr>
          <p:spPr>
            <a:xfrm>
              <a:off x="8144043" y="3255194"/>
              <a:ext cx="676429"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知识</a:t>
              </a:r>
              <a:endParaRPr lang="zh-CN" sz="3735" kern="100" dirty="0">
                <a:effectLst/>
                <a:latin typeface="华文细黑" pitchFamily="2" charset="-122"/>
                <a:ea typeface="华文细黑" pitchFamily="2" charset="-122"/>
                <a:cs typeface="Times New Roman" panose="02020603050405020304"/>
              </a:endParaRPr>
            </a:p>
          </p:txBody>
        </p:sp>
      </p:grpSp>
      <p:grpSp>
        <p:nvGrpSpPr>
          <p:cNvPr id="13" name="组合 12"/>
          <p:cNvGrpSpPr/>
          <p:nvPr/>
        </p:nvGrpSpPr>
        <p:grpSpPr>
          <a:xfrm>
            <a:off x="3575421" y="4001040"/>
            <a:ext cx="1461708" cy="1487677"/>
            <a:chOff x="2609557" y="4409756"/>
            <a:chExt cx="1096281" cy="1239731"/>
          </a:xfrm>
        </p:grpSpPr>
        <p:pic>
          <p:nvPicPr>
            <p:cNvPr id="14" name="图片 13"/>
            <p:cNvPicPr/>
            <p:nvPr/>
          </p:nvPicPr>
          <p:blipFill>
            <a:blip r:embed="rId3"/>
            <a:stretch>
              <a:fillRect/>
            </a:stretch>
          </p:blipFill>
          <p:spPr>
            <a:xfrm>
              <a:off x="2704024" y="4409756"/>
              <a:ext cx="660101" cy="740573"/>
            </a:xfrm>
            <a:prstGeom prst="rect">
              <a:avLst/>
            </a:prstGeom>
          </p:spPr>
        </p:pic>
        <p:sp>
          <p:nvSpPr>
            <p:cNvPr id="15" name="文本框 600127"/>
            <p:cNvSpPr txBox="1"/>
            <p:nvPr/>
          </p:nvSpPr>
          <p:spPr>
            <a:xfrm>
              <a:off x="2609557" y="5187649"/>
              <a:ext cx="1096281"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目标数据</a:t>
              </a:r>
              <a:endParaRPr lang="zh-CN" sz="3735" kern="100" dirty="0">
                <a:effectLst/>
                <a:latin typeface="华文细黑" pitchFamily="2" charset="-122"/>
                <a:ea typeface="华文细黑" pitchFamily="2" charset="-122"/>
                <a:cs typeface="Times New Roman" panose="02020603050405020304"/>
              </a:endParaRPr>
            </a:p>
          </p:txBody>
        </p:sp>
      </p:grpSp>
      <p:grpSp>
        <p:nvGrpSpPr>
          <p:cNvPr id="16" name="组合 15"/>
          <p:cNvGrpSpPr/>
          <p:nvPr/>
        </p:nvGrpSpPr>
        <p:grpSpPr>
          <a:xfrm>
            <a:off x="1732736" y="5722435"/>
            <a:ext cx="0" cy="612984"/>
            <a:chOff x="1227544" y="5844251"/>
            <a:chExt cx="0" cy="510820"/>
          </a:xfrm>
        </p:grpSpPr>
        <p:cxnSp>
          <p:nvCxnSpPr>
            <p:cNvPr id="17" name="直接箭头连接符 16"/>
            <p:cNvCxnSpPr/>
            <p:nvPr/>
          </p:nvCxnSpPr>
          <p:spPr>
            <a:xfrm flipV="1">
              <a:off x="1227544" y="5844251"/>
              <a:ext cx="0" cy="51082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1227544" y="5977205"/>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488340" y="5075863"/>
            <a:ext cx="0" cy="1273552"/>
            <a:chOff x="2544247" y="5305441"/>
            <a:chExt cx="0" cy="1061293"/>
          </a:xfrm>
        </p:grpSpPr>
        <p:cxnSp>
          <p:nvCxnSpPr>
            <p:cNvPr id="20" name="直接箭头连接符 19"/>
            <p:cNvCxnSpPr/>
            <p:nvPr/>
          </p:nvCxnSpPr>
          <p:spPr>
            <a:xfrm flipV="1">
              <a:off x="2544247" y="5305441"/>
              <a:ext cx="0" cy="1061293"/>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2544247" y="5731124"/>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5103993" y="4422292"/>
            <a:ext cx="0" cy="1913127"/>
            <a:chOff x="3755987" y="4760799"/>
            <a:chExt cx="0" cy="1594272"/>
          </a:xfrm>
        </p:grpSpPr>
        <p:cxnSp>
          <p:nvCxnSpPr>
            <p:cNvPr id="23" name="直接箭头连接符 22"/>
            <p:cNvCxnSpPr/>
            <p:nvPr/>
          </p:nvCxnSpPr>
          <p:spPr>
            <a:xfrm flipV="1">
              <a:off x="3755987" y="4760799"/>
              <a:ext cx="0" cy="1594272"/>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3755987" y="5689139"/>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6758523" y="3754727"/>
            <a:ext cx="1555" cy="2534508"/>
            <a:chOff x="4996884" y="4204495"/>
            <a:chExt cx="1166" cy="2112090"/>
          </a:xfrm>
        </p:grpSpPr>
        <p:cxnSp>
          <p:nvCxnSpPr>
            <p:cNvPr id="26" name="直接箭头连接符 25"/>
            <p:cNvCxnSpPr/>
            <p:nvPr/>
          </p:nvCxnSpPr>
          <p:spPr>
            <a:xfrm flipV="1">
              <a:off x="4996884" y="4204495"/>
              <a:ext cx="0" cy="211209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998050" y="5529362"/>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535897" y="3176731"/>
            <a:ext cx="0" cy="3158689"/>
            <a:chOff x="6329915" y="3722831"/>
            <a:chExt cx="0" cy="2632241"/>
          </a:xfrm>
        </p:grpSpPr>
        <p:cxnSp>
          <p:nvCxnSpPr>
            <p:cNvPr id="29" name="直接箭头连接符 28"/>
            <p:cNvCxnSpPr/>
            <p:nvPr/>
          </p:nvCxnSpPr>
          <p:spPr>
            <a:xfrm flipV="1">
              <a:off x="6329915" y="3722831"/>
              <a:ext cx="0" cy="2632241"/>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6329915" y="5256458"/>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10316381" y="2499369"/>
            <a:ext cx="0" cy="3836051"/>
            <a:chOff x="7665278" y="3158363"/>
            <a:chExt cx="0" cy="3196709"/>
          </a:xfrm>
        </p:grpSpPr>
        <p:cxnSp>
          <p:nvCxnSpPr>
            <p:cNvPr id="32" name="直接箭头连接符 31"/>
            <p:cNvCxnSpPr/>
            <p:nvPr/>
          </p:nvCxnSpPr>
          <p:spPr>
            <a:xfrm flipV="1">
              <a:off x="7665278" y="3158363"/>
              <a:ext cx="0" cy="3196709"/>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7665278" y="4891420"/>
              <a:ext cx="0" cy="240249"/>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1922448" y="4738580"/>
            <a:ext cx="1270441" cy="1393911"/>
            <a:chOff x="1369827" y="5024373"/>
            <a:chExt cx="952831" cy="1161592"/>
          </a:xfrm>
        </p:grpSpPr>
        <p:pic>
          <p:nvPicPr>
            <p:cNvPr id="35" name="图片 34"/>
            <p:cNvPicPr/>
            <p:nvPr/>
          </p:nvPicPr>
          <p:blipFill>
            <a:blip r:embed="rId4">
              <a:clrChange>
                <a:clrFrom>
                  <a:srgbClr val="FFFDFF"/>
                </a:clrFrom>
                <a:clrTo>
                  <a:srgbClr val="FFFDFF">
                    <a:alpha val="0"/>
                  </a:srgbClr>
                </a:clrTo>
              </a:clrChange>
            </a:blip>
            <a:stretch>
              <a:fillRect/>
            </a:stretch>
          </p:blipFill>
          <p:spPr>
            <a:xfrm>
              <a:off x="1369827" y="5024373"/>
              <a:ext cx="952831" cy="810548"/>
            </a:xfrm>
            <a:prstGeom prst="rect">
              <a:avLst/>
            </a:prstGeom>
          </p:spPr>
        </p:pic>
        <p:sp>
          <p:nvSpPr>
            <p:cNvPr id="36" name="文本框 600134"/>
            <p:cNvSpPr txBox="1"/>
            <p:nvPr/>
          </p:nvSpPr>
          <p:spPr>
            <a:xfrm>
              <a:off x="1544765" y="5724127"/>
              <a:ext cx="676429"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a:solidFill>
                    <a:srgbClr val="000000"/>
                  </a:solidFill>
                  <a:effectLst/>
                  <a:latin typeface="华文细黑" pitchFamily="2" charset="-122"/>
                  <a:ea typeface="华文细黑" pitchFamily="2" charset="-122"/>
                  <a:cs typeface="Times New Roman" panose="02020603050405020304"/>
                </a:rPr>
                <a:t>数据</a:t>
              </a:r>
              <a:endParaRPr lang="zh-CN" sz="3735" kern="100">
                <a:effectLst/>
                <a:latin typeface="华文细黑" pitchFamily="2" charset="-122"/>
                <a:ea typeface="华文细黑" pitchFamily="2" charset="-122"/>
                <a:cs typeface="Times New Roman" panose="02020603050405020304"/>
              </a:endParaRPr>
            </a:p>
          </p:txBody>
        </p:sp>
      </p:grpSp>
      <p:grpSp>
        <p:nvGrpSpPr>
          <p:cNvPr id="37" name="组合 36"/>
          <p:cNvGrpSpPr/>
          <p:nvPr/>
        </p:nvGrpSpPr>
        <p:grpSpPr>
          <a:xfrm>
            <a:off x="5018468" y="3232711"/>
            <a:ext cx="2027731" cy="1654219"/>
            <a:chOff x="3691843" y="3769481"/>
            <a:chExt cx="1520798" cy="1378516"/>
          </a:xfrm>
        </p:grpSpPr>
        <p:pic>
          <p:nvPicPr>
            <p:cNvPr id="38" name="图片 37"/>
            <p:cNvPicPr/>
            <p:nvPr/>
          </p:nvPicPr>
          <p:blipFill>
            <a:blip r:embed="rId5"/>
            <a:stretch>
              <a:fillRect/>
            </a:stretch>
          </p:blipFill>
          <p:spPr>
            <a:xfrm>
              <a:off x="3999735" y="3769481"/>
              <a:ext cx="770895" cy="988985"/>
            </a:xfrm>
            <a:prstGeom prst="rect">
              <a:avLst/>
            </a:prstGeom>
          </p:spPr>
        </p:pic>
        <p:sp>
          <p:nvSpPr>
            <p:cNvPr id="39" name="文本框 600135"/>
            <p:cNvSpPr txBox="1"/>
            <p:nvPr/>
          </p:nvSpPr>
          <p:spPr>
            <a:xfrm>
              <a:off x="3691843" y="4686159"/>
              <a:ext cx="1520798"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预处理后数据</a:t>
              </a:r>
              <a:endParaRPr lang="zh-CN" sz="2665" kern="100" dirty="0">
                <a:effectLst/>
                <a:latin typeface="华文细黑" pitchFamily="2" charset="-122"/>
                <a:ea typeface="华文细黑" pitchFamily="2" charset="-122"/>
                <a:cs typeface="Times New Roman" panose="02020603050405020304"/>
              </a:endParaRPr>
            </a:p>
          </p:txBody>
        </p:sp>
      </p:grpSp>
      <p:grpSp>
        <p:nvGrpSpPr>
          <p:cNvPr id="40" name="组合 39"/>
          <p:cNvGrpSpPr/>
          <p:nvPr/>
        </p:nvGrpSpPr>
        <p:grpSpPr>
          <a:xfrm>
            <a:off x="905472" y="414905"/>
            <a:ext cx="10375104" cy="719947"/>
            <a:chOff x="607095" y="1421308"/>
            <a:chExt cx="7781328" cy="599955"/>
          </a:xfrm>
        </p:grpSpPr>
        <p:cxnSp>
          <p:nvCxnSpPr>
            <p:cNvPr id="41" name="直接连接符 40"/>
            <p:cNvCxnSpPr/>
            <p:nvPr/>
          </p:nvCxnSpPr>
          <p:spPr>
            <a:xfrm>
              <a:off x="607095" y="1623570"/>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577680" y="1592081"/>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249573" y="1592081"/>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07095" y="1832329"/>
              <a:ext cx="4957756"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19172" y="1618904"/>
              <a:ext cx="0" cy="396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577680" y="1832329"/>
              <a:ext cx="1454322"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7040165" y="1832329"/>
              <a:ext cx="1203577"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文本框 600143"/>
            <p:cNvSpPr txBox="1"/>
            <p:nvPr/>
          </p:nvSpPr>
          <p:spPr>
            <a:xfrm>
              <a:off x="2339751" y="1421309"/>
              <a:ext cx="1096281" cy="4315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r">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数据准备</a:t>
              </a:r>
              <a:endParaRPr lang="zh-CN" sz="3735" kern="100" dirty="0">
                <a:effectLst/>
                <a:latin typeface="华文细黑" pitchFamily="2" charset="-122"/>
                <a:ea typeface="华文细黑" pitchFamily="2" charset="-122"/>
                <a:cs typeface="Times New Roman" panose="02020603050405020304"/>
              </a:endParaRPr>
            </a:p>
          </p:txBody>
        </p:sp>
        <p:sp>
          <p:nvSpPr>
            <p:cNvPr id="49" name="文本框 97"/>
            <p:cNvSpPr txBox="1"/>
            <p:nvPr/>
          </p:nvSpPr>
          <p:spPr>
            <a:xfrm>
              <a:off x="5763114" y="1452779"/>
              <a:ext cx="1096281" cy="43034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r">
                <a:spcAft>
                  <a:spcPts val="0"/>
                </a:spcAft>
              </a:pPr>
              <a:r>
                <a:rPr lang="zh-CN" sz="2665">
                  <a:solidFill>
                    <a:srgbClr val="000000"/>
                  </a:solidFill>
                  <a:effectLst/>
                  <a:latin typeface="华文细黑" pitchFamily="2" charset="-122"/>
                  <a:ea typeface="华文细黑" pitchFamily="2" charset="-122"/>
                  <a:cs typeface="Times New Roman" panose="02020603050405020304"/>
                </a:rPr>
                <a:t>数据挖掘</a:t>
              </a:r>
              <a:endParaRPr lang="zh-CN" sz="4800">
                <a:effectLst/>
                <a:latin typeface="华文细黑" pitchFamily="2" charset="-122"/>
                <a:ea typeface="华文细黑" pitchFamily="2" charset="-122"/>
                <a:cs typeface="宋体" panose="02010600030101010101" pitchFamily="2" charset="-122"/>
              </a:endParaRPr>
            </a:p>
          </p:txBody>
        </p:sp>
        <p:sp>
          <p:nvSpPr>
            <p:cNvPr id="50" name="文本框 97"/>
            <p:cNvSpPr txBox="1"/>
            <p:nvPr/>
          </p:nvSpPr>
          <p:spPr>
            <a:xfrm>
              <a:off x="7012241" y="1421308"/>
              <a:ext cx="1376182" cy="4315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marR="152400" algn="r">
                <a:spcAft>
                  <a:spcPts val="0"/>
                </a:spcAft>
              </a:pPr>
              <a:r>
                <a:rPr lang="zh-CN" sz="2665">
                  <a:solidFill>
                    <a:srgbClr val="000000"/>
                  </a:solidFill>
                  <a:effectLst/>
                  <a:latin typeface="华文细黑" pitchFamily="2" charset="-122"/>
                  <a:ea typeface="华文细黑" pitchFamily="2" charset="-122"/>
                  <a:cs typeface="Times New Roman" panose="02020603050405020304"/>
                </a:rPr>
                <a:t>解释评估</a:t>
              </a:r>
              <a:endParaRPr lang="zh-CN" sz="4800">
                <a:effectLst/>
                <a:latin typeface="华文细黑" pitchFamily="2" charset="-122"/>
                <a:ea typeface="华文细黑" pitchFamily="2" charset="-122"/>
                <a:cs typeface="宋体" panose="02010600030101010101" pitchFamily="2" charset="-122"/>
              </a:endParaRPr>
            </a:p>
          </p:txBody>
        </p:sp>
      </p:grpSp>
      <p:grpSp>
        <p:nvGrpSpPr>
          <p:cNvPr id="51" name="组合 50"/>
          <p:cNvGrpSpPr/>
          <p:nvPr/>
        </p:nvGrpSpPr>
        <p:grpSpPr>
          <a:xfrm>
            <a:off x="8808025" y="2050127"/>
            <a:ext cx="1230012" cy="1392511"/>
            <a:chOff x="6534010" y="2783995"/>
            <a:chExt cx="922509" cy="1160425"/>
          </a:xfrm>
        </p:grpSpPr>
        <p:sp>
          <p:nvSpPr>
            <p:cNvPr id="52" name="文本框 600118"/>
            <p:cNvSpPr txBox="1"/>
            <p:nvPr/>
          </p:nvSpPr>
          <p:spPr>
            <a:xfrm>
              <a:off x="6671628" y="3482582"/>
              <a:ext cx="677595"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模式</a:t>
              </a:r>
              <a:endParaRPr lang="zh-CN" sz="3735" kern="100" dirty="0">
                <a:effectLst/>
                <a:latin typeface="华文细黑" pitchFamily="2" charset="-122"/>
                <a:ea typeface="华文细黑" pitchFamily="2" charset="-122"/>
                <a:cs typeface="Times New Roman" panose="02020603050405020304"/>
              </a:endParaRPr>
            </a:p>
          </p:txBody>
        </p:sp>
        <p:pic>
          <p:nvPicPr>
            <p:cNvPr id="53" name="图片 52"/>
            <p:cNvPicPr/>
            <p:nvPr/>
          </p:nvPicPr>
          <p:blipFill>
            <a:blip r:embed="rId6">
              <a:clrChange>
                <a:clrFrom>
                  <a:srgbClr val="FFFFFF"/>
                </a:clrFrom>
                <a:clrTo>
                  <a:srgbClr val="FFFFFF">
                    <a:alpha val="0"/>
                  </a:srgbClr>
                </a:clrTo>
              </a:clrChange>
            </a:blip>
            <a:stretch>
              <a:fillRect/>
            </a:stretch>
          </p:blipFill>
          <p:spPr>
            <a:xfrm>
              <a:off x="6534010" y="2783995"/>
              <a:ext cx="922509" cy="714915"/>
            </a:xfrm>
            <a:prstGeom prst="rect">
              <a:avLst/>
            </a:prstGeom>
            <a:ln>
              <a:noFill/>
            </a:ln>
            <a:effectLst>
              <a:softEdge rad="12700"/>
            </a:effectLst>
          </p:spPr>
        </p:pic>
      </p:grpSp>
      <p:grpSp>
        <p:nvGrpSpPr>
          <p:cNvPr id="54" name="组合 53"/>
          <p:cNvGrpSpPr/>
          <p:nvPr/>
        </p:nvGrpSpPr>
        <p:grpSpPr>
          <a:xfrm>
            <a:off x="335361" y="5485917"/>
            <a:ext cx="1184916" cy="1140237"/>
            <a:chOff x="179512" y="5647154"/>
            <a:chExt cx="888687" cy="950198"/>
          </a:xfrm>
        </p:grpSpPr>
        <p:sp>
          <p:nvSpPr>
            <p:cNvPr id="55" name="文本框 600109"/>
            <p:cNvSpPr txBox="1"/>
            <p:nvPr/>
          </p:nvSpPr>
          <p:spPr>
            <a:xfrm>
              <a:off x="179512" y="6135514"/>
              <a:ext cx="888687"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a:solidFill>
                    <a:srgbClr val="000000"/>
                  </a:solidFill>
                  <a:effectLst/>
                  <a:latin typeface="华文细黑" pitchFamily="2" charset="-122"/>
                  <a:ea typeface="华文细黑" pitchFamily="2" charset="-122"/>
                  <a:cs typeface="Times New Roman" panose="02020603050405020304"/>
                </a:rPr>
                <a:t>数据源</a:t>
              </a:r>
              <a:endParaRPr lang="zh-CN" sz="3735" kern="100">
                <a:effectLst/>
                <a:latin typeface="华文细黑" pitchFamily="2" charset="-122"/>
                <a:ea typeface="华文细黑" pitchFamily="2" charset="-122"/>
                <a:cs typeface="Times New Roman" panose="02020603050405020304"/>
              </a:endParaRPr>
            </a:p>
          </p:txBody>
        </p:sp>
        <p:pic>
          <p:nvPicPr>
            <p:cNvPr id="56" name="图片 55"/>
            <p:cNvPicPr/>
            <p:nvPr/>
          </p:nvPicPr>
          <p:blipFill>
            <a:blip r:embed="rId7"/>
            <a:stretch>
              <a:fillRect/>
            </a:stretch>
          </p:blipFill>
          <p:spPr>
            <a:xfrm>
              <a:off x="274712" y="5647154"/>
              <a:ext cx="651937" cy="515485"/>
            </a:xfrm>
            <a:prstGeom prst="rect">
              <a:avLst/>
            </a:prstGeom>
          </p:spPr>
        </p:pic>
      </p:grpSp>
      <p:sp>
        <p:nvSpPr>
          <p:cNvPr id="57" name="燕尾形箭头 56"/>
          <p:cNvSpPr/>
          <p:nvPr/>
        </p:nvSpPr>
        <p:spPr>
          <a:xfrm rot="20354895">
            <a:off x="9958731" y="2012341"/>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dirty="0">
                <a:solidFill>
                  <a:srgbClr val="000000"/>
                </a:solidFill>
                <a:effectLst/>
                <a:latin typeface="华文细黑" pitchFamily="2" charset="-122"/>
                <a:ea typeface="华文细黑" pitchFamily="2" charset="-122"/>
                <a:cs typeface="Times New Roman" panose="02020603050405020304"/>
              </a:rPr>
              <a:t> </a:t>
            </a:r>
            <a:endParaRPr lang="zh-CN" sz="3735" kern="100" dirty="0">
              <a:effectLst/>
              <a:latin typeface="华文细黑" pitchFamily="2" charset="-122"/>
              <a:ea typeface="华文细黑" pitchFamily="2" charset="-122"/>
              <a:cs typeface="Times New Roman" panose="02020603050405020304"/>
            </a:endParaRPr>
          </a:p>
        </p:txBody>
      </p:sp>
      <p:sp>
        <p:nvSpPr>
          <p:cNvPr id="58" name="文本框 600150"/>
          <p:cNvSpPr txBox="1"/>
          <p:nvPr/>
        </p:nvSpPr>
        <p:spPr>
          <a:xfrm>
            <a:off x="7688419" y="2120101"/>
            <a:ext cx="1461708"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数据挖掘</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grpSp>
        <p:nvGrpSpPr>
          <p:cNvPr id="59" name="组合 58"/>
          <p:cNvGrpSpPr/>
          <p:nvPr/>
        </p:nvGrpSpPr>
        <p:grpSpPr>
          <a:xfrm>
            <a:off x="1752952" y="6367607"/>
            <a:ext cx="8550991" cy="8397"/>
            <a:chOff x="1242705" y="6381895"/>
            <a:chExt cx="6413243" cy="6998"/>
          </a:xfrm>
        </p:grpSpPr>
        <p:cxnSp>
          <p:nvCxnSpPr>
            <p:cNvPr id="60" name="直接箭头连接符 59"/>
            <p:cNvCxnSpPr/>
            <p:nvPr/>
          </p:nvCxnSpPr>
          <p:spPr>
            <a:xfrm flipH="1">
              <a:off x="1242705" y="6388893"/>
              <a:ext cx="6413243" cy="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rot="16200000" flipV="1">
              <a:off x="6550921" y="6262353"/>
              <a:ext cx="0" cy="239083"/>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2" name="文本框 600119"/>
          <p:cNvSpPr txBox="1"/>
          <p:nvPr/>
        </p:nvSpPr>
        <p:spPr>
          <a:xfrm>
            <a:off x="9360364" y="1491723"/>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解释评估</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3" name="文本框 600111"/>
          <p:cNvSpPr txBox="1"/>
          <p:nvPr/>
        </p:nvSpPr>
        <p:spPr>
          <a:xfrm>
            <a:off x="2558447" y="4064017"/>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数据选择</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4" name="文本框 600108"/>
          <p:cNvSpPr txBox="1"/>
          <p:nvPr/>
        </p:nvSpPr>
        <p:spPr>
          <a:xfrm>
            <a:off x="905472" y="4699395"/>
            <a:ext cx="1461708"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数据集成</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5" name="文本框 600149"/>
          <p:cNvSpPr txBox="1"/>
          <p:nvPr/>
        </p:nvSpPr>
        <p:spPr>
          <a:xfrm>
            <a:off x="4284505" y="3388056"/>
            <a:ext cx="1181807"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预处理</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6" name="文本框 600112"/>
          <p:cNvSpPr txBox="1"/>
          <p:nvPr/>
        </p:nvSpPr>
        <p:spPr>
          <a:xfrm>
            <a:off x="5833293" y="2712095"/>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数据转换</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7" name="燕尾形箭头 66"/>
          <p:cNvSpPr/>
          <p:nvPr/>
        </p:nvSpPr>
        <p:spPr>
          <a:xfrm rot="20354895">
            <a:off x="1429509" y="5498513"/>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dirty="0">
                <a:solidFill>
                  <a:srgbClr val="000000"/>
                </a:solidFill>
                <a:effectLst/>
                <a:latin typeface="华文细黑" pitchFamily="2" charset="-122"/>
                <a:ea typeface="华文细黑" pitchFamily="2" charset="-122"/>
                <a:cs typeface="Times New Roman" panose="02020603050405020304"/>
              </a:rPr>
              <a:t> </a:t>
            </a:r>
            <a:endParaRPr lang="zh-CN" sz="3735" kern="100" dirty="0">
              <a:effectLst/>
              <a:latin typeface="华文细黑" pitchFamily="2" charset="-122"/>
              <a:ea typeface="华文细黑" pitchFamily="2" charset="-122"/>
              <a:cs typeface="Times New Roman" panose="02020603050405020304"/>
            </a:endParaRPr>
          </a:p>
        </p:txBody>
      </p:sp>
      <p:sp>
        <p:nvSpPr>
          <p:cNvPr id="68" name="燕尾形箭头 67"/>
          <p:cNvSpPr/>
          <p:nvPr/>
        </p:nvSpPr>
        <p:spPr>
          <a:xfrm rot="20354895">
            <a:off x="3063823" y="4832348"/>
            <a:ext cx="704419"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69" name="矩形标注 68"/>
          <p:cNvSpPr/>
          <p:nvPr/>
        </p:nvSpPr>
        <p:spPr>
          <a:xfrm>
            <a:off x="47625" y="497840"/>
            <a:ext cx="6589395" cy="3602990"/>
          </a:xfrm>
          <a:prstGeom prst="wedgeRectCallout">
            <a:avLst>
              <a:gd name="adj1" fmla="val -24655"/>
              <a:gd name="adj2" fmla="val 73810"/>
            </a:avLst>
          </a:prstGeom>
          <a:solidFill>
            <a:schemeClr val="bg1">
              <a:lumMod val="85000"/>
            </a:schemeClr>
          </a:solidFill>
        </p:spPr>
        <p:style>
          <a:lnRef idx="1">
            <a:schemeClr val="accent1"/>
          </a:lnRef>
          <a:fillRef idx="2">
            <a:schemeClr val="accent1"/>
          </a:fillRef>
          <a:effectRef idx="1">
            <a:schemeClr val="accent1"/>
          </a:effectRef>
          <a:fontRef idx="minor">
            <a:schemeClr val="dk1"/>
          </a:fontRef>
        </p:style>
        <p:txBody>
          <a:bodyPr tIns="96000" rtlCol="0" anchor="ctr"/>
          <a:p>
            <a:pPr>
              <a:lnSpc>
                <a:spcPct val="120000"/>
              </a:lnSpc>
            </a:pPr>
            <a:r>
              <a:rPr lang="en-US" altLang="zh-CN" sz="2000" dirty="0" smtClean="0">
                <a:latin typeface="Times" pitchFamily="18" charset="0"/>
                <a:ea typeface="华文细黑" pitchFamily="2" charset="-122"/>
                <a:cs typeface="Times" pitchFamily="18" charset="0"/>
              </a:rPr>
              <a:t>       </a:t>
            </a:r>
            <a:r>
              <a:rPr lang="en-US" altLang="zh-CN" sz="2000" dirty="0" smtClean="0">
                <a:solidFill>
                  <a:schemeClr val="bg1"/>
                </a:solidFill>
                <a:latin typeface="Times" pitchFamily="18" charset="0"/>
                <a:ea typeface="华文细黑" pitchFamily="2" charset="-122"/>
                <a:cs typeface="Times" pitchFamily="18" charset="0"/>
              </a:rPr>
              <a:t> </a:t>
            </a:r>
            <a:r>
              <a:rPr lang="zh-CN" altLang="en-US" sz="2000" dirty="0" smtClean="0">
                <a:solidFill>
                  <a:srgbClr val="0070C0"/>
                </a:solidFill>
                <a:latin typeface="Times" pitchFamily="18" charset="0"/>
                <a:ea typeface="华文细黑" pitchFamily="2" charset="-122"/>
                <a:cs typeface="Times" pitchFamily="18" charset="0"/>
              </a:rPr>
              <a:t>数据集成中，应熟悉</a:t>
            </a:r>
            <a:r>
              <a:rPr lang="zh-CN" altLang="en-US" sz="2000" dirty="0">
                <a:solidFill>
                  <a:srgbClr val="0070C0"/>
                </a:solidFill>
                <a:latin typeface="Times" pitchFamily="18" charset="0"/>
                <a:ea typeface="华文细黑" pitchFamily="2" charset="-122"/>
                <a:cs typeface="Times" pitchFamily="18" charset="0"/>
              </a:rPr>
              <a:t>相关的背景知识</a:t>
            </a:r>
            <a:r>
              <a:rPr lang="zh-CN" altLang="en-US" sz="2000" dirty="0" smtClean="0">
                <a:solidFill>
                  <a:srgbClr val="0070C0"/>
                </a:solidFill>
                <a:latin typeface="Times" pitchFamily="18" charset="0"/>
                <a:ea typeface="华文细黑" pitchFamily="2" charset="-122"/>
                <a:cs typeface="Times" pitchFamily="18" charset="0"/>
              </a:rPr>
              <a:t>，</a:t>
            </a:r>
            <a:r>
              <a:rPr lang="zh-CN" altLang="en-US" sz="2000" dirty="0">
                <a:solidFill>
                  <a:srgbClr val="0070C0"/>
                </a:solidFill>
                <a:latin typeface="Times" pitchFamily="18" charset="0"/>
                <a:ea typeface="华文细黑" pitchFamily="2" charset="-122"/>
                <a:cs typeface="Times" pitchFamily="18" charset="0"/>
              </a:rPr>
              <a:t>确定</a:t>
            </a:r>
            <a:r>
              <a:rPr lang="zh-CN" altLang="en-US" sz="2000" dirty="0" smtClean="0">
                <a:solidFill>
                  <a:srgbClr val="0070C0"/>
                </a:solidFill>
                <a:latin typeface="Times" pitchFamily="18" charset="0"/>
                <a:ea typeface="华文细黑" pitchFamily="2" charset="-122"/>
                <a:cs typeface="Times" pitchFamily="18" charset="0"/>
              </a:rPr>
              <a:t>用户需求。</a:t>
            </a:r>
            <a:endParaRPr lang="zh-CN" altLang="en-US" sz="2000" dirty="0" smtClean="0">
              <a:solidFill>
                <a:srgbClr val="0070C0"/>
              </a:solidFill>
              <a:latin typeface="Times" pitchFamily="18" charset="0"/>
              <a:ea typeface="华文细黑" pitchFamily="2" charset="-122"/>
              <a:cs typeface="Times" pitchFamily="18" charset="0"/>
            </a:endParaRPr>
          </a:p>
          <a:p>
            <a:pPr>
              <a:lnSpc>
                <a:spcPct val="120000"/>
              </a:lnSpc>
            </a:pPr>
            <a:r>
              <a:rPr lang="en-US" altLang="zh-CN" sz="2000" dirty="0" smtClean="0">
                <a:latin typeface="Times" pitchFamily="18" charset="0"/>
                <a:ea typeface="华文细黑" pitchFamily="2" charset="-122"/>
                <a:cs typeface="Times" pitchFamily="18" charset="0"/>
              </a:rPr>
              <a:t>        </a:t>
            </a:r>
            <a:r>
              <a:rPr lang="zh-CN" altLang="en-US" sz="2000" dirty="0" smtClean="0">
                <a:solidFill>
                  <a:schemeClr val="tx1"/>
                </a:solidFill>
                <a:latin typeface="Times" pitchFamily="18" charset="0"/>
                <a:ea typeface="华文细黑" pitchFamily="2" charset="-122"/>
                <a:cs typeface="Times" pitchFamily="18" charset="0"/>
              </a:rPr>
              <a:t>数据集成是把不同来源、格式、特点性质的数据在逻辑上或物理上有机地集中，从而为企业提供全面的数据共享。</a:t>
            </a:r>
            <a:endParaRPr lang="zh-CN" altLang="en-US" sz="2000" dirty="0" smtClean="0">
              <a:solidFill>
                <a:schemeClr val="accent6">
                  <a:lumMod val="75000"/>
                </a:schemeClr>
              </a:solidFill>
              <a:latin typeface="Times" pitchFamily="18" charset="0"/>
              <a:ea typeface="华文细黑" pitchFamily="2" charset="-122"/>
              <a:cs typeface="Times" pitchFamily="18" charset="0"/>
            </a:endParaRPr>
          </a:p>
          <a:p>
            <a:pPr>
              <a:lnSpc>
                <a:spcPct val="120000"/>
              </a:lnSpc>
            </a:pPr>
            <a:r>
              <a:rPr lang="en-US" altLang="zh-CN" sz="2000" dirty="0" smtClean="0">
                <a:latin typeface="Times" pitchFamily="18" charset="0"/>
                <a:ea typeface="华文细黑" pitchFamily="2" charset="-122"/>
                <a:cs typeface="Times" pitchFamily="18" charset="0"/>
              </a:rPr>
              <a:t>        </a:t>
            </a:r>
            <a:r>
              <a:rPr lang="zh-CN" altLang="en-US" sz="2000" dirty="0" smtClean="0">
                <a:solidFill>
                  <a:srgbClr val="0070C0"/>
                </a:solidFill>
                <a:latin typeface="Times" pitchFamily="18" charset="0"/>
                <a:ea typeface="华文细黑" pitchFamily="2" charset="-122"/>
                <a:cs typeface="Times" pitchFamily="18" charset="0"/>
              </a:rPr>
              <a:t>目前通常采用联邦式、基于中间件模型和数据仓库等方法来构造集成的系统。</a:t>
            </a:r>
            <a:endParaRPr lang="zh-CN" altLang="en-US" sz="2000" dirty="0" smtClean="0">
              <a:latin typeface="Times" pitchFamily="18" charset="0"/>
              <a:ea typeface="华文细黑" pitchFamily="2" charset="-122"/>
              <a:cs typeface="Times" pitchFamily="18" charset="0"/>
            </a:endParaRPr>
          </a:p>
          <a:p>
            <a:pPr>
              <a:lnSpc>
                <a:spcPct val="120000"/>
              </a:lnSpc>
            </a:pPr>
            <a:r>
              <a:rPr lang="zh-CN" altLang="en-US" sz="2000" dirty="0" smtClean="0">
                <a:latin typeface="Times" pitchFamily="18" charset="0"/>
                <a:ea typeface="华文细黑" pitchFamily="2" charset="-122"/>
                <a:cs typeface="Times" pitchFamily="18" charset="0"/>
              </a:rPr>
              <a:t> </a:t>
            </a:r>
            <a:r>
              <a:rPr lang="en-US" altLang="zh-CN" sz="2000" dirty="0" smtClean="0">
                <a:latin typeface="Times" pitchFamily="18" charset="0"/>
                <a:ea typeface="华文细黑" pitchFamily="2" charset="-122"/>
                <a:cs typeface="Times" pitchFamily="18" charset="0"/>
              </a:rPr>
              <a:t>     </a:t>
            </a:r>
            <a:r>
              <a:rPr lang="en-US" altLang="zh-CN" sz="2000" dirty="0" smtClean="0">
                <a:solidFill>
                  <a:srgbClr val="0070C0"/>
                </a:solidFill>
                <a:latin typeface="Times" pitchFamily="18" charset="0"/>
                <a:ea typeface="华文细黑" pitchFamily="2" charset="-122"/>
                <a:cs typeface="Times" pitchFamily="18" charset="0"/>
              </a:rPr>
              <a:t> </a:t>
            </a:r>
            <a:r>
              <a:rPr lang="zh-CN" altLang="en-US" sz="2000" dirty="0" smtClean="0">
                <a:solidFill>
                  <a:schemeClr val="tx1"/>
                </a:solidFill>
                <a:latin typeface="Times" pitchFamily="18" charset="0"/>
                <a:ea typeface="华文细黑" pitchFamily="2" charset="-122"/>
                <a:cs typeface="Times" pitchFamily="18" charset="0"/>
              </a:rPr>
              <a:t>通过应用和数据平台间的数据交换对数据进行整合，主要是为了解决数据的分布性和异构性的问题，它是整个数据挖掘项目的基础。</a:t>
            </a:r>
            <a:endParaRPr lang="zh-CN" altLang="en-US" sz="2000" dirty="0" smtClean="0">
              <a:solidFill>
                <a:schemeClr val="tx1"/>
              </a:solidFill>
              <a:latin typeface="Times" pitchFamily="18" charset="0"/>
              <a:ea typeface="华文细黑" pitchFamily="2" charset="-122"/>
              <a:cs typeface="Times"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wipe(left)">
                                      <p:cBhvr>
                                        <p:cTn id="16" dur="500"/>
                                        <p:tgtEl>
                                          <p:spTgt spid="6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500"/>
                                        <p:tgtEl>
                                          <p:spTgt spid="64"/>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wipe(left)">
                                      <p:cBhvr>
                                        <p:cTn id="28" dur="500"/>
                                        <p:tgtEl>
                                          <p:spTgt spid="6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wipe(left)">
                                      <p:cBhvr>
                                        <p:cTn id="31" dur="500"/>
                                        <p:tgtEl>
                                          <p:spTgt spid="63"/>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left)">
                                      <p:cBhvr>
                                        <p:cTn id="43" dur="500"/>
                                        <p:tgtEl>
                                          <p:spTgt spid="65"/>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wipe(left)">
                                      <p:cBhvr>
                                        <p:cTn id="55" dur="500"/>
                                        <p:tgtEl>
                                          <p:spTgt spid="66"/>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left)">
                                      <p:cBhvr>
                                        <p:cTn id="64" dur="500"/>
                                        <p:tgtEl>
                                          <p:spTgt spid="7"/>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left)">
                                      <p:cBhvr>
                                        <p:cTn id="76" dur="500"/>
                                        <p:tgtEl>
                                          <p:spTgt spid="57"/>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left)">
                                      <p:cBhvr>
                                        <p:cTn id="79" dur="500"/>
                                        <p:tgtEl>
                                          <p:spTgt spid="62"/>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wipe(up)">
                                      <p:cBhvr>
                                        <p:cTn id="88" dur="500"/>
                                        <p:tgtEl>
                                          <p:spTgt spid="31"/>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wipe(right)">
                                      <p:cBhvr>
                                        <p:cTn id="92" dur="1000"/>
                                        <p:tgtEl>
                                          <p:spTgt spid="59"/>
                                        </p:tgtEl>
                                      </p:cBhvr>
                                    </p:animEffect>
                                  </p:childTnLst>
                                </p:cTn>
                              </p:par>
                              <p:par>
                                <p:cTn id="93" presetID="22" presetClass="entr" presetSubtype="4" fill="hold" nodeType="withEffect">
                                  <p:stCondLst>
                                    <p:cond delay="250"/>
                                  </p:stCondLst>
                                  <p:childTnLst>
                                    <p:set>
                                      <p:cBhvr>
                                        <p:cTn id="94" dur="1" fill="hold">
                                          <p:stCondLst>
                                            <p:cond delay="0"/>
                                          </p:stCondLst>
                                        </p:cTn>
                                        <p:tgtEl>
                                          <p:spTgt spid="28"/>
                                        </p:tgtEl>
                                        <p:attrNameLst>
                                          <p:attrName>style.visibility</p:attrName>
                                        </p:attrNameLst>
                                      </p:cBhvr>
                                      <p:to>
                                        <p:strVal val="visible"/>
                                      </p:to>
                                    </p:set>
                                    <p:animEffect transition="in" filter="wipe(down)">
                                      <p:cBhvr>
                                        <p:cTn id="95" dur="1000"/>
                                        <p:tgtEl>
                                          <p:spTgt spid="28"/>
                                        </p:tgtEl>
                                      </p:cBhvr>
                                    </p:animEffect>
                                  </p:childTnLst>
                                </p:cTn>
                              </p:par>
                              <p:par>
                                <p:cTn id="96" presetID="22" presetClass="entr" presetSubtype="4" fill="hold" nodeType="withEffect">
                                  <p:stCondLst>
                                    <p:cond delay="50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1000"/>
                                        <p:tgtEl>
                                          <p:spTgt spid="25"/>
                                        </p:tgtEl>
                                      </p:cBhvr>
                                    </p:animEffect>
                                  </p:childTnLst>
                                </p:cTn>
                              </p:par>
                              <p:par>
                                <p:cTn id="99" presetID="22" presetClass="entr" presetSubtype="4" fill="hold" nodeType="withEffect">
                                  <p:stCondLst>
                                    <p:cond delay="750"/>
                                  </p:stCondLst>
                                  <p:childTnLst>
                                    <p:set>
                                      <p:cBhvr>
                                        <p:cTn id="100" dur="1" fill="hold">
                                          <p:stCondLst>
                                            <p:cond delay="0"/>
                                          </p:stCondLst>
                                        </p:cTn>
                                        <p:tgtEl>
                                          <p:spTgt spid="22"/>
                                        </p:tgtEl>
                                        <p:attrNameLst>
                                          <p:attrName>style.visibility</p:attrName>
                                        </p:attrNameLst>
                                      </p:cBhvr>
                                      <p:to>
                                        <p:strVal val="visible"/>
                                      </p:to>
                                    </p:set>
                                    <p:animEffect transition="in" filter="wipe(down)">
                                      <p:cBhvr>
                                        <p:cTn id="101" dur="1000"/>
                                        <p:tgtEl>
                                          <p:spTgt spid="22"/>
                                        </p:tgtEl>
                                      </p:cBhvr>
                                    </p:animEffect>
                                  </p:childTnLst>
                                </p:cTn>
                              </p:par>
                              <p:par>
                                <p:cTn id="102" presetID="22" presetClass="entr" presetSubtype="4" fill="hold" nodeType="withEffect">
                                  <p:stCondLst>
                                    <p:cond delay="1000"/>
                                  </p:stCondLst>
                                  <p:childTnLst>
                                    <p:set>
                                      <p:cBhvr>
                                        <p:cTn id="103" dur="1" fill="hold">
                                          <p:stCondLst>
                                            <p:cond delay="0"/>
                                          </p:stCondLst>
                                        </p:cTn>
                                        <p:tgtEl>
                                          <p:spTgt spid="19"/>
                                        </p:tgtEl>
                                        <p:attrNameLst>
                                          <p:attrName>style.visibility</p:attrName>
                                        </p:attrNameLst>
                                      </p:cBhvr>
                                      <p:to>
                                        <p:strVal val="visible"/>
                                      </p:to>
                                    </p:set>
                                    <p:animEffect transition="in" filter="wipe(down)">
                                      <p:cBhvr>
                                        <p:cTn id="104" dur="1000"/>
                                        <p:tgtEl>
                                          <p:spTgt spid="19"/>
                                        </p:tgtEl>
                                      </p:cBhvr>
                                    </p:animEffect>
                                  </p:childTnLst>
                                </p:cTn>
                              </p:par>
                              <p:par>
                                <p:cTn id="105" presetID="22" presetClass="entr" presetSubtype="4" fill="hold" nodeType="withEffect">
                                  <p:stCondLst>
                                    <p:cond delay="1250"/>
                                  </p:stCondLst>
                                  <p:childTnLst>
                                    <p:set>
                                      <p:cBhvr>
                                        <p:cTn id="106" dur="1" fill="hold">
                                          <p:stCondLst>
                                            <p:cond delay="0"/>
                                          </p:stCondLst>
                                        </p:cTn>
                                        <p:tgtEl>
                                          <p:spTgt spid="16"/>
                                        </p:tgtEl>
                                        <p:attrNameLst>
                                          <p:attrName>style.visibility</p:attrName>
                                        </p:attrNameLst>
                                      </p:cBhvr>
                                      <p:to>
                                        <p:strVal val="visible"/>
                                      </p:to>
                                    </p:set>
                                    <p:animEffect transition="in" filter="wipe(down)">
                                      <p:cBhvr>
                                        <p:cTn id="107" dur="1000"/>
                                        <p:tgtEl>
                                          <p:spTgt spid="16"/>
                                        </p:tgtEl>
                                      </p:cBhvr>
                                    </p:animEffect>
                                  </p:childTnLst>
                                </p:cTn>
                              </p:par>
                            </p:childTnLst>
                          </p:cTn>
                        </p:par>
                        <p:par>
                          <p:cTn id="108" fill="hold">
                            <p:stCondLst>
                              <p:cond delay="1500"/>
                            </p:stCondLst>
                            <p:childTnLst>
                              <p:par>
                                <p:cTn id="109" presetID="10" presetClass="entr" presetSubtype="0" fill="hold" grpId="0" nodeType="afterEffect">
                                  <p:stCondLst>
                                    <p:cond delay="0"/>
                                  </p:stCondLst>
                                  <p:childTnLst>
                                    <p:set>
                                      <p:cBhvr>
                                        <p:cTn id="110" dur="1" fill="hold">
                                          <p:stCondLst>
                                            <p:cond delay="0"/>
                                          </p:stCondLst>
                                        </p:cTn>
                                        <p:tgtEl>
                                          <p:spTgt spid="69"/>
                                        </p:tgtEl>
                                        <p:attrNameLst>
                                          <p:attrName>style.visibility</p:attrName>
                                        </p:attrNameLst>
                                      </p:cBhvr>
                                      <p:to>
                                        <p:strVal val="visible"/>
                                      </p:to>
                                    </p:set>
                                    <p:animEffect transition="in" filter="fade">
                                      <p:cBhvr>
                                        <p:cTn id="11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57" grpId="0" bldLvl="0" animBg="1"/>
      <p:bldP spid="58" grpId="0" bldLvl="0" animBg="1"/>
      <p:bldP spid="62" grpId="0" bldLvl="0" animBg="1"/>
      <p:bldP spid="63" grpId="0" bldLvl="0" animBg="1"/>
      <p:bldP spid="64" grpId="0" bldLvl="0" animBg="1"/>
      <p:bldP spid="65" grpId="0" bldLvl="0" animBg="1"/>
      <p:bldP spid="66" grpId="0" bldLvl="0" animBg="1"/>
      <p:bldP spid="67" grpId="0" bldLvl="0" animBg="1"/>
      <p:bldP spid="68" grpId="0" bldLvl="0" animBg="1"/>
      <p:bldP spid="69"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828499" y="2521760"/>
            <a:ext cx="1746275" cy="1757781"/>
            <a:chOff x="5049366" y="3177023"/>
            <a:chExt cx="1309706" cy="1464818"/>
          </a:xfrm>
        </p:grpSpPr>
        <p:pic>
          <p:nvPicPr>
            <p:cNvPr id="5" name="图片 4"/>
            <p:cNvPicPr/>
            <p:nvPr/>
          </p:nvPicPr>
          <p:blipFill>
            <a:blip r:embed="rId1">
              <a:clrChange>
                <a:clrFrom>
                  <a:srgbClr val="FEFEFE"/>
                </a:clrFrom>
                <a:clrTo>
                  <a:srgbClr val="FEFEFE">
                    <a:alpha val="0"/>
                  </a:srgbClr>
                </a:clrTo>
              </a:clrChange>
            </a:blip>
            <a:stretch>
              <a:fillRect/>
            </a:stretch>
          </p:blipFill>
          <p:spPr>
            <a:xfrm>
              <a:off x="5242964" y="3177023"/>
              <a:ext cx="873526" cy="1044966"/>
            </a:xfrm>
            <a:prstGeom prst="rect">
              <a:avLst/>
            </a:prstGeom>
          </p:spPr>
        </p:pic>
        <p:sp>
          <p:nvSpPr>
            <p:cNvPr id="6" name="文本框 600114"/>
            <p:cNvSpPr txBox="1"/>
            <p:nvPr/>
          </p:nvSpPr>
          <p:spPr>
            <a:xfrm>
              <a:off x="5049366" y="4180003"/>
              <a:ext cx="1309706"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转换后数据</a:t>
              </a:r>
              <a:endParaRPr lang="zh-CN" sz="3735" kern="100" dirty="0">
                <a:effectLst/>
                <a:latin typeface="华文细黑" pitchFamily="2" charset="-122"/>
                <a:ea typeface="华文细黑" pitchFamily="2" charset="-122"/>
                <a:cs typeface="Times New Roman" panose="02020603050405020304"/>
              </a:endParaRPr>
            </a:p>
          </p:txBody>
        </p:sp>
      </p:grpSp>
      <p:sp>
        <p:nvSpPr>
          <p:cNvPr id="7" name="燕尾形箭头 6"/>
          <p:cNvSpPr/>
          <p:nvPr/>
        </p:nvSpPr>
        <p:spPr>
          <a:xfrm rot="20354895">
            <a:off x="8198460" y="2731687"/>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8" name="燕尾形箭头 7"/>
          <p:cNvSpPr/>
          <p:nvPr/>
        </p:nvSpPr>
        <p:spPr>
          <a:xfrm rot="20354895">
            <a:off x="6497283" y="3437040"/>
            <a:ext cx="528703"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9" name="燕尾形箭头 8"/>
          <p:cNvSpPr/>
          <p:nvPr/>
        </p:nvSpPr>
        <p:spPr>
          <a:xfrm rot="20354895">
            <a:off x="4637491" y="4117200"/>
            <a:ext cx="704419"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grpSp>
        <p:nvGrpSpPr>
          <p:cNvPr id="10" name="组合 9"/>
          <p:cNvGrpSpPr/>
          <p:nvPr/>
        </p:nvGrpSpPr>
        <p:grpSpPr>
          <a:xfrm>
            <a:off x="10464109" y="1162839"/>
            <a:ext cx="1584553" cy="2006933"/>
            <a:chOff x="7776073" y="2044588"/>
            <a:chExt cx="1188415" cy="1672444"/>
          </a:xfrm>
        </p:grpSpPr>
        <p:pic>
          <p:nvPicPr>
            <p:cNvPr id="11" name="图片 10"/>
            <p:cNvPicPr/>
            <p:nvPr/>
          </p:nvPicPr>
          <p:blipFill rotWithShape="1">
            <a:blip r:embed="rId2"/>
            <a:srcRect l="-2" t="15702" r="18629" b="22245"/>
            <a:stretch>
              <a:fillRect/>
            </a:stretch>
          </p:blipFill>
          <p:spPr>
            <a:xfrm>
              <a:off x="7776073" y="2044588"/>
              <a:ext cx="1188415" cy="1193080"/>
            </a:xfrm>
            <a:prstGeom prst="rect">
              <a:avLst/>
            </a:prstGeom>
            <a:ln>
              <a:noFill/>
            </a:ln>
            <a:effectLst>
              <a:softEdge rad="112500"/>
            </a:effectLst>
          </p:spPr>
        </p:pic>
        <p:sp>
          <p:nvSpPr>
            <p:cNvPr id="12" name="文本框 600120"/>
            <p:cNvSpPr txBox="1"/>
            <p:nvPr/>
          </p:nvSpPr>
          <p:spPr>
            <a:xfrm>
              <a:off x="8144043" y="3255194"/>
              <a:ext cx="676429"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知识</a:t>
              </a:r>
              <a:endParaRPr lang="zh-CN" sz="3735" kern="100" dirty="0">
                <a:effectLst/>
                <a:latin typeface="华文细黑" pitchFamily="2" charset="-122"/>
                <a:ea typeface="华文细黑" pitchFamily="2" charset="-122"/>
                <a:cs typeface="Times New Roman" panose="02020603050405020304"/>
              </a:endParaRPr>
            </a:p>
          </p:txBody>
        </p:sp>
      </p:grpSp>
      <p:grpSp>
        <p:nvGrpSpPr>
          <p:cNvPr id="13" name="组合 12"/>
          <p:cNvGrpSpPr/>
          <p:nvPr/>
        </p:nvGrpSpPr>
        <p:grpSpPr>
          <a:xfrm>
            <a:off x="3575421" y="4001040"/>
            <a:ext cx="1461708" cy="1487677"/>
            <a:chOff x="2609557" y="4409756"/>
            <a:chExt cx="1096281" cy="1239731"/>
          </a:xfrm>
        </p:grpSpPr>
        <p:pic>
          <p:nvPicPr>
            <p:cNvPr id="14" name="图片 13"/>
            <p:cNvPicPr/>
            <p:nvPr/>
          </p:nvPicPr>
          <p:blipFill>
            <a:blip r:embed="rId3"/>
            <a:stretch>
              <a:fillRect/>
            </a:stretch>
          </p:blipFill>
          <p:spPr>
            <a:xfrm>
              <a:off x="2704024" y="4409756"/>
              <a:ext cx="660101" cy="740573"/>
            </a:xfrm>
            <a:prstGeom prst="rect">
              <a:avLst/>
            </a:prstGeom>
          </p:spPr>
        </p:pic>
        <p:sp>
          <p:nvSpPr>
            <p:cNvPr id="15" name="文本框 600127"/>
            <p:cNvSpPr txBox="1"/>
            <p:nvPr/>
          </p:nvSpPr>
          <p:spPr>
            <a:xfrm>
              <a:off x="2609557" y="5187649"/>
              <a:ext cx="1096281"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目标数据</a:t>
              </a:r>
              <a:endParaRPr lang="zh-CN" sz="3735" kern="100" dirty="0">
                <a:effectLst/>
                <a:latin typeface="华文细黑" pitchFamily="2" charset="-122"/>
                <a:ea typeface="华文细黑" pitchFamily="2" charset="-122"/>
                <a:cs typeface="Times New Roman" panose="02020603050405020304"/>
              </a:endParaRPr>
            </a:p>
          </p:txBody>
        </p:sp>
      </p:grpSp>
      <p:grpSp>
        <p:nvGrpSpPr>
          <p:cNvPr id="16" name="组合 15"/>
          <p:cNvGrpSpPr/>
          <p:nvPr/>
        </p:nvGrpSpPr>
        <p:grpSpPr>
          <a:xfrm>
            <a:off x="1732736" y="5722435"/>
            <a:ext cx="0" cy="612984"/>
            <a:chOff x="1227544" y="5844251"/>
            <a:chExt cx="0" cy="510820"/>
          </a:xfrm>
        </p:grpSpPr>
        <p:cxnSp>
          <p:nvCxnSpPr>
            <p:cNvPr id="17" name="直接箭头连接符 16"/>
            <p:cNvCxnSpPr/>
            <p:nvPr/>
          </p:nvCxnSpPr>
          <p:spPr>
            <a:xfrm flipV="1">
              <a:off x="1227544" y="5844251"/>
              <a:ext cx="0" cy="51082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1227544" y="5977205"/>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488340" y="5075863"/>
            <a:ext cx="0" cy="1273552"/>
            <a:chOff x="2544247" y="5305441"/>
            <a:chExt cx="0" cy="1061293"/>
          </a:xfrm>
        </p:grpSpPr>
        <p:cxnSp>
          <p:nvCxnSpPr>
            <p:cNvPr id="20" name="直接箭头连接符 19"/>
            <p:cNvCxnSpPr/>
            <p:nvPr/>
          </p:nvCxnSpPr>
          <p:spPr>
            <a:xfrm flipV="1">
              <a:off x="2544247" y="5305441"/>
              <a:ext cx="0" cy="1061293"/>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2544247" y="5731124"/>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5103993" y="4422292"/>
            <a:ext cx="0" cy="1913127"/>
            <a:chOff x="3755987" y="4760799"/>
            <a:chExt cx="0" cy="1594272"/>
          </a:xfrm>
        </p:grpSpPr>
        <p:cxnSp>
          <p:nvCxnSpPr>
            <p:cNvPr id="23" name="直接箭头连接符 22"/>
            <p:cNvCxnSpPr/>
            <p:nvPr/>
          </p:nvCxnSpPr>
          <p:spPr>
            <a:xfrm flipV="1">
              <a:off x="3755987" y="4760799"/>
              <a:ext cx="0" cy="1594272"/>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3755987" y="5689139"/>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6758523" y="3754727"/>
            <a:ext cx="1555" cy="2534508"/>
            <a:chOff x="4996884" y="4204495"/>
            <a:chExt cx="1166" cy="2112090"/>
          </a:xfrm>
        </p:grpSpPr>
        <p:cxnSp>
          <p:nvCxnSpPr>
            <p:cNvPr id="26" name="直接箭头连接符 25"/>
            <p:cNvCxnSpPr/>
            <p:nvPr/>
          </p:nvCxnSpPr>
          <p:spPr>
            <a:xfrm flipV="1">
              <a:off x="4996884" y="4204495"/>
              <a:ext cx="0" cy="211209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998050" y="5529362"/>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535897" y="3176731"/>
            <a:ext cx="0" cy="3158689"/>
            <a:chOff x="6329915" y="3722831"/>
            <a:chExt cx="0" cy="2632241"/>
          </a:xfrm>
        </p:grpSpPr>
        <p:cxnSp>
          <p:nvCxnSpPr>
            <p:cNvPr id="29" name="直接箭头连接符 28"/>
            <p:cNvCxnSpPr/>
            <p:nvPr/>
          </p:nvCxnSpPr>
          <p:spPr>
            <a:xfrm flipV="1">
              <a:off x="6329915" y="3722831"/>
              <a:ext cx="0" cy="2632241"/>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6329915" y="5256458"/>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10316381" y="2499369"/>
            <a:ext cx="0" cy="3836051"/>
            <a:chOff x="7665278" y="3158363"/>
            <a:chExt cx="0" cy="3196709"/>
          </a:xfrm>
        </p:grpSpPr>
        <p:cxnSp>
          <p:nvCxnSpPr>
            <p:cNvPr id="32" name="直接箭头连接符 31"/>
            <p:cNvCxnSpPr/>
            <p:nvPr/>
          </p:nvCxnSpPr>
          <p:spPr>
            <a:xfrm flipV="1">
              <a:off x="7665278" y="3158363"/>
              <a:ext cx="0" cy="3196709"/>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7665278" y="4891420"/>
              <a:ext cx="0" cy="240249"/>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1922448" y="4738580"/>
            <a:ext cx="1270441" cy="1393911"/>
            <a:chOff x="1369827" y="5024373"/>
            <a:chExt cx="952831" cy="1161592"/>
          </a:xfrm>
        </p:grpSpPr>
        <p:pic>
          <p:nvPicPr>
            <p:cNvPr id="35" name="图片 34"/>
            <p:cNvPicPr/>
            <p:nvPr/>
          </p:nvPicPr>
          <p:blipFill>
            <a:blip r:embed="rId4">
              <a:clrChange>
                <a:clrFrom>
                  <a:srgbClr val="FFFDFF"/>
                </a:clrFrom>
                <a:clrTo>
                  <a:srgbClr val="FFFDFF">
                    <a:alpha val="0"/>
                  </a:srgbClr>
                </a:clrTo>
              </a:clrChange>
            </a:blip>
            <a:stretch>
              <a:fillRect/>
            </a:stretch>
          </p:blipFill>
          <p:spPr>
            <a:xfrm>
              <a:off x="1369827" y="5024373"/>
              <a:ext cx="952831" cy="810548"/>
            </a:xfrm>
            <a:prstGeom prst="rect">
              <a:avLst/>
            </a:prstGeom>
          </p:spPr>
        </p:pic>
        <p:sp>
          <p:nvSpPr>
            <p:cNvPr id="36" name="文本框 600134"/>
            <p:cNvSpPr txBox="1"/>
            <p:nvPr/>
          </p:nvSpPr>
          <p:spPr>
            <a:xfrm>
              <a:off x="1544765" y="5724127"/>
              <a:ext cx="676429"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a:solidFill>
                    <a:srgbClr val="000000"/>
                  </a:solidFill>
                  <a:effectLst/>
                  <a:latin typeface="华文细黑" pitchFamily="2" charset="-122"/>
                  <a:ea typeface="华文细黑" pitchFamily="2" charset="-122"/>
                  <a:cs typeface="Times New Roman" panose="02020603050405020304"/>
                </a:rPr>
                <a:t>数据</a:t>
              </a:r>
              <a:endParaRPr lang="zh-CN" sz="3735" kern="100">
                <a:effectLst/>
                <a:latin typeface="华文细黑" pitchFamily="2" charset="-122"/>
                <a:ea typeface="华文细黑" pitchFamily="2" charset="-122"/>
                <a:cs typeface="Times New Roman" panose="02020603050405020304"/>
              </a:endParaRPr>
            </a:p>
          </p:txBody>
        </p:sp>
      </p:grpSp>
      <p:grpSp>
        <p:nvGrpSpPr>
          <p:cNvPr id="37" name="组合 36"/>
          <p:cNvGrpSpPr/>
          <p:nvPr/>
        </p:nvGrpSpPr>
        <p:grpSpPr>
          <a:xfrm>
            <a:off x="5018468" y="3232711"/>
            <a:ext cx="2027731" cy="1654219"/>
            <a:chOff x="3691843" y="3769481"/>
            <a:chExt cx="1520798" cy="1378516"/>
          </a:xfrm>
        </p:grpSpPr>
        <p:pic>
          <p:nvPicPr>
            <p:cNvPr id="38" name="图片 37"/>
            <p:cNvPicPr/>
            <p:nvPr/>
          </p:nvPicPr>
          <p:blipFill>
            <a:blip r:embed="rId5"/>
            <a:stretch>
              <a:fillRect/>
            </a:stretch>
          </p:blipFill>
          <p:spPr>
            <a:xfrm>
              <a:off x="3999735" y="3769481"/>
              <a:ext cx="770895" cy="988985"/>
            </a:xfrm>
            <a:prstGeom prst="rect">
              <a:avLst/>
            </a:prstGeom>
          </p:spPr>
        </p:pic>
        <p:sp>
          <p:nvSpPr>
            <p:cNvPr id="39" name="文本框 600135"/>
            <p:cNvSpPr txBox="1"/>
            <p:nvPr/>
          </p:nvSpPr>
          <p:spPr>
            <a:xfrm>
              <a:off x="3691843" y="4686159"/>
              <a:ext cx="1520798"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预处理后数据</a:t>
              </a:r>
              <a:endParaRPr lang="zh-CN" sz="2665" kern="100" dirty="0">
                <a:effectLst/>
                <a:latin typeface="华文细黑" pitchFamily="2" charset="-122"/>
                <a:ea typeface="华文细黑" pitchFamily="2" charset="-122"/>
                <a:cs typeface="Times New Roman" panose="02020603050405020304"/>
              </a:endParaRPr>
            </a:p>
          </p:txBody>
        </p:sp>
      </p:grpSp>
      <p:grpSp>
        <p:nvGrpSpPr>
          <p:cNvPr id="40" name="组合 39"/>
          <p:cNvGrpSpPr/>
          <p:nvPr/>
        </p:nvGrpSpPr>
        <p:grpSpPr>
          <a:xfrm>
            <a:off x="905472" y="414905"/>
            <a:ext cx="10375104" cy="719947"/>
            <a:chOff x="607095" y="1421308"/>
            <a:chExt cx="7781328" cy="599955"/>
          </a:xfrm>
        </p:grpSpPr>
        <p:cxnSp>
          <p:nvCxnSpPr>
            <p:cNvPr id="41" name="直接连接符 40"/>
            <p:cNvCxnSpPr/>
            <p:nvPr/>
          </p:nvCxnSpPr>
          <p:spPr>
            <a:xfrm>
              <a:off x="607095" y="1623570"/>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577680" y="1592081"/>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249573" y="1592081"/>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07095" y="1832329"/>
              <a:ext cx="4957756"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19172" y="1618904"/>
              <a:ext cx="0" cy="396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577680" y="1832329"/>
              <a:ext cx="1454322"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7040165" y="1832329"/>
              <a:ext cx="1203577"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文本框 600143"/>
            <p:cNvSpPr txBox="1"/>
            <p:nvPr/>
          </p:nvSpPr>
          <p:spPr>
            <a:xfrm>
              <a:off x="2339751" y="1421309"/>
              <a:ext cx="1096281" cy="4315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r">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数据准备</a:t>
              </a:r>
              <a:endParaRPr lang="zh-CN" sz="3735" kern="100" dirty="0">
                <a:effectLst/>
                <a:latin typeface="华文细黑" pitchFamily="2" charset="-122"/>
                <a:ea typeface="华文细黑" pitchFamily="2" charset="-122"/>
                <a:cs typeface="Times New Roman" panose="02020603050405020304"/>
              </a:endParaRPr>
            </a:p>
          </p:txBody>
        </p:sp>
        <p:sp>
          <p:nvSpPr>
            <p:cNvPr id="49" name="文本框 97"/>
            <p:cNvSpPr txBox="1"/>
            <p:nvPr/>
          </p:nvSpPr>
          <p:spPr>
            <a:xfrm>
              <a:off x="5763114" y="1452779"/>
              <a:ext cx="1096281" cy="43034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r">
                <a:spcAft>
                  <a:spcPts val="0"/>
                </a:spcAft>
              </a:pPr>
              <a:r>
                <a:rPr lang="zh-CN" sz="2665">
                  <a:solidFill>
                    <a:srgbClr val="000000"/>
                  </a:solidFill>
                  <a:effectLst/>
                  <a:latin typeface="华文细黑" pitchFamily="2" charset="-122"/>
                  <a:ea typeface="华文细黑" pitchFamily="2" charset="-122"/>
                  <a:cs typeface="Times New Roman" panose="02020603050405020304"/>
                </a:rPr>
                <a:t>数据挖掘</a:t>
              </a:r>
              <a:endParaRPr lang="zh-CN" sz="4800">
                <a:effectLst/>
                <a:latin typeface="华文细黑" pitchFamily="2" charset="-122"/>
                <a:ea typeface="华文细黑" pitchFamily="2" charset="-122"/>
                <a:cs typeface="宋体" panose="02010600030101010101" pitchFamily="2" charset="-122"/>
              </a:endParaRPr>
            </a:p>
          </p:txBody>
        </p:sp>
        <p:sp>
          <p:nvSpPr>
            <p:cNvPr id="50" name="文本框 97"/>
            <p:cNvSpPr txBox="1"/>
            <p:nvPr/>
          </p:nvSpPr>
          <p:spPr>
            <a:xfrm>
              <a:off x="7012241" y="1421308"/>
              <a:ext cx="1376182" cy="4315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marR="152400" algn="r">
                <a:spcAft>
                  <a:spcPts val="0"/>
                </a:spcAft>
              </a:pPr>
              <a:r>
                <a:rPr lang="zh-CN" sz="2665">
                  <a:solidFill>
                    <a:srgbClr val="000000"/>
                  </a:solidFill>
                  <a:effectLst/>
                  <a:latin typeface="华文细黑" pitchFamily="2" charset="-122"/>
                  <a:ea typeface="华文细黑" pitchFamily="2" charset="-122"/>
                  <a:cs typeface="Times New Roman" panose="02020603050405020304"/>
                </a:rPr>
                <a:t>解释评估</a:t>
              </a:r>
              <a:endParaRPr lang="zh-CN" sz="4800">
                <a:effectLst/>
                <a:latin typeface="华文细黑" pitchFamily="2" charset="-122"/>
                <a:ea typeface="华文细黑" pitchFamily="2" charset="-122"/>
                <a:cs typeface="宋体" panose="02010600030101010101" pitchFamily="2" charset="-122"/>
              </a:endParaRPr>
            </a:p>
          </p:txBody>
        </p:sp>
      </p:grpSp>
      <p:grpSp>
        <p:nvGrpSpPr>
          <p:cNvPr id="51" name="组合 50"/>
          <p:cNvGrpSpPr/>
          <p:nvPr/>
        </p:nvGrpSpPr>
        <p:grpSpPr>
          <a:xfrm>
            <a:off x="8808025" y="2050127"/>
            <a:ext cx="1230012" cy="1392511"/>
            <a:chOff x="6534010" y="2783995"/>
            <a:chExt cx="922509" cy="1160425"/>
          </a:xfrm>
        </p:grpSpPr>
        <p:sp>
          <p:nvSpPr>
            <p:cNvPr id="52" name="文本框 600118"/>
            <p:cNvSpPr txBox="1"/>
            <p:nvPr/>
          </p:nvSpPr>
          <p:spPr>
            <a:xfrm>
              <a:off x="6671628" y="3482582"/>
              <a:ext cx="677595"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模式</a:t>
              </a:r>
              <a:endParaRPr lang="zh-CN" sz="3735" kern="100" dirty="0">
                <a:effectLst/>
                <a:latin typeface="华文细黑" pitchFamily="2" charset="-122"/>
                <a:ea typeface="华文细黑" pitchFamily="2" charset="-122"/>
                <a:cs typeface="Times New Roman" panose="02020603050405020304"/>
              </a:endParaRPr>
            </a:p>
          </p:txBody>
        </p:sp>
        <p:pic>
          <p:nvPicPr>
            <p:cNvPr id="53" name="图片 52"/>
            <p:cNvPicPr/>
            <p:nvPr/>
          </p:nvPicPr>
          <p:blipFill>
            <a:blip r:embed="rId6">
              <a:clrChange>
                <a:clrFrom>
                  <a:srgbClr val="FFFFFF"/>
                </a:clrFrom>
                <a:clrTo>
                  <a:srgbClr val="FFFFFF">
                    <a:alpha val="0"/>
                  </a:srgbClr>
                </a:clrTo>
              </a:clrChange>
            </a:blip>
            <a:stretch>
              <a:fillRect/>
            </a:stretch>
          </p:blipFill>
          <p:spPr>
            <a:xfrm>
              <a:off x="6534010" y="2783995"/>
              <a:ext cx="922509" cy="714915"/>
            </a:xfrm>
            <a:prstGeom prst="rect">
              <a:avLst/>
            </a:prstGeom>
            <a:ln>
              <a:noFill/>
            </a:ln>
            <a:effectLst>
              <a:softEdge rad="12700"/>
            </a:effectLst>
          </p:spPr>
        </p:pic>
      </p:grpSp>
      <p:grpSp>
        <p:nvGrpSpPr>
          <p:cNvPr id="54" name="组合 53"/>
          <p:cNvGrpSpPr/>
          <p:nvPr/>
        </p:nvGrpSpPr>
        <p:grpSpPr>
          <a:xfrm>
            <a:off x="335361" y="5485917"/>
            <a:ext cx="1184916" cy="1140237"/>
            <a:chOff x="179512" y="5647154"/>
            <a:chExt cx="888687" cy="950198"/>
          </a:xfrm>
        </p:grpSpPr>
        <p:sp>
          <p:nvSpPr>
            <p:cNvPr id="55" name="文本框 600109"/>
            <p:cNvSpPr txBox="1"/>
            <p:nvPr/>
          </p:nvSpPr>
          <p:spPr>
            <a:xfrm>
              <a:off x="179512" y="6135514"/>
              <a:ext cx="888687"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a:solidFill>
                    <a:srgbClr val="000000"/>
                  </a:solidFill>
                  <a:effectLst/>
                  <a:latin typeface="华文细黑" pitchFamily="2" charset="-122"/>
                  <a:ea typeface="华文细黑" pitchFamily="2" charset="-122"/>
                  <a:cs typeface="Times New Roman" panose="02020603050405020304"/>
                </a:rPr>
                <a:t>数据源</a:t>
              </a:r>
              <a:endParaRPr lang="zh-CN" sz="3735" kern="100">
                <a:effectLst/>
                <a:latin typeface="华文细黑" pitchFamily="2" charset="-122"/>
                <a:ea typeface="华文细黑" pitchFamily="2" charset="-122"/>
                <a:cs typeface="Times New Roman" panose="02020603050405020304"/>
              </a:endParaRPr>
            </a:p>
          </p:txBody>
        </p:sp>
        <p:pic>
          <p:nvPicPr>
            <p:cNvPr id="56" name="图片 55"/>
            <p:cNvPicPr/>
            <p:nvPr/>
          </p:nvPicPr>
          <p:blipFill>
            <a:blip r:embed="rId7"/>
            <a:stretch>
              <a:fillRect/>
            </a:stretch>
          </p:blipFill>
          <p:spPr>
            <a:xfrm>
              <a:off x="274712" y="5647154"/>
              <a:ext cx="651937" cy="515485"/>
            </a:xfrm>
            <a:prstGeom prst="rect">
              <a:avLst/>
            </a:prstGeom>
          </p:spPr>
        </p:pic>
      </p:grpSp>
      <p:sp>
        <p:nvSpPr>
          <p:cNvPr id="57" name="燕尾形箭头 56"/>
          <p:cNvSpPr/>
          <p:nvPr/>
        </p:nvSpPr>
        <p:spPr>
          <a:xfrm rot="20354895">
            <a:off x="9958731" y="2012341"/>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dirty="0">
                <a:solidFill>
                  <a:srgbClr val="000000"/>
                </a:solidFill>
                <a:effectLst/>
                <a:latin typeface="华文细黑" pitchFamily="2" charset="-122"/>
                <a:ea typeface="华文细黑" pitchFamily="2" charset="-122"/>
                <a:cs typeface="Times New Roman" panose="02020603050405020304"/>
              </a:rPr>
              <a:t> </a:t>
            </a:r>
            <a:endParaRPr lang="zh-CN" sz="3735" kern="100" dirty="0">
              <a:effectLst/>
              <a:latin typeface="华文细黑" pitchFamily="2" charset="-122"/>
              <a:ea typeface="华文细黑" pitchFamily="2" charset="-122"/>
              <a:cs typeface="Times New Roman" panose="02020603050405020304"/>
            </a:endParaRPr>
          </a:p>
        </p:txBody>
      </p:sp>
      <p:sp>
        <p:nvSpPr>
          <p:cNvPr id="58" name="文本框 600150"/>
          <p:cNvSpPr txBox="1"/>
          <p:nvPr/>
        </p:nvSpPr>
        <p:spPr>
          <a:xfrm>
            <a:off x="7688419" y="2120101"/>
            <a:ext cx="1461708"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数据挖掘</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grpSp>
        <p:nvGrpSpPr>
          <p:cNvPr id="59" name="组合 58"/>
          <p:cNvGrpSpPr/>
          <p:nvPr/>
        </p:nvGrpSpPr>
        <p:grpSpPr>
          <a:xfrm>
            <a:off x="1752952" y="6367607"/>
            <a:ext cx="8550991" cy="8397"/>
            <a:chOff x="1242705" y="6381895"/>
            <a:chExt cx="6413243" cy="6998"/>
          </a:xfrm>
        </p:grpSpPr>
        <p:cxnSp>
          <p:nvCxnSpPr>
            <p:cNvPr id="60" name="直接箭头连接符 59"/>
            <p:cNvCxnSpPr/>
            <p:nvPr/>
          </p:nvCxnSpPr>
          <p:spPr>
            <a:xfrm flipH="1">
              <a:off x="1242705" y="6388893"/>
              <a:ext cx="6413243" cy="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rot="16200000" flipV="1">
              <a:off x="6550921" y="6262353"/>
              <a:ext cx="0" cy="239083"/>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2" name="文本框 600119"/>
          <p:cNvSpPr txBox="1"/>
          <p:nvPr/>
        </p:nvSpPr>
        <p:spPr>
          <a:xfrm>
            <a:off x="9360364" y="1491723"/>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解释评估</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3" name="文本框 600111"/>
          <p:cNvSpPr txBox="1"/>
          <p:nvPr/>
        </p:nvSpPr>
        <p:spPr>
          <a:xfrm>
            <a:off x="2558447" y="4064017"/>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数据选择</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4" name="文本框 600108"/>
          <p:cNvSpPr txBox="1"/>
          <p:nvPr/>
        </p:nvSpPr>
        <p:spPr>
          <a:xfrm>
            <a:off x="905472" y="4699395"/>
            <a:ext cx="1461708"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数据集成</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5" name="文本框 600149"/>
          <p:cNvSpPr txBox="1"/>
          <p:nvPr/>
        </p:nvSpPr>
        <p:spPr>
          <a:xfrm>
            <a:off x="4284505" y="3388056"/>
            <a:ext cx="1181807"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预处理</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6" name="文本框 600112"/>
          <p:cNvSpPr txBox="1"/>
          <p:nvPr/>
        </p:nvSpPr>
        <p:spPr>
          <a:xfrm>
            <a:off x="5833293" y="2712095"/>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数据转换</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7" name="燕尾形箭头 66"/>
          <p:cNvSpPr/>
          <p:nvPr/>
        </p:nvSpPr>
        <p:spPr>
          <a:xfrm rot="20354895">
            <a:off x="1429509" y="5498513"/>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dirty="0">
                <a:solidFill>
                  <a:srgbClr val="000000"/>
                </a:solidFill>
                <a:effectLst/>
                <a:latin typeface="华文细黑" pitchFamily="2" charset="-122"/>
                <a:ea typeface="华文细黑" pitchFamily="2" charset="-122"/>
                <a:cs typeface="Times New Roman" panose="02020603050405020304"/>
              </a:rPr>
              <a:t> </a:t>
            </a:r>
            <a:endParaRPr lang="zh-CN" sz="3735" kern="100" dirty="0">
              <a:effectLst/>
              <a:latin typeface="华文细黑" pitchFamily="2" charset="-122"/>
              <a:ea typeface="华文细黑" pitchFamily="2" charset="-122"/>
              <a:cs typeface="Times New Roman" panose="02020603050405020304"/>
            </a:endParaRPr>
          </a:p>
        </p:txBody>
      </p:sp>
      <p:sp>
        <p:nvSpPr>
          <p:cNvPr id="68" name="燕尾形箭头 67"/>
          <p:cNvSpPr/>
          <p:nvPr/>
        </p:nvSpPr>
        <p:spPr>
          <a:xfrm rot="20354895">
            <a:off x="3063823" y="4832348"/>
            <a:ext cx="704419"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70" name="矩形标注 69"/>
          <p:cNvSpPr/>
          <p:nvPr/>
        </p:nvSpPr>
        <p:spPr>
          <a:xfrm>
            <a:off x="462280" y="394335"/>
            <a:ext cx="6121400" cy="2958465"/>
          </a:xfrm>
          <a:prstGeom prst="wedgeRectCallout">
            <a:avLst>
              <a:gd name="adj1" fmla="val -1887"/>
              <a:gd name="adj2" fmla="val 82431"/>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tIns="96000" rtlCol="0" anchor="ctr"/>
          <a:p>
            <a:pPr>
              <a:lnSpc>
                <a:spcPct val="120000"/>
              </a:lnSpc>
            </a:pPr>
            <a:r>
              <a:rPr lang="zh-CN" altLang="en-US" sz="2400" dirty="0">
                <a:solidFill>
                  <a:schemeClr val="dk1"/>
                </a:solidFill>
                <a:latin typeface="Times" pitchFamily="18" charset="0"/>
                <a:ea typeface="华文细黑" pitchFamily="2" charset="-122"/>
                <a:cs typeface="Times" pitchFamily="18" charset="0"/>
              </a:rPr>
              <a:t>数据选取是从所积累的海量原始数据中，选择用于数据挖掘处理的目标数据的过程。</a:t>
            </a:r>
            <a:r>
              <a:rPr lang="zh-CN" altLang="en-US" sz="2400" dirty="0" smtClean="0">
                <a:solidFill>
                  <a:schemeClr val="dk1"/>
                </a:solidFill>
                <a:latin typeface="Times" pitchFamily="18" charset="0"/>
                <a:ea typeface="华文细黑" pitchFamily="2" charset="-122"/>
                <a:cs typeface="Times" pitchFamily="18" charset="0"/>
              </a:rPr>
              <a:t>需要根据数据本身的性质，结合数据挖掘的最终目标要求，综合考虑用户的需求，参考商业概念并运用行业、领域的相关知识，</a:t>
            </a:r>
            <a:r>
              <a:rPr lang="zh-CN" altLang="en-US" sz="2400" dirty="0">
                <a:latin typeface="Times" pitchFamily="18" charset="0"/>
                <a:ea typeface="华文细黑" pitchFamily="2" charset="-122"/>
                <a:cs typeface="Times" pitchFamily="18" charset="0"/>
                <a:sym typeface="+mn-ea"/>
              </a:rPr>
              <a:t>选取相关数据或样本</a:t>
            </a:r>
            <a:r>
              <a:rPr lang="zh-CN" altLang="en-US" sz="2400" dirty="0" smtClean="0">
                <a:latin typeface="Times" pitchFamily="18" charset="0"/>
                <a:ea typeface="华文细黑" pitchFamily="2" charset="-122"/>
                <a:cs typeface="Times" pitchFamily="18" charset="0"/>
                <a:sym typeface="+mn-ea"/>
              </a:rPr>
              <a:t>。</a:t>
            </a:r>
            <a:endParaRPr lang="zh-CN" altLang="en-US" sz="2400" dirty="0" smtClean="0">
              <a:solidFill>
                <a:schemeClr val="dk1"/>
              </a:solidFill>
              <a:latin typeface="Times" pitchFamily="18" charset="0"/>
              <a:ea typeface="华文细黑" pitchFamily="2" charset="-122"/>
              <a:cs typeface="Times"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wipe(left)">
                                      <p:cBhvr>
                                        <p:cTn id="16" dur="500"/>
                                        <p:tgtEl>
                                          <p:spTgt spid="6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500"/>
                                        <p:tgtEl>
                                          <p:spTgt spid="64"/>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wipe(left)">
                                      <p:cBhvr>
                                        <p:cTn id="28" dur="500"/>
                                        <p:tgtEl>
                                          <p:spTgt spid="6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wipe(left)">
                                      <p:cBhvr>
                                        <p:cTn id="31" dur="500"/>
                                        <p:tgtEl>
                                          <p:spTgt spid="63"/>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left)">
                                      <p:cBhvr>
                                        <p:cTn id="43" dur="500"/>
                                        <p:tgtEl>
                                          <p:spTgt spid="65"/>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wipe(left)">
                                      <p:cBhvr>
                                        <p:cTn id="55" dur="500"/>
                                        <p:tgtEl>
                                          <p:spTgt spid="66"/>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left)">
                                      <p:cBhvr>
                                        <p:cTn id="64" dur="500"/>
                                        <p:tgtEl>
                                          <p:spTgt spid="7"/>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left)">
                                      <p:cBhvr>
                                        <p:cTn id="76" dur="500"/>
                                        <p:tgtEl>
                                          <p:spTgt spid="57"/>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left)">
                                      <p:cBhvr>
                                        <p:cTn id="79" dur="500"/>
                                        <p:tgtEl>
                                          <p:spTgt spid="62"/>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wipe(up)">
                                      <p:cBhvr>
                                        <p:cTn id="88" dur="500"/>
                                        <p:tgtEl>
                                          <p:spTgt spid="31"/>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wipe(right)">
                                      <p:cBhvr>
                                        <p:cTn id="92" dur="1000"/>
                                        <p:tgtEl>
                                          <p:spTgt spid="59"/>
                                        </p:tgtEl>
                                      </p:cBhvr>
                                    </p:animEffect>
                                  </p:childTnLst>
                                </p:cTn>
                              </p:par>
                              <p:par>
                                <p:cTn id="93" presetID="22" presetClass="entr" presetSubtype="4" fill="hold" nodeType="withEffect">
                                  <p:stCondLst>
                                    <p:cond delay="250"/>
                                  </p:stCondLst>
                                  <p:childTnLst>
                                    <p:set>
                                      <p:cBhvr>
                                        <p:cTn id="94" dur="1" fill="hold">
                                          <p:stCondLst>
                                            <p:cond delay="0"/>
                                          </p:stCondLst>
                                        </p:cTn>
                                        <p:tgtEl>
                                          <p:spTgt spid="28"/>
                                        </p:tgtEl>
                                        <p:attrNameLst>
                                          <p:attrName>style.visibility</p:attrName>
                                        </p:attrNameLst>
                                      </p:cBhvr>
                                      <p:to>
                                        <p:strVal val="visible"/>
                                      </p:to>
                                    </p:set>
                                    <p:animEffect transition="in" filter="wipe(down)">
                                      <p:cBhvr>
                                        <p:cTn id="95" dur="1000"/>
                                        <p:tgtEl>
                                          <p:spTgt spid="28"/>
                                        </p:tgtEl>
                                      </p:cBhvr>
                                    </p:animEffect>
                                  </p:childTnLst>
                                </p:cTn>
                              </p:par>
                              <p:par>
                                <p:cTn id="96" presetID="22" presetClass="entr" presetSubtype="4" fill="hold" nodeType="withEffect">
                                  <p:stCondLst>
                                    <p:cond delay="50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1000"/>
                                        <p:tgtEl>
                                          <p:spTgt spid="25"/>
                                        </p:tgtEl>
                                      </p:cBhvr>
                                    </p:animEffect>
                                  </p:childTnLst>
                                </p:cTn>
                              </p:par>
                              <p:par>
                                <p:cTn id="99" presetID="22" presetClass="entr" presetSubtype="4" fill="hold" nodeType="withEffect">
                                  <p:stCondLst>
                                    <p:cond delay="750"/>
                                  </p:stCondLst>
                                  <p:childTnLst>
                                    <p:set>
                                      <p:cBhvr>
                                        <p:cTn id="100" dur="1" fill="hold">
                                          <p:stCondLst>
                                            <p:cond delay="0"/>
                                          </p:stCondLst>
                                        </p:cTn>
                                        <p:tgtEl>
                                          <p:spTgt spid="22"/>
                                        </p:tgtEl>
                                        <p:attrNameLst>
                                          <p:attrName>style.visibility</p:attrName>
                                        </p:attrNameLst>
                                      </p:cBhvr>
                                      <p:to>
                                        <p:strVal val="visible"/>
                                      </p:to>
                                    </p:set>
                                    <p:animEffect transition="in" filter="wipe(down)">
                                      <p:cBhvr>
                                        <p:cTn id="101" dur="1000"/>
                                        <p:tgtEl>
                                          <p:spTgt spid="22"/>
                                        </p:tgtEl>
                                      </p:cBhvr>
                                    </p:animEffect>
                                  </p:childTnLst>
                                </p:cTn>
                              </p:par>
                              <p:par>
                                <p:cTn id="102" presetID="22" presetClass="entr" presetSubtype="4" fill="hold" nodeType="withEffect">
                                  <p:stCondLst>
                                    <p:cond delay="1000"/>
                                  </p:stCondLst>
                                  <p:childTnLst>
                                    <p:set>
                                      <p:cBhvr>
                                        <p:cTn id="103" dur="1" fill="hold">
                                          <p:stCondLst>
                                            <p:cond delay="0"/>
                                          </p:stCondLst>
                                        </p:cTn>
                                        <p:tgtEl>
                                          <p:spTgt spid="19"/>
                                        </p:tgtEl>
                                        <p:attrNameLst>
                                          <p:attrName>style.visibility</p:attrName>
                                        </p:attrNameLst>
                                      </p:cBhvr>
                                      <p:to>
                                        <p:strVal val="visible"/>
                                      </p:to>
                                    </p:set>
                                    <p:animEffect transition="in" filter="wipe(down)">
                                      <p:cBhvr>
                                        <p:cTn id="104" dur="1000"/>
                                        <p:tgtEl>
                                          <p:spTgt spid="19"/>
                                        </p:tgtEl>
                                      </p:cBhvr>
                                    </p:animEffect>
                                  </p:childTnLst>
                                </p:cTn>
                              </p:par>
                              <p:par>
                                <p:cTn id="105" presetID="22" presetClass="entr" presetSubtype="4" fill="hold" nodeType="withEffect">
                                  <p:stCondLst>
                                    <p:cond delay="1250"/>
                                  </p:stCondLst>
                                  <p:childTnLst>
                                    <p:set>
                                      <p:cBhvr>
                                        <p:cTn id="106" dur="1" fill="hold">
                                          <p:stCondLst>
                                            <p:cond delay="0"/>
                                          </p:stCondLst>
                                        </p:cTn>
                                        <p:tgtEl>
                                          <p:spTgt spid="16"/>
                                        </p:tgtEl>
                                        <p:attrNameLst>
                                          <p:attrName>style.visibility</p:attrName>
                                        </p:attrNameLst>
                                      </p:cBhvr>
                                      <p:to>
                                        <p:strVal val="visible"/>
                                      </p:to>
                                    </p:set>
                                    <p:animEffect transition="in" filter="wipe(down)">
                                      <p:cBhvr>
                                        <p:cTn id="107" dur="1000"/>
                                        <p:tgtEl>
                                          <p:spTgt spid="16"/>
                                        </p:tgtEl>
                                      </p:cBhvr>
                                    </p:animEffect>
                                  </p:childTnLst>
                                </p:cTn>
                              </p:par>
                            </p:childTnLst>
                          </p:cTn>
                        </p:par>
                        <p:par>
                          <p:cTn id="108" fill="hold">
                            <p:stCondLst>
                              <p:cond delay="1500"/>
                            </p:stCondLst>
                            <p:childTnLst>
                              <p:par>
                                <p:cTn id="109" presetID="10" presetClass="entr" presetSubtype="0" fill="hold" grpId="0" nodeType="afterEffect">
                                  <p:stCondLst>
                                    <p:cond delay="0"/>
                                  </p:stCondLst>
                                  <p:childTnLst>
                                    <p:set>
                                      <p:cBhvr>
                                        <p:cTn id="110" dur="1" fill="hold">
                                          <p:stCondLst>
                                            <p:cond delay="0"/>
                                          </p:stCondLst>
                                        </p:cTn>
                                        <p:tgtEl>
                                          <p:spTgt spid="70"/>
                                        </p:tgtEl>
                                        <p:attrNameLst>
                                          <p:attrName>style.visibility</p:attrName>
                                        </p:attrNameLst>
                                      </p:cBhvr>
                                      <p:to>
                                        <p:strVal val="visible"/>
                                      </p:to>
                                    </p:set>
                                    <p:animEffect transition="in" filter="fade">
                                      <p:cBhvr>
                                        <p:cTn id="11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57" grpId="0" bldLvl="0" animBg="1"/>
      <p:bldP spid="58" grpId="0" bldLvl="0" animBg="1"/>
      <p:bldP spid="62" grpId="0" bldLvl="0" animBg="1"/>
      <p:bldP spid="63" grpId="0" bldLvl="0" animBg="1"/>
      <p:bldP spid="64" grpId="0" bldLvl="0" animBg="1"/>
      <p:bldP spid="65" grpId="0" bldLvl="0" animBg="1"/>
      <p:bldP spid="66" grpId="0" bldLvl="0" animBg="1"/>
      <p:bldP spid="67" grpId="0" bldLvl="0" animBg="1"/>
      <p:bldP spid="68" grpId="0" bldLvl="0" animBg="1"/>
      <p:bldP spid="70"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828499" y="2521760"/>
            <a:ext cx="1746275" cy="1757781"/>
            <a:chOff x="5049366" y="3177023"/>
            <a:chExt cx="1309706" cy="1464818"/>
          </a:xfrm>
        </p:grpSpPr>
        <p:pic>
          <p:nvPicPr>
            <p:cNvPr id="5" name="图片 4"/>
            <p:cNvPicPr/>
            <p:nvPr/>
          </p:nvPicPr>
          <p:blipFill>
            <a:blip r:embed="rId1">
              <a:clrChange>
                <a:clrFrom>
                  <a:srgbClr val="FEFEFE"/>
                </a:clrFrom>
                <a:clrTo>
                  <a:srgbClr val="FEFEFE">
                    <a:alpha val="0"/>
                  </a:srgbClr>
                </a:clrTo>
              </a:clrChange>
            </a:blip>
            <a:stretch>
              <a:fillRect/>
            </a:stretch>
          </p:blipFill>
          <p:spPr>
            <a:xfrm>
              <a:off x="5242964" y="3177023"/>
              <a:ext cx="873526" cy="1044966"/>
            </a:xfrm>
            <a:prstGeom prst="rect">
              <a:avLst/>
            </a:prstGeom>
          </p:spPr>
        </p:pic>
        <p:sp>
          <p:nvSpPr>
            <p:cNvPr id="6" name="文本框 600114"/>
            <p:cNvSpPr txBox="1"/>
            <p:nvPr/>
          </p:nvSpPr>
          <p:spPr>
            <a:xfrm>
              <a:off x="5049366" y="4180003"/>
              <a:ext cx="1309706"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转换后数据</a:t>
              </a:r>
              <a:endParaRPr lang="zh-CN" sz="3735" kern="100" dirty="0">
                <a:effectLst/>
                <a:latin typeface="华文细黑" pitchFamily="2" charset="-122"/>
                <a:ea typeface="华文细黑" pitchFamily="2" charset="-122"/>
                <a:cs typeface="Times New Roman" panose="02020603050405020304"/>
              </a:endParaRPr>
            </a:p>
          </p:txBody>
        </p:sp>
      </p:grpSp>
      <p:sp>
        <p:nvSpPr>
          <p:cNvPr id="7" name="燕尾形箭头 6"/>
          <p:cNvSpPr/>
          <p:nvPr/>
        </p:nvSpPr>
        <p:spPr>
          <a:xfrm rot="20354895">
            <a:off x="8198460" y="2731687"/>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8" name="燕尾形箭头 7"/>
          <p:cNvSpPr/>
          <p:nvPr/>
        </p:nvSpPr>
        <p:spPr>
          <a:xfrm rot="20354895">
            <a:off x="6497283" y="3437040"/>
            <a:ext cx="528703"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9" name="燕尾形箭头 8"/>
          <p:cNvSpPr/>
          <p:nvPr/>
        </p:nvSpPr>
        <p:spPr>
          <a:xfrm rot="20354895">
            <a:off x="4637491" y="4117200"/>
            <a:ext cx="704419"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grpSp>
        <p:nvGrpSpPr>
          <p:cNvPr id="10" name="组合 9"/>
          <p:cNvGrpSpPr/>
          <p:nvPr/>
        </p:nvGrpSpPr>
        <p:grpSpPr>
          <a:xfrm>
            <a:off x="10464109" y="1162839"/>
            <a:ext cx="1584553" cy="2006933"/>
            <a:chOff x="7776073" y="2044588"/>
            <a:chExt cx="1188415" cy="1672444"/>
          </a:xfrm>
        </p:grpSpPr>
        <p:pic>
          <p:nvPicPr>
            <p:cNvPr id="11" name="图片 10"/>
            <p:cNvPicPr/>
            <p:nvPr/>
          </p:nvPicPr>
          <p:blipFill rotWithShape="1">
            <a:blip r:embed="rId2"/>
            <a:srcRect l="-2" t="15702" r="18629" b="22245"/>
            <a:stretch>
              <a:fillRect/>
            </a:stretch>
          </p:blipFill>
          <p:spPr>
            <a:xfrm>
              <a:off x="7776073" y="2044588"/>
              <a:ext cx="1188415" cy="1193080"/>
            </a:xfrm>
            <a:prstGeom prst="rect">
              <a:avLst/>
            </a:prstGeom>
            <a:ln>
              <a:noFill/>
            </a:ln>
            <a:effectLst>
              <a:softEdge rad="112500"/>
            </a:effectLst>
          </p:spPr>
        </p:pic>
        <p:sp>
          <p:nvSpPr>
            <p:cNvPr id="12" name="文本框 600120"/>
            <p:cNvSpPr txBox="1"/>
            <p:nvPr/>
          </p:nvSpPr>
          <p:spPr>
            <a:xfrm>
              <a:off x="8144043" y="3255194"/>
              <a:ext cx="676429"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知识</a:t>
              </a:r>
              <a:endParaRPr lang="zh-CN" sz="3735" kern="100" dirty="0">
                <a:effectLst/>
                <a:latin typeface="华文细黑" pitchFamily="2" charset="-122"/>
                <a:ea typeface="华文细黑" pitchFamily="2" charset="-122"/>
                <a:cs typeface="Times New Roman" panose="02020603050405020304"/>
              </a:endParaRPr>
            </a:p>
          </p:txBody>
        </p:sp>
      </p:grpSp>
      <p:grpSp>
        <p:nvGrpSpPr>
          <p:cNvPr id="13" name="组合 12"/>
          <p:cNvGrpSpPr/>
          <p:nvPr/>
        </p:nvGrpSpPr>
        <p:grpSpPr>
          <a:xfrm>
            <a:off x="3575421" y="4001040"/>
            <a:ext cx="1461708" cy="1487677"/>
            <a:chOff x="2609557" y="4409756"/>
            <a:chExt cx="1096281" cy="1239731"/>
          </a:xfrm>
        </p:grpSpPr>
        <p:pic>
          <p:nvPicPr>
            <p:cNvPr id="14" name="图片 13"/>
            <p:cNvPicPr/>
            <p:nvPr/>
          </p:nvPicPr>
          <p:blipFill>
            <a:blip r:embed="rId3"/>
            <a:stretch>
              <a:fillRect/>
            </a:stretch>
          </p:blipFill>
          <p:spPr>
            <a:xfrm>
              <a:off x="2704024" y="4409756"/>
              <a:ext cx="660101" cy="740573"/>
            </a:xfrm>
            <a:prstGeom prst="rect">
              <a:avLst/>
            </a:prstGeom>
          </p:spPr>
        </p:pic>
        <p:sp>
          <p:nvSpPr>
            <p:cNvPr id="15" name="文本框 600127"/>
            <p:cNvSpPr txBox="1"/>
            <p:nvPr/>
          </p:nvSpPr>
          <p:spPr>
            <a:xfrm>
              <a:off x="2609557" y="5187649"/>
              <a:ext cx="1096281"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目标数据</a:t>
              </a:r>
              <a:endParaRPr lang="zh-CN" sz="3735" kern="100" dirty="0">
                <a:effectLst/>
                <a:latin typeface="华文细黑" pitchFamily="2" charset="-122"/>
                <a:ea typeface="华文细黑" pitchFamily="2" charset="-122"/>
                <a:cs typeface="Times New Roman" panose="02020603050405020304"/>
              </a:endParaRPr>
            </a:p>
          </p:txBody>
        </p:sp>
      </p:grpSp>
      <p:grpSp>
        <p:nvGrpSpPr>
          <p:cNvPr id="16" name="组合 15"/>
          <p:cNvGrpSpPr/>
          <p:nvPr/>
        </p:nvGrpSpPr>
        <p:grpSpPr>
          <a:xfrm>
            <a:off x="1732736" y="5722435"/>
            <a:ext cx="0" cy="612984"/>
            <a:chOff x="1227544" y="5844251"/>
            <a:chExt cx="0" cy="510820"/>
          </a:xfrm>
        </p:grpSpPr>
        <p:cxnSp>
          <p:nvCxnSpPr>
            <p:cNvPr id="17" name="直接箭头连接符 16"/>
            <p:cNvCxnSpPr/>
            <p:nvPr/>
          </p:nvCxnSpPr>
          <p:spPr>
            <a:xfrm flipV="1">
              <a:off x="1227544" y="5844251"/>
              <a:ext cx="0" cy="51082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1227544" y="5977205"/>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488340" y="5075863"/>
            <a:ext cx="0" cy="1273552"/>
            <a:chOff x="2544247" y="5305441"/>
            <a:chExt cx="0" cy="1061293"/>
          </a:xfrm>
        </p:grpSpPr>
        <p:cxnSp>
          <p:nvCxnSpPr>
            <p:cNvPr id="20" name="直接箭头连接符 19"/>
            <p:cNvCxnSpPr/>
            <p:nvPr/>
          </p:nvCxnSpPr>
          <p:spPr>
            <a:xfrm flipV="1">
              <a:off x="2544247" y="5305441"/>
              <a:ext cx="0" cy="1061293"/>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2544247" y="5731124"/>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5103993" y="4422292"/>
            <a:ext cx="0" cy="1913127"/>
            <a:chOff x="3755987" y="4760799"/>
            <a:chExt cx="0" cy="1594272"/>
          </a:xfrm>
        </p:grpSpPr>
        <p:cxnSp>
          <p:nvCxnSpPr>
            <p:cNvPr id="23" name="直接箭头连接符 22"/>
            <p:cNvCxnSpPr/>
            <p:nvPr/>
          </p:nvCxnSpPr>
          <p:spPr>
            <a:xfrm flipV="1">
              <a:off x="3755987" y="4760799"/>
              <a:ext cx="0" cy="1594272"/>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3755987" y="5689139"/>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6758523" y="3754727"/>
            <a:ext cx="1555" cy="2534508"/>
            <a:chOff x="4996884" y="4204495"/>
            <a:chExt cx="1166" cy="2112090"/>
          </a:xfrm>
        </p:grpSpPr>
        <p:cxnSp>
          <p:nvCxnSpPr>
            <p:cNvPr id="26" name="直接箭头连接符 25"/>
            <p:cNvCxnSpPr/>
            <p:nvPr/>
          </p:nvCxnSpPr>
          <p:spPr>
            <a:xfrm flipV="1">
              <a:off x="4996884" y="4204495"/>
              <a:ext cx="0" cy="211209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998050" y="5529362"/>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535897" y="3176731"/>
            <a:ext cx="0" cy="3158689"/>
            <a:chOff x="6329915" y="3722831"/>
            <a:chExt cx="0" cy="2632241"/>
          </a:xfrm>
        </p:grpSpPr>
        <p:cxnSp>
          <p:nvCxnSpPr>
            <p:cNvPr id="29" name="直接箭头连接符 28"/>
            <p:cNvCxnSpPr/>
            <p:nvPr/>
          </p:nvCxnSpPr>
          <p:spPr>
            <a:xfrm flipV="1">
              <a:off x="6329915" y="3722831"/>
              <a:ext cx="0" cy="2632241"/>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6329915" y="5256458"/>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10316381" y="2499369"/>
            <a:ext cx="0" cy="3836051"/>
            <a:chOff x="7665278" y="3158363"/>
            <a:chExt cx="0" cy="3196709"/>
          </a:xfrm>
        </p:grpSpPr>
        <p:cxnSp>
          <p:nvCxnSpPr>
            <p:cNvPr id="32" name="直接箭头连接符 31"/>
            <p:cNvCxnSpPr/>
            <p:nvPr/>
          </p:nvCxnSpPr>
          <p:spPr>
            <a:xfrm flipV="1">
              <a:off x="7665278" y="3158363"/>
              <a:ext cx="0" cy="3196709"/>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7665278" y="4891420"/>
              <a:ext cx="0" cy="240249"/>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1922448" y="4738580"/>
            <a:ext cx="1270441" cy="1393911"/>
            <a:chOff x="1369827" y="5024373"/>
            <a:chExt cx="952831" cy="1161592"/>
          </a:xfrm>
        </p:grpSpPr>
        <p:pic>
          <p:nvPicPr>
            <p:cNvPr id="35" name="图片 34"/>
            <p:cNvPicPr/>
            <p:nvPr/>
          </p:nvPicPr>
          <p:blipFill>
            <a:blip r:embed="rId4">
              <a:clrChange>
                <a:clrFrom>
                  <a:srgbClr val="FFFDFF"/>
                </a:clrFrom>
                <a:clrTo>
                  <a:srgbClr val="FFFDFF">
                    <a:alpha val="0"/>
                  </a:srgbClr>
                </a:clrTo>
              </a:clrChange>
            </a:blip>
            <a:stretch>
              <a:fillRect/>
            </a:stretch>
          </p:blipFill>
          <p:spPr>
            <a:xfrm>
              <a:off x="1369827" y="5024373"/>
              <a:ext cx="952831" cy="810548"/>
            </a:xfrm>
            <a:prstGeom prst="rect">
              <a:avLst/>
            </a:prstGeom>
          </p:spPr>
        </p:pic>
        <p:sp>
          <p:nvSpPr>
            <p:cNvPr id="36" name="文本框 600134"/>
            <p:cNvSpPr txBox="1"/>
            <p:nvPr/>
          </p:nvSpPr>
          <p:spPr>
            <a:xfrm>
              <a:off x="1544765" y="5724127"/>
              <a:ext cx="676429"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a:solidFill>
                    <a:srgbClr val="000000"/>
                  </a:solidFill>
                  <a:effectLst/>
                  <a:latin typeface="华文细黑" pitchFamily="2" charset="-122"/>
                  <a:ea typeface="华文细黑" pitchFamily="2" charset="-122"/>
                  <a:cs typeface="Times New Roman" panose="02020603050405020304"/>
                </a:rPr>
                <a:t>数据</a:t>
              </a:r>
              <a:endParaRPr lang="zh-CN" sz="3735" kern="100">
                <a:effectLst/>
                <a:latin typeface="华文细黑" pitchFamily="2" charset="-122"/>
                <a:ea typeface="华文细黑" pitchFamily="2" charset="-122"/>
                <a:cs typeface="Times New Roman" panose="02020603050405020304"/>
              </a:endParaRPr>
            </a:p>
          </p:txBody>
        </p:sp>
      </p:grpSp>
      <p:grpSp>
        <p:nvGrpSpPr>
          <p:cNvPr id="37" name="组合 36"/>
          <p:cNvGrpSpPr/>
          <p:nvPr/>
        </p:nvGrpSpPr>
        <p:grpSpPr>
          <a:xfrm>
            <a:off x="5018468" y="3232711"/>
            <a:ext cx="2027731" cy="1654219"/>
            <a:chOff x="3691843" y="3769481"/>
            <a:chExt cx="1520798" cy="1378516"/>
          </a:xfrm>
        </p:grpSpPr>
        <p:pic>
          <p:nvPicPr>
            <p:cNvPr id="38" name="图片 37"/>
            <p:cNvPicPr/>
            <p:nvPr/>
          </p:nvPicPr>
          <p:blipFill>
            <a:blip r:embed="rId5"/>
            <a:stretch>
              <a:fillRect/>
            </a:stretch>
          </p:blipFill>
          <p:spPr>
            <a:xfrm>
              <a:off x="3999735" y="3769481"/>
              <a:ext cx="770895" cy="988985"/>
            </a:xfrm>
            <a:prstGeom prst="rect">
              <a:avLst/>
            </a:prstGeom>
          </p:spPr>
        </p:pic>
        <p:sp>
          <p:nvSpPr>
            <p:cNvPr id="39" name="文本框 600135"/>
            <p:cNvSpPr txBox="1"/>
            <p:nvPr/>
          </p:nvSpPr>
          <p:spPr>
            <a:xfrm>
              <a:off x="3691843" y="4686159"/>
              <a:ext cx="1520798"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预处理后数据</a:t>
              </a:r>
              <a:endParaRPr lang="zh-CN" sz="2665" kern="100" dirty="0">
                <a:effectLst/>
                <a:latin typeface="华文细黑" pitchFamily="2" charset="-122"/>
                <a:ea typeface="华文细黑" pitchFamily="2" charset="-122"/>
                <a:cs typeface="Times New Roman" panose="02020603050405020304"/>
              </a:endParaRPr>
            </a:p>
          </p:txBody>
        </p:sp>
      </p:grpSp>
      <p:grpSp>
        <p:nvGrpSpPr>
          <p:cNvPr id="40" name="组合 39"/>
          <p:cNvGrpSpPr/>
          <p:nvPr/>
        </p:nvGrpSpPr>
        <p:grpSpPr>
          <a:xfrm>
            <a:off x="905472" y="414905"/>
            <a:ext cx="10375104" cy="719947"/>
            <a:chOff x="607095" y="1421308"/>
            <a:chExt cx="7781328" cy="599955"/>
          </a:xfrm>
        </p:grpSpPr>
        <p:cxnSp>
          <p:nvCxnSpPr>
            <p:cNvPr id="41" name="直接连接符 40"/>
            <p:cNvCxnSpPr/>
            <p:nvPr/>
          </p:nvCxnSpPr>
          <p:spPr>
            <a:xfrm>
              <a:off x="607095" y="1623570"/>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577680" y="1592081"/>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249573" y="1592081"/>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07095" y="1832329"/>
              <a:ext cx="4957756"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19172" y="1618904"/>
              <a:ext cx="0" cy="396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577680" y="1832329"/>
              <a:ext cx="1454322"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7040165" y="1832329"/>
              <a:ext cx="1203577"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文本框 600143"/>
            <p:cNvSpPr txBox="1"/>
            <p:nvPr/>
          </p:nvSpPr>
          <p:spPr>
            <a:xfrm>
              <a:off x="2339751" y="1421309"/>
              <a:ext cx="1096281" cy="4315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r">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数据准备</a:t>
              </a:r>
              <a:endParaRPr lang="zh-CN" sz="3735" kern="100" dirty="0">
                <a:effectLst/>
                <a:latin typeface="华文细黑" pitchFamily="2" charset="-122"/>
                <a:ea typeface="华文细黑" pitchFamily="2" charset="-122"/>
                <a:cs typeface="Times New Roman" panose="02020603050405020304"/>
              </a:endParaRPr>
            </a:p>
          </p:txBody>
        </p:sp>
        <p:sp>
          <p:nvSpPr>
            <p:cNvPr id="49" name="文本框 97"/>
            <p:cNvSpPr txBox="1"/>
            <p:nvPr/>
          </p:nvSpPr>
          <p:spPr>
            <a:xfrm>
              <a:off x="5763114" y="1452779"/>
              <a:ext cx="1096281" cy="43034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r">
                <a:spcAft>
                  <a:spcPts val="0"/>
                </a:spcAft>
              </a:pPr>
              <a:r>
                <a:rPr lang="zh-CN" sz="2665">
                  <a:solidFill>
                    <a:srgbClr val="000000"/>
                  </a:solidFill>
                  <a:effectLst/>
                  <a:latin typeface="华文细黑" pitchFamily="2" charset="-122"/>
                  <a:ea typeface="华文细黑" pitchFamily="2" charset="-122"/>
                  <a:cs typeface="Times New Roman" panose="02020603050405020304"/>
                </a:rPr>
                <a:t>数据挖掘</a:t>
              </a:r>
              <a:endParaRPr lang="zh-CN" sz="4800">
                <a:effectLst/>
                <a:latin typeface="华文细黑" pitchFamily="2" charset="-122"/>
                <a:ea typeface="华文细黑" pitchFamily="2" charset="-122"/>
                <a:cs typeface="宋体" panose="02010600030101010101" pitchFamily="2" charset="-122"/>
              </a:endParaRPr>
            </a:p>
          </p:txBody>
        </p:sp>
        <p:sp>
          <p:nvSpPr>
            <p:cNvPr id="50" name="文本框 97"/>
            <p:cNvSpPr txBox="1"/>
            <p:nvPr/>
          </p:nvSpPr>
          <p:spPr>
            <a:xfrm>
              <a:off x="7012241" y="1421308"/>
              <a:ext cx="1376182" cy="4315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marR="152400" algn="r">
                <a:spcAft>
                  <a:spcPts val="0"/>
                </a:spcAft>
              </a:pPr>
              <a:r>
                <a:rPr lang="zh-CN" sz="2665">
                  <a:solidFill>
                    <a:srgbClr val="000000"/>
                  </a:solidFill>
                  <a:effectLst/>
                  <a:latin typeface="华文细黑" pitchFamily="2" charset="-122"/>
                  <a:ea typeface="华文细黑" pitchFamily="2" charset="-122"/>
                  <a:cs typeface="Times New Roman" panose="02020603050405020304"/>
                </a:rPr>
                <a:t>解释评估</a:t>
              </a:r>
              <a:endParaRPr lang="zh-CN" sz="4800">
                <a:effectLst/>
                <a:latin typeface="华文细黑" pitchFamily="2" charset="-122"/>
                <a:ea typeface="华文细黑" pitchFamily="2" charset="-122"/>
                <a:cs typeface="宋体" panose="02010600030101010101" pitchFamily="2" charset="-122"/>
              </a:endParaRPr>
            </a:p>
          </p:txBody>
        </p:sp>
      </p:grpSp>
      <p:grpSp>
        <p:nvGrpSpPr>
          <p:cNvPr id="51" name="组合 50"/>
          <p:cNvGrpSpPr/>
          <p:nvPr/>
        </p:nvGrpSpPr>
        <p:grpSpPr>
          <a:xfrm>
            <a:off x="8808025" y="2050127"/>
            <a:ext cx="1230012" cy="1392511"/>
            <a:chOff x="6534010" y="2783995"/>
            <a:chExt cx="922509" cy="1160425"/>
          </a:xfrm>
        </p:grpSpPr>
        <p:sp>
          <p:nvSpPr>
            <p:cNvPr id="52" name="文本框 600118"/>
            <p:cNvSpPr txBox="1"/>
            <p:nvPr/>
          </p:nvSpPr>
          <p:spPr>
            <a:xfrm>
              <a:off x="6671628" y="3482582"/>
              <a:ext cx="677595"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模式</a:t>
              </a:r>
              <a:endParaRPr lang="zh-CN" sz="3735" kern="100" dirty="0">
                <a:effectLst/>
                <a:latin typeface="华文细黑" pitchFamily="2" charset="-122"/>
                <a:ea typeface="华文细黑" pitchFamily="2" charset="-122"/>
                <a:cs typeface="Times New Roman" panose="02020603050405020304"/>
              </a:endParaRPr>
            </a:p>
          </p:txBody>
        </p:sp>
        <p:pic>
          <p:nvPicPr>
            <p:cNvPr id="53" name="图片 52"/>
            <p:cNvPicPr/>
            <p:nvPr/>
          </p:nvPicPr>
          <p:blipFill>
            <a:blip r:embed="rId6">
              <a:clrChange>
                <a:clrFrom>
                  <a:srgbClr val="FFFFFF"/>
                </a:clrFrom>
                <a:clrTo>
                  <a:srgbClr val="FFFFFF">
                    <a:alpha val="0"/>
                  </a:srgbClr>
                </a:clrTo>
              </a:clrChange>
            </a:blip>
            <a:stretch>
              <a:fillRect/>
            </a:stretch>
          </p:blipFill>
          <p:spPr>
            <a:xfrm>
              <a:off x="6534010" y="2783995"/>
              <a:ext cx="922509" cy="714915"/>
            </a:xfrm>
            <a:prstGeom prst="rect">
              <a:avLst/>
            </a:prstGeom>
            <a:ln>
              <a:noFill/>
            </a:ln>
            <a:effectLst>
              <a:softEdge rad="12700"/>
            </a:effectLst>
          </p:spPr>
        </p:pic>
      </p:grpSp>
      <p:grpSp>
        <p:nvGrpSpPr>
          <p:cNvPr id="54" name="组合 53"/>
          <p:cNvGrpSpPr/>
          <p:nvPr/>
        </p:nvGrpSpPr>
        <p:grpSpPr>
          <a:xfrm>
            <a:off x="335361" y="5485917"/>
            <a:ext cx="1184916" cy="1140237"/>
            <a:chOff x="179512" y="5647154"/>
            <a:chExt cx="888687" cy="950198"/>
          </a:xfrm>
        </p:grpSpPr>
        <p:sp>
          <p:nvSpPr>
            <p:cNvPr id="55" name="文本框 600109"/>
            <p:cNvSpPr txBox="1"/>
            <p:nvPr/>
          </p:nvSpPr>
          <p:spPr>
            <a:xfrm>
              <a:off x="179512" y="6135514"/>
              <a:ext cx="888687"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a:solidFill>
                    <a:srgbClr val="000000"/>
                  </a:solidFill>
                  <a:effectLst/>
                  <a:latin typeface="华文细黑" pitchFamily="2" charset="-122"/>
                  <a:ea typeface="华文细黑" pitchFamily="2" charset="-122"/>
                  <a:cs typeface="Times New Roman" panose="02020603050405020304"/>
                </a:rPr>
                <a:t>数据源</a:t>
              </a:r>
              <a:endParaRPr lang="zh-CN" sz="3735" kern="100">
                <a:effectLst/>
                <a:latin typeface="华文细黑" pitchFamily="2" charset="-122"/>
                <a:ea typeface="华文细黑" pitchFamily="2" charset="-122"/>
                <a:cs typeface="Times New Roman" panose="02020603050405020304"/>
              </a:endParaRPr>
            </a:p>
          </p:txBody>
        </p:sp>
        <p:pic>
          <p:nvPicPr>
            <p:cNvPr id="56" name="图片 55"/>
            <p:cNvPicPr/>
            <p:nvPr/>
          </p:nvPicPr>
          <p:blipFill>
            <a:blip r:embed="rId7"/>
            <a:stretch>
              <a:fillRect/>
            </a:stretch>
          </p:blipFill>
          <p:spPr>
            <a:xfrm>
              <a:off x="274712" y="5647154"/>
              <a:ext cx="651937" cy="515485"/>
            </a:xfrm>
            <a:prstGeom prst="rect">
              <a:avLst/>
            </a:prstGeom>
          </p:spPr>
        </p:pic>
      </p:grpSp>
      <p:sp>
        <p:nvSpPr>
          <p:cNvPr id="57" name="燕尾形箭头 56"/>
          <p:cNvSpPr/>
          <p:nvPr/>
        </p:nvSpPr>
        <p:spPr>
          <a:xfrm rot="20354895">
            <a:off x="9958731" y="2012341"/>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dirty="0">
                <a:solidFill>
                  <a:srgbClr val="000000"/>
                </a:solidFill>
                <a:effectLst/>
                <a:latin typeface="华文细黑" pitchFamily="2" charset="-122"/>
                <a:ea typeface="华文细黑" pitchFamily="2" charset="-122"/>
                <a:cs typeface="Times New Roman" panose="02020603050405020304"/>
              </a:rPr>
              <a:t> </a:t>
            </a:r>
            <a:endParaRPr lang="zh-CN" sz="3735" kern="100" dirty="0">
              <a:effectLst/>
              <a:latin typeface="华文细黑" pitchFamily="2" charset="-122"/>
              <a:ea typeface="华文细黑" pitchFamily="2" charset="-122"/>
              <a:cs typeface="Times New Roman" panose="02020603050405020304"/>
            </a:endParaRPr>
          </a:p>
        </p:txBody>
      </p:sp>
      <p:sp>
        <p:nvSpPr>
          <p:cNvPr id="58" name="文本框 600150"/>
          <p:cNvSpPr txBox="1"/>
          <p:nvPr/>
        </p:nvSpPr>
        <p:spPr>
          <a:xfrm>
            <a:off x="7688419" y="2120101"/>
            <a:ext cx="1461708"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数据挖掘</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grpSp>
        <p:nvGrpSpPr>
          <p:cNvPr id="59" name="组合 58"/>
          <p:cNvGrpSpPr/>
          <p:nvPr/>
        </p:nvGrpSpPr>
        <p:grpSpPr>
          <a:xfrm>
            <a:off x="1752952" y="6367607"/>
            <a:ext cx="8550991" cy="8397"/>
            <a:chOff x="1242705" y="6381895"/>
            <a:chExt cx="6413243" cy="6998"/>
          </a:xfrm>
        </p:grpSpPr>
        <p:cxnSp>
          <p:nvCxnSpPr>
            <p:cNvPr id="60" name="直接箭头连接符 59"/>
            <p:cNvCxnSpPr/>
            <p:nvPr/>
          </p:nvCxnSpPr>
          <p:spPr>
            <a:xfrm flipH="1">
              <a:off x="1242705" y="6388893"/>
              <a:ext cx="6413243" cy="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rot="16200000" flipV="1">
              <a:off x="6550921" y="6262353"/>
              <a:ext cx="0" cy="239083"/>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2" name="文本框 600119"/>
          <p:cNvSpPr txBox="1"/>
          <p:nvPr/>
        </p:nvSpPr>
        <p:spPr>
          <a:xfrm>
            <a:off x="9360364" y="1491723"/>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解释评估</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3" name="文本框 600111"/>
          <p:cNvSpPr txBox="1"/>
          <p:nvPr/>
        </p:nvSpPr>
        <p:spPr>
          <a:xfrm>
            <a:off x="2558447" y="4064017"/>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数据选择</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4" name="文本框 600108"/>
          <p:cNvSpPr txBox="1"/>
          <p:nvPr/>
        </p:nvSpPr>
        <p:spPr>
          <a:xfrm>
            <a:off x="905472" y="4699395"/>
            <a:ext cx="1461708"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数据集成</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5" name="文本框 600149"/>
          <p:cNvSpPr txBox="1"/>
          <p:nvPr/>
        </p:nvSpPr>
        <p:spPr>
          <a:xfrm>
            <a:off x="4284505" y="3388056"/>
            <a:ext cx="1181807"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预处理</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6" name="文本框 600112"/>
          <p:cNvSpPr txBox="1"/>
          <p:nvPr/>
        </p:nvSpPr>
        <p:spPr>
          <a:xfrm>
            <a:off x="5833293" y="2712095"/>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数据转换</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7" name="燕尾形箭头 66"/>
          <p:cNvSpPr/>
          <p:nvPr/>
        </p:nvSpPr>
        <p:spPr>
          <a:xfrm rot="20354895">
            <a:off x="1429509" y="5498513"/>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dirty="0">
                <a:solidFill>
                  <a:srgbClr val="000000"/>
                </a:solidFill>
                <a:effectLst/>
                <a:latin typeface="华文细黑" pitchFamily="2" charset="-122"/>
                <a:ea typeface="华文细黑" pitchFamily="2" charset="-122"/>
                <a:cs typeface="Times New Roman" panose="02020603050405020304"/>
              </a:rPr>
              <a:t> </a:t>
            </a:r>
            <a:endParaRPr lang="zh-CN" sz="3735" kern="100" dirty="0">
              <a:effectLst/>
              <a:latin typeface="华文细黑" pitchFamily="2" charset="-122"/>
              <a:ea typeface="华文细黑" pitchFamily="2" charset="-122"/>
              <a:cs typeface="Times New Roman" panose="02020603050405020304"/>
            </a:endParaRPr>
          </a:p>
        </p:txBody>
      </p:sp>
      <p:sp>
        <p:nvSpPr>
          <p:cNvPr id="68" name="燕尾形箭头 67"/>
          <p:cNvSpPr/>
          <p:nvPr/>
        </p:nvSpPr>
        <p:spPr>
          <a:xfrm rot="20354895">
            <a:off x="3063823" y="4832348"/>
            <a:ext cx="704419"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69" name="矩形标注 68"/>
          <p:cNvSpPr/>
          <p:nvPr/>
        </p:nvSpPr>
        <p:spPr>
          <a:xfrm>
            <a:off x="143979" y="1441579"/>
            <a:ext cx="5760000" cy="1728000"/>
          </a:xfrm>
          <a:prstGeom prst="wedgeRectCallout">
            <a:avLst>
              <a:gd name="adj1" fmla="val 25232"/>
              <a:gd name="adj2" fmla="val 62460"/>
            </a:avLst>
          </a:prstGeom>
          <a:solidFill>
            <a:schemeClr val="bg1">
              <a:lumMod val="85000"/>
            </a:schemeClr>
          </a:solidFill>
        </p:spPr>
        <p:style>
          <a:lnRef idx="1">
            <a:schemeClr val="accent1"/>
          </a:lnRef>
          <a:fillRef idx="2">
            <a:schemeClr val="accent1"/>
          </a:fillRef>
          <a:effectRef idx="1">
            <a:schemeClr val="accent1"/>
          </a:effectRef>
          <a:fontRef idx="minor">
            <a:schemeClr val="dk1"/>
          </a:fontRef>
        </p:style>
        <p:txBody>
          <a:bodyPr tIns="96000" rtlCol="0" anchor="ctr"/>
          <a:p>
            <a:pPr>
              <a:lnSpc>
                <a:spcPct val="120000"/>
              </a:lnSpc>
            </a:pPr>
            <a:r>
              <a:rPr lang="zh-CN" altLang="en-US" sz="2400" dirty="0" smtClean="0">
                <a:solidFill>
                  <a:schemeClr val="dk1"/>
                </a:solidFill>
                <a:latin typeface="Times" pitchFamily="18" charset="0"/>
                <a:ea typeface="华文细黑" pitchFamily="2" charset="-122"/>
                <a:cs typeface="Times" pitchFamily="18" charset="0"/>
              </a:rPr>
              <a:t>对选出</a:t>
            </a:r>
            <a:r>
              <a:rPr lang="zh-CN" altLang="en-US" sz="2400" dirty="0">
                <a:solidFill>
                  <a:schemeClr val="dk1"/>
                </a:solidFill>
                <a:latin typeface="Times" pitchFamily="18" charset="0"/>
                <a:ea typeface="华文细黑" pitchFamily="2" charset="-122"/>
                <a:cs typeface="Times" pitchFamily="18" charset="0"/>
              </a:rPr>
              <a:t>的</a:t>
            </a:r>
            <a:r>
              <a:rPr lang="zh-CN" altLang="en-US" sz="2400" dirty="0" smtClean="0">
                <a:solidFill>
                  <a:schemeClr val="dk1"/>
                </a:solidFill>
                <a:latin typeface="Times" pitchFamily="18" charset="0"/>
                <a:ea typeface="华文细黑" pitchFamily="2" charset="-122"/>
                <a:cs typeface="Times" pitchFamily="18" charset="0"/>
              </a:rPr>
              <a:t>数据再处理</a:t>
            </a:r>
            <a:r>
              <a:rPr lang="zh-CN" altLang="en-US" sz="2400" dirty="0">
                <a:solidFill>
                  <a:schemeClr val="dk1"/>
                </a:solidFill>
                <a:latin typeface="Times" pitchFamily="18" charset="0"/>
                <a:ea typeface="华文细黑" pitchFamily="2" charset="-122"/>
                <a:cs typeface="Times" pitchFamily="18" charset="0"/>
              </a:rPr>
              <a:t>，检查数据的完整性</a:t>
            </a:r>
            <a:r>
              <a:rPr lang="zh-CN" altLang="en-US" sz="2400" dirty="0" smtClean="0">
                <a:solidFill>
                  <a:schemeClr val="dk1"/>
                </a:solidFill>
                <a:latin typeface="Times" pitchFamily="18" charset="0"/>
                <a:ea typeface="华文细黑" pitchFamily="2" charset="-122"/>
                <a:cs typeface="Times" pitchFamily="18" charset="0"/>
              </a:rPr>
              <a:t>及一致性</a:t>
            </a:r>
            <a:r>
              <a:rPr lang="zh-CN" altLang="en-US" sz="2400" dirty="0">
                <a:solidFill>
                  <a:schemeClr val="dk1"/>
                </a:solidFill>
                <a:latin typeface="Times" pitchFamily="18" charset="0"/>
                <a:ea typeface="华文细黑" pitchFamily="2" charset="-122"/>
                <a:cs typeface="Times" pitchFamily="18" charset="0"/>
              </a:rPr>
              <a:t>，消除噪声，滤除与数据挖掘无关的冗余数据，根据时间序列和已知的变化情况，利用统计等方法填充丢失的数据。</a:t>
            </a:r>
            <a:endParaRPr lang="zh-CN" altLang="en-US" sz="2400" dirty="0">
              <a:solidFill>
                <a:schemeClr val="dk1"/>
              </a:solidFill>
              <a:latin typeface="Times" pitchFamily="18" charset="0"/>
              <a:ea typeface="华文细黑" pitchFamily="2" charset="-122"/>
              <a:cs typeface="Times"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wipe(left)">
                                      <p:cBhvr>
                                        <p:cTn id="16" dur="500"/>
                                        <p:tgtEl>
                                          <p:spTgt spid="6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500"/>
                                        <p:tgtEl>
                                          <p:spTgt spid="64"/>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wipe(left)">
                                      <p:cBhvr>
                                        <p:cTn id="28" dur="500"/>
                                        <p:tgtEl>
                                          <p:spTgt spid="6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wipe(left)">
                                      <p:cBhvr>
                                        <p:cTn id="31" dur="500"/>
                                        <p:tgtEl>
                                          <p:spTgt spid="63"/>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left)">
                                      <p:cBhvr>
                                        <p:cTn id="43" dur="500"/>
                                        <p:tgtEl>
                                          <p:spTgt spid="65"/>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wipe(left)">
                                      <p:cBhvr>
                                        <p:cTn id="55" dur="500"/>
                                        <p:tgtEl>
                                          <p:spTgt spid="66"/>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left)">
                                      <p:cBhvr>
                                        <p:cTn id="64" dur="500"/>
                                        <p:tgtEl>
                                          <p:spTgt spid="7"/>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left)">
                                      <p:cBhvr>
                                        <p:cTn id="76" dur="500"/>
                                        <p:tgtEl>
                                          <p:spTgt spid="57"/>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left)">
                                      <p:cBhvr>
                                        <p:cTn id="79" dur="500"/>
                                        <p:tgtEl>
                                          <p:spTgt spid="62"/>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wipe(up)">
                                      <p:cBhvr>
                                        <p:cTn id="88" dur="500"/>
                                        <p:tgtEl>
                                          <p:spTgt spid="31"/>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wipe(right)">
                                      <p:cBhvr>
                                        <p:cTn id="92" dur="1000"/>
                                        <p:tgtEl>
                                          <p:spTgt spid="59"/>
                                        </p:tgtEl>
                                      </p:cBhvr>
                                    </p:animEffect>
                                  </p:childTnLst>
                                </p:cTn>
                              </p:par>
                              <p:par>
                                <p:cTn id="93" presetID="22" presetClass="entr" presetSubtype="4" fill="hold" nodeType="withEffect">
                                  <p:stCondLst>
                                    <p:cond delay="250"/>
                                  </p:stCondLst>
                                  <p:childTnLst>
                                    <p:set>
                                      <p:cBhvr>
                                        <p:cTn id="94" dur="1" fill="hold">
                                          <p:stCondLst>
                                            <p:cond delay="0"/>
                                          </p:stCondLst>
                                        </p:cTn>
                                        <p:tgtEl>
                                          <p:spTgt spid="28"/>
                                        </p:tgtEl>
                                        <p:attrNameLst>
                                          <p:attrName>style.visibility</p:attrName>
                                        </p:attrNameLst>
                                      </p:cBhvr>
                                      <p:to>
                                        <p:strVal val="visible"/>
                                      </p:to>
                                    </p:set>
                                    <p:animEffect transition="in" filter="wipe(down)">
                                      <p:cBhvr>
                                        <p:cTn id="95" dur="1000"/>
                                        <p:tgtEl>
                                          <p:spTgt spid="28"/>
                                        </p:tgtEl>
                                      </p:cBhvr>
                                    </p:animEffect>
                                  </p:childTnLst>
                                </p:cTn>
                              </p:par>
                              <p:par>
                                <p:cTn id="96" presetID="22" presetClass="entr" presetSubtype="4" fill="hold" nodeType="withEffect">
                                  <p:stCondLst>
                                    <p:cond delay="50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1000"/>
                                        <p:tgtEl>
                                          <p:spTgt spid="25"/>
                                        </p:tgtEl>
                                      </p:cBhvr>
                                    </p:animEffect>
                                  </p:childTnLst>
                                </p:cTn>
                              </p:par>
                              <p:par>
                                <p:cTn id="99" presetID="22" presetClass="entr" presetSubtype="4" fill="hold" nodeType="withEffect">
                                  <p:stCondLst>
                                    <p:cond delay="750"/>
                                  </p:stCondLst>
                                  <p:childTnLst>
                                    <p:set>
                                      <p:cBhvr>
                                        <p:cTn id="100" dur="1" fill="hold">
                                          <p:stCondLst>
                                            <p:cond delay="0"/>
                                          </p:stCondLst>
                                        </p:cTn>
                                        <p:tgtEl>
                                          <p:spTgt spid="22"/>
                                        </p:tgtEl>
                                        <p:attrNameLst>
                                          <p:attrName>style.visibility</p:attrName>
                                        </p:attrNameLst>
                                      </p:cBhvr>
                                      <p:to>
                                        <p:strVal val="visible"/>
                                      </p:to>
                                    </p:set>
                                    <p:animEffect transition="in" filter="wipe(down)">
                                      <p:cBhvr>
                                        <p:cTn id="101" dur="1000"/>
                                        <p:tgtEl>
                                          <p:spTgt spid="22"/>
                                        </p:tgtEl>
                                      </p:cBhvr>
                                    </p:animEffect>
                                  </p:childTnLst>
                                </p:cTn>
                              </p:par>
                              <p:par>
                                <p:cTn id="102" presetID="22" presetClass="entr" presetSubtype="4" fill="hold" nodeType="withEffect">
                                  <p:stCondLst>
                                    <p:cond delay="1000"/>
                                  </p:stCondLst>
                                  <p:childTnLst>
                                    <p:set>
                                      <p:cBhvr>
                                        <p:cTn id="103" dur="1" fill="hold">
                                          <p:stCondLst>
                                            <p:cond delay="0"/>
                                          </p:stCondLst>
                                        </p:cTn>
                                        <p:tgtEl>
                                          <p:spTgt spid="19"/>
                                        </p:tgtEl>
                                        <p:attrNameLst>
                                          <p:attrName>style.visibility</p:attrName>
                                        </p:attrNameLst>
                                      </p:cBhvr>
                                      <p:to>
                                        <p:strVal val="visible"/>
                                      </p:to>
                                    </p:set>
                                    <p:animEffect transition="in" filter="wipe(down)">
                                      <p:cBhvr>
                                        <p:cTn id="104" dur="1000"/>
                                        <p:tgtEl>
                                          <p:spTgt spid="19"/>
                                        </p:tgtEl>
                                      </p:cBhvr>
                                    </p:animEffect>
                                  </p:childTnLst>
                                </p:cTn>
                              </p:par>
                              <p:par>
                                <p:cTn id="105" presetID="22" presetClass="entr" presetSubtype="4" fill="hold" nodeType="withEffect">
                                  <p:stCondLst>
                                    <p:cond delay="1250"/>
                                  </p:stCondLst>
                                  <p:childTnLst>
                                    <p:set>
                                      <p:cBhvr>
                                        <p:cTn id="106" dur="1" fill="hold">
                                          <p:stCondLst>
                                            <p:cond delay="0"/>
                                          </p:stCondLst>
                                        </p:cTn>
                                        <p:tgtEl>
                                          <p:spTgt spid="16"/>
                                        </p:tgtEl>
                                        <p:attrNameLst>
                                          <p:attrName>style.visibility</p:attrName>
                                        </p:attrNameLst>
                                      </p:cBhvr>
                                      <p:to>
                                        <p:strVal val="visible"/>
                                      </p:to>
                                    </p:set>
                                    <p:animEffect transition="in" filter="wipe(down)">
                                      <p:cBhvr>
                                        <p:cTn id="107" dur="1000"/>
                                        <p:tgtEl>
                                          <p:spTgt spid="16"/>
                                        </p:tgtEl>
                                      </p:cBhvr>
                                    </p:animEffect>
                                  </p:childTnLst>
                                </p:cTn>
                              </p:par>
                            </p:childTnLst>
                          </p:cTn>
                        </p:par>
                        <p:par>
                          <p:cTn id="108" fill="hold">
                            <p:stCondLst>
                              <p:cond delay="1500"/>
                            </p:stCondLst>
                            <p:childTnLst>
                              <p:par>
                                <p:cTn id="109" presetID="10" presetClass="entr" presetSubtype="0" fill="hold" grpId="0" nodeType="afterEffect">
                                  <p:stCondLst>
                                    <p:cond delay="0"/>
                                  </p:stCondLst>
                                  <p:childTnLst>
                                    <p:set>
                                      <p:cBhvr>
                                        <p:cTn id="110" dur="1" fill="hold">
                                          <p:stCondLst>
                                            <p:cond delay="0"/>
                                          </p:stCondLst>
                                        </p:cTn>
                                        <p:tgtEl>
                                          <p:spTgt spid="69"/>
                                        </p:tgtEl>
                                        <p:attrNameLst>
                                          <p:attrName>style.visibility</p:attrName>
                                        </p:attrNameLst>
                                      </p:cBhvr>
                                      <p:to>
                                        <p:strVal val="visible"/>
                                      </p:to>
                                    </p:set>
                                    <p:animEffect transition="in" filter="fade">
                                      <p:cBhvr>
                                        <p:cTn id="11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57" grpId="0" bldLvl="0" animBg="1"/>
      <p:bldP spid="58" grpId="0" bldLvl="0" animBg="1"/>
      <p:bldP spid="62" grpId="0" bldLvl="0" animBg="1"/>
      <p:bldP spid="63" grpId="0" bldLvl="0" animBg="1"/>
      <p:bldP spid="64" grpId="0" bldLvl="0" animBg="1"/>
      <p:bldP spid="65" grpId="0" bldLvl="0" animBg="1"/>
      <p:bldP spid="66" grpId="0" bldLvl="0" animBg="1"/>
      <p:bldP spid="67" grpId="0" bldLvl="0" animBg="1"/>
      <p:bldP spid="68" grpId="0" bldLvl="0" animBg="1"/>
      <p:bldP spid="69"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828499" y="2521760"/>
            <a:ext cx="1746275" cy="1757781"/>
            <a:chOff x="5049366" y="3177023"/>
            <a:chExt cx="1309706" cy="1464818"/>
          </a:xfrm>
        </p:grpSpPr>
        <p:pic>
          <p:nvPicPr>
            <p:cNvPr id="5" name="图片 4"/>
            <p:cNvPicPr/>
            <p:nvPr/>
          </p:nvPicPr>
          <p:blipFill>
            <a:blip r:embed="rId1">
              <a:clrChange>
                <a:clrFrom>
                  <a:srgbClr val="FEFEFE"/>
                </a:clrFrom>
                <a:clrTo>
                  <a:srgbClr val="FEFEFE">
                    <a:alpha val="0"/>
                  </a:srgbClr>
                </a:clrTo>
              </a:clrChange>
            </a:blip>
            <a:stretch>
              <a:fillRect/>
            </a:stretch>
          </p:blipFill>
          <p:spPr>
            <a:xfrm>
              <a:off x="5242964" y="3177023"/>
              <a:ext cx="873526" cy="1044966"/>
            </a:xfrm>
            <a:prstGeom prst="rect">
              <a:avLst/>
            </a:prstGeom>
          </p:spPr>
        </p:pic>
        <p:sp>
          <p:nvSpPr>
            <p:cNvPr id="6" name="文本框 600114"/>
            <p:cNvSpPr txBox="1"/>
            <p:nvPr/>
          </p:nvSpPr>
          <p:spPr>
            <a:xfrm>
              <a:off x="5049366" y="4180003"/>
              <a:ext cx="1309706"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转换后数据</a:t>
              </a:r>
              <a:endParaRPr lang="zh-CN" sz="3735" kern="100" dirty="0">
                <a:effectLst/>
                <a:latin typeface="华文细黑" pitchFamily="2" charset="-122"/>
                <a:ea typeface="华文细黑" pitchFamily="2" charset="-122"/>
                <a:cs typeface="Times New Roman" panose="02020603050405020304"/>
              </a:endParaRPr>
            </a:p>
          </p:txBody>
        </p:sp>
      </p:grpSp>
      <p:sp>
        <p:nvSpPr>
          <p:cNvPr id="7" name="燕尾形箭头 6"/>
          <p:cNvSpPr/>
          <p:nvPr/>
        </p:nvSpPr>
        <p:spPr>
          <a:xfrm rot="20354895">
            <a:off x="8198460" y="2731687"/>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8" name="燕尾形箭头 7"/>
          <p:cNvSpPr/>
          <p:nvPr/>
        </p:nvSpPr>
        <p:spPr>
          <a:xfrm rot="20354895">
            <a:off x="6497283" y="3437040"/>
            <a:ext cx="528703"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9" name="燕尾形箭头 8"/>
          <p:cNvSpPr/>
          <p:nvPr/>
        </p:nvSpPr>
        <p:spPr>
          <a:xfrm rot="20354895">
            <a:off x="4637491" y="4117200"/>
            <a:ext cx="704419"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grpSp>
        <p:nvGrpSpPr>
          <p:cNvPr id="10" name="组合 9"/>
          <p:cNvGrpSpPr/>
          <p:nvPr/>
        </p:nvGrpSpPr>
        <p:grpSpPr>
          <a:xfrm>
            <a:off x="10464109" y="1162839"/>
            <a:ext cx="1584553" cy="2006933"/>
            <a:chOff x="7776073" y="2044588"/>
            <a:chExt cx="1188415" cy="1672444"/>
          </a:xfrm>
        </p:grpSpPr>
        <p:pic>
          <p:nvPicPr>
            <p:cNvPr id="11" name="图片 10"/>
            <p:cNvPicPr/>
            <p:nvPr/>
          </p:nvPicPr>
          <p:blipFill rotWithShape="1">
            <a:blip r:embed="rId2"/>
            <a:srcRect l="-2" t="15702" r="18629" b="22245"/>
            <a:stretch>
              <a:fillRect/>
            </a:stretch>
          </p:blipFill>
          <p:spPr>
            <a:xfrm>
              <a:off x="7776073" y="2044588"/>
              <a:ext cx="1188415" cy="1193080"/>
            </a:xfrm>
            <a:prstGeom prst="rect">
              <a:avLst/>
            </a:prstGeom>
            <a:ln>
              <a:noFill/>
            </a:ln>
            <a:effectLst>
              <a:softEdge rad="112500"/>
            </a:effectLst>
          </p:spPr>
        </p:pic>
        <p:sp>
          <p:nvSpPr>
            <p:cNvPr id="12" name="文本框 600120"/>
            <p:cNvSpPr txBox="1"/>
            <p:nvPr/>
          </p:nvSpPr>
          <p:spPr>
            <a:xfrm>
              <a:off x="8144043" y="3255194"/>
              <a:ext cx="676429"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知识</a:t>
              </a:r>
              <a:endParaRPr lang="zh-CN" sz="3735" kern="100" dirty="0">
                <a:effectLst/>
                <a:latin typeface="华文细黑" pitchFamily="2" charset="-122"/>
                <a:ea typeface="华文细黑" pitchFamily="2" charset="-122"/>
                <a:cs typeface="Times New Roman" panose="02020603050405020304"/>
              </a:endParaRPr>
            </a:p>
          </p:txBody>
        </p:sp>
      </p:grpSp>
      <p:grpSp>
        <p:nvGrpSpPr>
          <p:cNvPr id="13" name="组合 12"/>
          <p:cNvGrpSpPr/>
          <p:nvPr/>
        </p:nvGrpSpPr>
        <p:grpSpPr>
          <a:xfrm>
            <a:off x="3575421" y="4001040"/>
            <a:ext cx="1461708" cy="1487677"/>
            <a:chOff x="2609557" y="4409756"/>
            <a:chExt cx="1096281" cy="1239731"/>
          </a:xfrm>
        </p:grpSpPr>
        <p:pic>
          <p:nvPicPr>
            <p:cNvPr id="14" name="图片 13"/>
            <p:cNvPicPr/>
            <p:nvPr/>
          </p:nvPicPr>
          <p:blipFill>
            <a:blip r:embed="rId3"/>
            <a:stretch>
              <a:fillRect/>
            </a:stretch>
          </p:blipFill>
          <p:spPr>
            <a:xfrm>
              <a:off x="2704024" y="4409756"/>
              <a:ext cx="660101" cy="740573"/>
            </a:xfrm>
            <a:prstGeom prst="rect">
              <a:avLst/>
            </a:prstGeom>
          </p:spPr>
        </p:pic>
        <p:sp>
          <p:nvSpPr>
            <p:cNvPr id="15" name="文本框 600127"/>
            <p:cNvSpPr txBox="1"/>
            <p:nvPr/>
          </p:nvSpPr>
          <p:spPr>
            <a:xfrm>
              <a:off x="2609557" y="5187649"/>
              <a:ext cx="1096281"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目标数据</a:t>
              </a:r>
              <a:endParaRPr lang="zh-CN" sz="3735" kern="100" dirty="0">
                <a:effectLst/>
                <a:latin typeface="华文细黑" pitchFamily="2" charset="-122"/>
                <a:ea typeface="华文细黑" pitchFamily="2" charset="-122"/>
                <a:cs typeface="Times New Roman" panose="02020603050405020304"/>
              </a:endParaRPr>
            </a:p>
          </p:txBody>
        </p:sp>
      </p:grpSp>
      <p:grpSp>
        <p:nvGrpSpPr>
          <p:cNvPr id="16" name="组合 15"/>
          <p:cNvGrpSpPr/>
          <p:nvPr/>
        </p:nvGrpSpPr>
        <p:grpSpPr>
          <a:xfrm>
            <a:off x="1732736" y="5722435"/>
            <a:ext cx="0" cy="612984"/>
            <a:chOff x="1227544" y="5844251"/>
            <a:chExt cx="0" cy="510820"/>
          </a:xfrm>
        </p:grpSpPr>
        <p:cxnSp>
          <p:nvCxnSpPr>
            <p:cNvPr id="17" name="直接箭头连接符 16"/>
            <p:cNvCxnSpPr/>
            <p:nvPr/>
          </p:nvCxnSpPr>
          <p:spPr>
            <a:xfrm flipV="1">
              <a:off x="1227544" y="5844251"/>
              <a:ext cx="0" cy="51082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1227544" y="5977205"/>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488340" y="5075863"/>
            <a:ext cx="0" cy="1273552"/>
            <a:chOff x="2544247" y="5305441"/>
            <a:chExt cx="0" cy="1061293"/>
          </a:xfrm>
        </p:grpSpPr>
        <p:cxnSp>
          <p:nvCxnSpPr>
            <p:cNvPr id="20" name="直接箭头连接符 19"/>
            <p:cNvCxnSpPr/>
            <p:nvPr/>
          </p:nvCxnSpPr>
          <p:spPr>
            <a:xfrm flipV="1">
              <a:off x="2544247" y="5305441"/>
              <a:ext cx="0" cy="1061293"/>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2544247" y="5731124"/>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5103993" y="4422292"/>
            <a:ext cx="0" cy="1913127"/>
            <a:chOff x="3755987" y="4760799"/>
            <a:chExt cx="0" cy="1594272"/>
          </a:xfrm>
        </p:grpSpPr>
        <p:cxnSp>
          <p:nvCxnSpPr>
            <p:cNvPr id="23" name="直接箭头连接符 22"/>
            <p:cNvCxnSpPr/>
            <p:nvPr/>
          </p:nvCxnSpPr>
          <p:spPr>
            <a:xfrm flipV="1">
              <a:off x="3755987" y="4760799"/>
              <a:ext cx="0" cy="1594272"/>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3755987" y="5689139"/>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6758523" y="3754727"/>
            <a:ext cx="1555" cy="2534508"/>
            <a:chOff x="4996884" y="4204495"/>
            <a:chExt cx="1166" cy="2112090"/>
          </a:xfrm>
        </p:grpSpPr>
        <p:cxnSp>
          <p:nvCxnSpPr>
            <p:cNvPr id="26" name="直接箭头连接符 25"/>
            <p:cNvCxnSpPr/>
            <p:nvPr/>
          </p:nvCxnSpPr>
          <p:spPr>
            <a:xfrm flipV="1">
              <a:off x="4996884" y="4204495"/>
              <a:ext cx="0" cy="211209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998050" y="5529362"/>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535897" y="3176731"/>
            <a:ext cx="0" cy="3158689"/>
            <a:chOff x="6329915" y="3722831"/>
            <a:chExt cx="0" cy="2632241"/>
          </a:xfrm>
        </p:grpSpPr>
        <p:cxnSp>
          <p:nvCxnSpPr>
            <p:cNvPr id="29" name="直接箭头连接符 28"/>
            <p:cNvCxnSpPr/>
            <p:nvPr/>
          </p:nvCxnSpPr>
          <p:spPr>
            <a:xfrm flipV="1">
              <a:off x="6329915" y="3722831"/>
              <a:ext cx="0" cy="2632241"/>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6329915" y="5256458"/>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10316381" y="2499369"/>
            <a:ext cx="0" cy="3836051"/>
            <a:chOff x="7665278" y="3158363"/>
            <a:chExt cx="0" cy="3196709"/>
          </a:xfrm>
        </p:grpSpPr>
        <p:cxnSp>
          <p:nvCxnSpPr>
            <p:cNvPr id="32" name="直接箭头连接符 31"/>
            <p:cNvCxnSpPr/>
            <p:nvPr/>
          </p:nvCxnSpPr>
          <p:spPr>
            <a:xfrm flipV="1">
              <a:off x="7665278" y="3158363"/>
              <a:ext cx="0" cy="3196709"/>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7665278" y="4891420"/>
              <a:ext cx="0" cy="240249"/>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1922448" y="4738580"/>
            <a:ext cx="1270441" cy="1393911"/>
            <a:chOff x="1369827" y="5024373"/>
            <a:chExt cx="952831" cy="1161592"/>
          </a:xfrm>
        </p:grpSpPr>
        <p:pic>
          <p:nvPicPr>
            <p:cNvPr id="35" name="图片 34"/>
            <p:cNvPicPr/>
            <p:nvPr/>
          </p:nvPicPr>
          <p:blipFill>
            <a:blip r:embed="rId4">
              <a:clrChange>
                <a:clrFrom>
                  <a:srgbClr val="FFFDFF"/>
                </a:clrFrom>
                <a:clrTo>
                  <a:srgbClr val="FFFDFF">
                    <a:alpha val="0"/>
                  </a:srgbClr>
                </a:clrTo>
              </a:clrChange>
            </a:blip>
            <a:stretch>
              <a:fillRect/>
            </a:stretch>
          </p:blipFill>
          <p:spPr>
            <a:xfrm>
              <a:off x="1369827" y="5024373"/>
              <a:ext cx="952831" cy="810548"/>
            </a:xfrm>
            <a:prstGeom prst="rect">
              <a:avLst/>
            </a:prstGeom>
          </p:spPr>
        </p:pic>
        <p:sp>
          <p:nvSpPr>
            <p:cNvPr id="36" name="文本框 600134"/>
            <p:cNvSpPr txBox="1"/>
            <p:nvPr/>
          </p:nvSpPr>
          <p:spPr>
            <a:xfrm>
              <a:off x="1544765" y="5724127"/>
              <a:ext cx="676429"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a:solidFill>
                    <a:srgbClr val="000000"/>
                  </a:solidFill>
                  <a:effectLst/>
                  <a:latin typeface="华文细黑" pitchFamily="2" charset="-122"/>
                  <a:ea typeface="华文细黑" pitchFamily="2" charset="-122"/>
                  <a:cs typeface="Times New Roman" panose="02020603050405020304"/>
                </a:rPr>
                <a:t>数据</a:t>
              </a:r>
              <a:endParaRPr lang="zh-CN" sz="3735" kern="100">
                <a:effectLst/>
                <a:latin typeface="华文细黑" pitchFamily="2" charset="-122"/>
                <a:ea typeface="华文细黑" pitchFamily="2" charset="-122"/>
                <a:cs typeface="Times New Roman" panose="02020603050405020304"/>
              </a:endParaRPr>
            </a:p>
          </p:txBody>
        </p:sp>
      </p:grpSp>
      <p:grpSp>
        <p:nvGrpSpPr>
          <p:cNvPr id="37" name="组合 36"/>
          <p:cNvGrpSpPr/>
          <p:nvPr/>
        </p:nvGrpSpPr>
        <p:grpSpPr>
          <a:xfrm>
            <a:off x="5018468" y="3232711"/>
            <a:ext cx="2027731" cy="1654219"/>
            <a:chOff x="3691843" y="3769481"/>
            <a:chExt cx="1520798" cy="1378516"/>
          </a:xfrm>
        </p:grpSpPr>
        <p:pic>
          <p:nvPicPr>
            <p:cNvPr id="38" name="图片 37"/>
            <p:cNvPicPr/>
            <p:nvPr/>
          </p:nvPicPr>
          <p:blipFill>
            <a:blip r:embed="rId5"/>
            <a:stretch>
              <a:fillRect/>
            </a:stretch>
          </p:blipFill>
          <p:spPr>
            <a:xfrm>
              <a:off x="3999735" y="3769481"/>
              <a:ext cx="770895" cy="988985"/>
            </a:xfrm>
            <a:prstGeom prst="rect">
              <a:avLst/>
            </a:prstGeom>
          </p:spPr>
        </p:pic>
        <p:sp>
          <p:nvSpPr>
            <p:cNvPr id="39" name="文本框 600135"/>
            <p:cNvSpPr txBox="1"/>
            <p:nvPr/>
          </p:nvSpPr>
          <p:spPr>
            <a:xfrm>
              <a:off x="3691843" y="4686159"/>
              <a:ext cx="1520798"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预处理后数据</a:t>
              </a:r>
              <a:endParaRPr lang="zh-CN" sz="2665" kern="100" dirty="0">
                <a:effectLst/>
                <a:latin typeface="华文细黑" pitchFamily="2" charset="-122"/>
                <a:ea typeface="华文细黑" pitchFamily="2" charset="-122"/>
                <a:cs typeface="Times New Roman" panose="02020603050405020304"/>
              </a:endParaRPr>
            </a:p>
          </p:txBody>
        </p:sp>
      </p:grpSp>
      <p:grpSp>
        <p:nvGrpSpPr>
          <p:cNvPr id="40" name="组合 39"/>
          <p:cNvGrpSpPr/>
          <p:nvPr/>
        </p:nvGrpSpPr>
        <p:grpSpPr>
          <a:xfrm>
            <a:off x="905472" y="414905"/>
            <a:ext cx="10375104" cy="719947"/>
            <a:chOff x="607095" y="1421308"/>
            <a:chExt cx="7781328" cy="599955"/>
          </a:xfrm>
        </p:grpSpPr>
        <p:cxnSp>
          <p:nvCxnSpPr>
            <p:cNvPr id="41" name="直接连接符 40"/>
            <p:cNvCxnSpPr/>
            <p:nvPr/>
          </p:nvCxnSpPr>
          <p:spPr>
            <a:xfrm>
              <a:off x="607095" y="1623570"/>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577680" y="1592081"/>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249573" y="1592081"/>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07095" y="1832329"/>
              <a:ext cx="4957756"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19172" y="1618904"/>
              <a:ext cx="0" cy="396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577680" y="1832329"/>
              <a:ext cx="1454322"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7040165" y="1832329"/>
              <a:ext cx="1203577"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文本框 600143"/>
            <p:cNvSpPr txBox="1"/>
            <p:nvPr/>
          </p:nvSpPr>
          <p:spPr>
            <a:xfrm>
              <a:off x="2339751" y="1421309"/>
              <a:ext cx="1096281" cy="4315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r">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数据准备</a:t>
              </a:r>
              <a:endParaRPr lang="zh-CN" sz="3735" kern="100" dirty="0">
                <a:effectLst/>
                <a:latin typeface="华文细黑" pitchFamily="2" charset="-122"/>
                <a:ea typeface="华文细黑" pitchFamily="2" charset="-122"/>
                <a:cs typeface="Times New Roman" panose="02020603050405020304"/>
              </a:endParaRPr>
            </a:p>
          </p:txBody>
        </p:sp>
        <p:sp>
          <p:nvSpPr>
            <p:cNvPr id="49" name="文本框 97"/>
            <p:cNvSpPr txBox="1"/>
            <p:nvPr/>
          </p:nvSpPr>
          <p:spPr>
            <a:xfrm>
              <a:off x="5763114" y="1452779"/>
              <a:ext cx="1096281" cy="43034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r">
                <a:spcAft>
                  <a:spcPts val="0"/>
                </a:spcAft>
              </a:pPr>
              <a:r>
                <a:rPr lang="zh-CN" sz="2665">
                  <a:solidFill>
                    <a:srgbClr val="000000"/>
                  </a:solidFill>
                  <a:effectLst/>
                  <a:latin typeface="华文细黑" pitchFamily="2" charset="-122"/>
                  <a:ea typeface="华文细黑" pitchFamily="2" charset="-122"/>
                  <a:cs typeface="Times New Roman" panose="02020603050405020304"/>
                </a:rPr>
                <a:t>数据挖掘</a:t>
              </a:r>
              <a:endParaRPr lang="zh-CN" sz="4800">
                <a:effectLst/>
                <a:latin typeface="华文细黑" pitchFamily="2" charset="-122"/>
                <a:ea typeface="华文细黑" pitchFamily="2" charset="-122"/>
                <a:cs typeface="宋体" panose="02010600030101010101" pitchFamily="2" charset="-122"/>
              </a:endParaRPr>
            </a:p>
          </p:txBody>
        </p:sp>
        <p:sp>
          <p:nvSpPr>
            <p:cNvPr id="50" name="文本框 97"/>
            <p:cNvSpPr txBox="1"/>
            <p:nvPr/>
          </p:nvSpPr>
          <p:spPr>
            <a:xfrm>
              <a:off x="7012241" y="1421308"/>
              <a:ext cx="1376182" cy="4315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marR="152400" algn="r">
                <a:spcAft>
                  <a:spcPts val="0"/>
                </a:spcAft>
              </a:pPr>
              <a:r>
                <a:rPr lang="zh-CN" sz="2665">
                  <a:solidFill>
                    <a:srgbClr val="000000"/>
                  </a:solidFill>
                  <a:effectLst/>
                  <a:latin typeface="华文细黑" pitchFamily="2" charset="-122"/>
                  <a:ea typeface="华文细黑" pitchFamily="2" charset="-122"/>
                  <a:cs typeface="Times New Roman" panose="02020603050405020304"/>
                </a:rPr>
                <a:t>解释评估</a:t>
              </a:r>
              <a:endParaRPr lang="zh-CN" sz="4800">
                <a:effectLst/>
                <a:latin typeface="华文细黑" pitchFamily="2" charset="-122"/>
                <a:ea typeface="华文细黑" pitchFamily="2" charset="-122"/>
                <a:cs typeface="宋体" panose="02010600030101010101" pitchFamily="2" charset="-122"/>
              </a:endParaRPr>
            </a:p>
          </p:txBody>
        </p:sp>
      </p:grpSp>
      <p:grpSp>
        <p:nvGrpSpPr>
          <p:cNvPr id="51" name="组合 50"/>
          <p:cNvGrpSpPr/>
          <p:nvPr/>
        </p:nvGrpSpPr>
        <p:grpSpPr>
          <a:xfrm>
            <a:off x="8808025" y="2050127"/>
            <a:ext cx="1230012" cy="1392511"/>
            <a:chOff x="6534010" y="2783995"/>
            <a:chExt cx="922509" cy="1160425"/>
          </a:xfrm>
        </p:grpSpPr>
        <p:sp>
          <p:nvSpPr>
            <p:cNvPr id="52" name="文本框 600118"/>
            <p:cNvSpPr txBox="1"/>
            <p:nvPr/>
          </p:nvSpPr>
          <p:spPr>
            <a:xfrm>
              <a:off x="6671628" y="3482582"/>
              <a:ext cx="677595"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模式</a:t>
              </a:r>
              <a:endParaRPr lang="zh-CN" sz="3735" kern="100" dirty="0">
                <a:effectLst/>
                <a:latin typeface="华文细黑" pitchFamily="2" charset="-122"/>
                <a:ea typeface="华文细黑" pitchFamily="2" charset="-122"/>
                <a:cs typeface="Times New Roman" panose="02020603050405020304"/>
              </a:endParaRPr>
            </a:p>
          </p:txBody>
        </p:sp>
        <p:pic>
          <p:nvPicPr>
            <p:cNvPr id="53" name="图片 52"/>
            <p:cNvPicPr/>
            <p:nvPr/>
          </p:nvPicPr>
          <p:blipFill>
            <a:blip r:embed="rId6">
              <a:clrChange>
                <a:clrFrom>
                  <a:srgbClr val="FFFFFF"/>
                </a:clrFrom>
                <a:clrTo>
                  <a:srgbClr val="FFFFFF">
                    <a:alpha val="0"/>
                  </a:srgbClr>
                </a:clrTo>
              </a:clrChange>
            </a:blip>
            <a:stretch>
              <a:fillRect/>
            </a:stretch>
          </p:blipFill>
          <p:spPr>
            <a:xfrm>
              <a:off x="6534010" y="2783995"/>
              <a:ext cx="922509" cy="714915"/>
            </a:xfrm>
            <a:prstGeom prst="rect">
              <a:avLst/>
            </a:prstGeom>
            <a:ln>
              <a:noFill/>
            </a:ln>
            <a:effectLst>
              <a:softEdge rad="12700"/>
            </a:effectLst>
          </p:spPr>
        </p:pic>
      </p:grpSp>
      <p:grpSp>
        <p:nvGrpSpPr>
          <p:cNvPr id="54" name="组合 53"/>
          <p:cNvGrpSpPr/>
          <p:nvPr/>
        </p:nvGrpSpPr>
        <p:grpSpPr>
          <a:xfrm>
            <a:off x="335361" y="5485917"/>
            <a:ext cx="1184916" cy="1140237"/>
            <a:chOff x="179512" y="5647154"/>
            <a:chExt cx="888687" cy="950198"/>
          </a:xfrm>
        </p:grpSpPr>
        <p:sp>
          <p:nvSpPr>
            <p:cNvPr id="55" name="文本框 600109"/>
            <p:cNvSpPr txBox="1"/>
            <p:nvPr/>
          </p:nvSpPr>
          <p:spPr>
            <a:xfrm>
              <a:off x="179512" y="6135514"/>
              <a:ext cx="888687"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a:solidFill>
                    <a:srgbClr val="000000"/>
                  </a:solidFill>
                  <a:effectLst/>
                  <a:latin typeface="华文细黑" pitchFamily="2" charset="-122"/>
                  <a:ea typeface="华文细黑" pitchFamily="2" charset="-122"/>
                  <a:cs typeface="Times New Roman" panose="02020603050405020304"/>
                </a:rPr>
                <a:t>数据源</a:t>
              </a:r>
              <a:endParaRPr lang="zh-CN" sz="3735" kern="100">
                <a:effectLst/>
                <a:latin typeface="华文细黑" pitchFamily="2" charset="-122"/>
                <a:ea typeface="华文细黑" pitchFamily="2" charset="-122"/>
                <a:cs typeface="Times New Roman" panose="02020603050405020304"/>
              </a:endParaRPr>
            </a:p>
          </p:txBody>
        </p:sp>
        <p:pic>
          <p:nvPicPr>
            <p:cNvPr id="56" name="图片 55"/>
            <p:cNvPicPr/>
            <p:nvPr/>
          </p:nvPicPr>
          <p:blipFill>
            <a:blip r:embed="rId7"/>
            <a:stretch>
              <a:fillRect/>
            </a:stretch>
          </p:blipFill>
          <p:spPr>
            <a:xfrm>
              <a:off x="274712" y="5647154"/>
              <a:ext cx="651937" cy="515485"/>
            </a:xfrm>
            <a:prstGeom prst="rect">
              <a:avLst/>
            </a:prstGeom>
          </p:spPr>
        </p:pic>
      </p:grpSp>
      <p:sp>
        <p:nvSpPr>
          <p:cNvPr id="57" name="燕尾形箭头 56"/>
          <p:cNvSpPr/>
          <p:nvPr/>
        </p:nvSpPr>
        <p:spPr>
          <a:xfrm rot="20354895">
            <a:off x="9958731" y="2012341"/>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dirty="0">
                <a:solidFill>
                  <a:srgbClr val="000000"/>
                </a:solidFill>
                <a:effectLst/>
                <a:latin typeface="华文细黑" pitchFamily="2" charset="-122"/>
                <a:ea typeface="华文细黑" pitchFamily="2" charset="-122"/>
                <a:cs typeface="Times New Roman" panose="02020603050405020304"/>
              </a:rPr>
              <a:t> </a:t>
            </a:r>
            <a:endParaRPr lang="zh-CN" sz="3735" kern="100" dirty="0">
              <a:effectLst/>
              <a:latin typeface="华文细黑" pitchFamily="2" charset="-122"/>
              <a:ea typeface="华文细黑" pitchFamily="2" charset="-122"/>
              <a:cs typeface="Times New Roman" panose="02020603050405020304"/>
            </a:endParaRPr>
          </a:p>
        </p:txBody>
      </p:sp>
      <p:sp>
        <p:nvSpPr>
          <p:cNvPr id="58" name="文本框 600150"/>
          <p:cNvSpPr txBox="1"/>
          <p:nvPr/>
        </p:nvSpPr>
        <p:spPr>
          <a:xfrm>
            <a:off x="7688419" y="2120101"/>
            <a:ext cx="1461708"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数据挖掘</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grpSp>
        <p:nvGrpSpPr>
          <p:cNvPr id="59" name="组合 58"/>
          <p:cNvGrpSpPr/>
          <p:nvPr/>
        </p:nvGrpSpPr>
        <p:grpSpPr>
          <a:xfrm>
            <a:off x="1752952" y="6367607"/>
            <a:ext cx="8550991" cy="8397"/>
            <a:chOff x="1242705" y="6381895"/>
            <a:chExt cx="6413243" cy="6998"/>
          </a:xfrm>
        </p:grpSpPr>
        <p:cxnSp>
          <p:nvCxnSpPr>
            <p:cNvPr id="60" name="直接箭头连接符 59"/>
            <p:cNvCxnSpPr/>
            <p:nvPr/>
          </p:nvCxnSpPr>
          <p:spPr>
            <a:xfrm flipH="1">
              <a:off x="1242705" y="6388893"/>
              <a:ext cx="6413243" cy="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rot="16200000" flipV="1">
              <a:off x="6550921" y="6262353"/>
              <a:ext cx="0" cy="239083"/>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2" name="文本框 600119"/>
          <p:cNvSpPr txBox="1"/>
          <p:nvPr/>
        </p:nvSpPr>
        <p:spPr>
          <a:xfrm>
            <a:off x="9360364" y="1491723"/>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解释评估</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3" name="文本框 600111"/>
          <p:cNvSpPr txBox="1"/>
          <p:nvPr/>
        </p:nvSpPr>
        <p:spPr>
          <a:xfrm>
            <a:off x="2558447" y="4064017"/>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数据选择</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4" name="文本框 600108"/>
          <p:cNvSpPr txBox="1"/>
          <p:nvPr/>
        </p:nvSpPr>
        <p:spPr>
          <a:xfrm>
            <a:off x="905472" y="4699395"/>
            <a:ext cx="1461708"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数据集成</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5" name="文本框 600149"/>
          <p:cNvSpPr txBox="1"/>
          <p:nvPr/>
        </p:nvSpPr>
        <p:spPr>
          <a:xfrm>
            <a:off x="4284505" y="3388056"/>
            <a:ext cx="1181807"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预处理</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6" name="文本框 600112"/>
          <p:cNvSpPr txBox="1"/>
          <p:nvPr/>
        </p:nvSpPr>
        <p:spPr>
          <a:xfrm>
            <a:off x="5833293" y="2712095"/>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数据转换</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7" name="燕尾形箭头 66"/>
          <p:cNvSpPr/>
          <p:nvPr/>
        </p:nvSpPr>
        <p:spPr>
          <a:xfrm rot="20354895">
            <a:off x="1429509" y="5498513"/>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dirty="0">
                <a:solidFill>
                  <a:srgbClr val="000000"/>
                </a:solidFill>
                <a:effectLst/>
                <a:latin typeface="华文细黑" pitchFamily="2" charset="-122"/>
                <a:ea typeface="华文细黑" pitchFamily="2" charset="-122"/>
                <a:cs typeface="Times New Roman" panose="02020603050405020304"/>
              </a:rPr>
              <a:t> </a:t>
            </a:r>
            <a:endParaRPr lang="zh-CN" sz="3735" kern="100" dirty="0">
              <a:effectLst/>
              <a:latin typeface="华文细黑" pitchFamily="2" charset="-122"/>
              <a:ea typeface="华文细黑" pitchFamily="2" charset="-122"/>
              <a:cs typeface="Times New Roman" panose="02020603050405020304"/>
            </a:endParaRPr>
          </a:p>
        </p:txBody>
      </p:sp>
      <p:sp>
        <p:nvSpPr>
          <p:cNvPr id="68" name="燕尾形箭头 67"/>
          <p:cNvSpPr/>
          <p:nvPr/>
        </p:nvSpPr>
        <p:spPr>
          <a:xfrm rot="20354895">
            <a:off x="3063823" y="4832348"/>
            <a:ext cx="704419"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69" name="矩形标注 68"/>
          <p:cNvSpPr/>
          <p:nvPr/>
        </p:nvSpPr>
        <p:spPr>
          <a:xfrm>
            <a:off x="2256160" y="1153256"/>
            <a:ext cx="5280000" cy="1339200"/>
          </a:xfrm>
          <a:prstGeom prst="wedgeRectCallout">
            <a:avLst>
              <a:gd name="adj1" fmla="val 24010"/>
              <a:gd name="adj2" fmla="val 69215"/>
            </a:avLst>
          </a:prstGeom>
          <a:solidFill>
            <a:schemeClr val="bg1">
              <a:lumMod val="85000"/>
            </a:schemeClr>
          </a:solidFill>
        </p:spPr>
        <p:style>
          <a:lnRef idx="1">
            <a:schemeClr val="accent1"/>
          </a:lnRef>
          <a:fillRef idx="2">
            <a:schemeClr val="accent1"/>
          </a:fillRef>
          <a:effectRef idx="1">
            <a:schemeClr val="accent1"/>
          </a:effectRef>
          <a:fontRef idx="minor">
            <a:schemeClr val="dk1"/>
          </a:fontRef>
        </p:style>
        <p:txBody>
          <a:bodyPr tIns="96000" rtlCol="0" anchor="ctr"/>
          <a:p>
            <a:pPr>
              <a:lnSpc>
                <a:spcPct val="120000"/>
              </a:lnSpc>
            </a:pPr>
            <a:r>
              <a:rPr lang="zh-CN" altLang="en-US" sz="2400" dirty="0">
                <a:solidFill>
                  <a:schemeClr val="dk1"/>
                </a:solidFill>
                <a:latin typeface="Times" pitchFamily="18" charset="0"/>
                <a:ea typeface="华文细黑" pitchFamily="2" charset="-122"/>
                <a:cs typeface="Times" pitchFamily="18" charset="0"/>
              </a:rPr>
              <a:t>根据知识发现的任务对经过预处理的数据进行再处理，主要是通过投影或利用数据库的其他操作减少数据量。</a:t>
            </a:r>
            <a:endParaRPr lang="zh-CN" altLang="en-US" sz="2400" dirty="0">
              <a:solidFill>
                <a:schemeClr val="dk1"/>
              </a:solidFill>
              <a:latin typeface="Times" pitchFamily="18" charset="0"/>
              <a:ea typeface="华文细黑" pitchFamily="2" charset="-122"/>
              <a:cs typeface="Times"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wipe(left)">
                                      <p:cBhvr>
                                        <p:cTn id="16" dur="500"/>
                                        <p:tgtEl>
                                          <p:spTgt spid="6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500"/>
                                        <p:tgtEl>
                                          <p:spTgt spid="64"/>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wipe(left)">
                                      <p:cBhvr>
                                        <p:cTn id="28" dur="500"/>
                                        <p:tgtEl>
                                          <p:spTgt spid="6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wipe(left)">
                                      <p:cBhvr>
                                        <p:cTn id="31" dur="500"/>
                                        <p:tgtEl>
                                          <p:spTgt spid="63"/>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left)">
                                      <p:cBhvr>
                                        <p:cTn id="43" dur="500"/>
                                        <p:tgtEl>
                                          <p:spTgt spid="65"/>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wipe(left)">
                                      <p:cBhvr>
                                        <p:cTn id="55" dur="500"/>
                                        <p:tgtEl>
                                          <p:spTgt spid="66"/>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left)">
                                      <p:cBhvr>
                                        <p:cTn id="64" dur="500"/>
                                        <p:tgtEl>
                                          <p:spTgt spid="7"/>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left)">
                                      <p:cBhvr>
                                        <p:cTn id="76" dur="500"/>
                                        <p:tgtEl>
                                          <p:spTgt spid="57"/>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left)">
                                      <p:cBhvr>
                                        <p:cTn id="79" dur="500"/>
                                        <p:tgtEl>
                                          <p:spTgt spid="62"/>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wipe(up)">
                                      <p:cBhvr>
                                        <p:cTn id="88" dur="500"/>
                                        <p:tgtEl>
                                          <p:spTgt spid="31"/>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wipe(right)">
                                      <p:cBhvr>
                                        <p:cTn id="92" dur="1000"/>
                                        <p:tgtEl>
                                          <p:spTgt spid="59"/>
                                        </p:tgtEl>
                                      </p:cBhvr>
                                    </p:animEffect>
                                  </p:childTnLst>
                                </p:cTn>
                              </p:par>
                              <p:par>
                                <p:cTn id="93" presetID="22" presetClass="entr" presetSubtype="4" fill="hold" nodeType="withEffect">
                                  <p:stCondLst>
                                    <p:cond delay="250"/>
                                  </p:stCondLst>
                                  <p:childTnLst>
                                    <p:set>
                                      <p:cBhvr>
                                        <p:cTn id="94" dur="1" fill="hold">
                                          <p:stCondLst>
                                            <p:cond delay="0"/>
                                          </p:stCondLst>
                                        </p:cTn>
                                        <p:tgtEl>
                                          <p:spTgt spid="28"/>
                                        </p:tgtEl>
                                        <p:attrNameLst>
                                          <p:attrName>style.visibility</p:attrName>
                                        </p:attrNameLst>
                                      </p:cBhvr>
                                      <p:to>
                                        <p:strVal val="visible"/>
                                      </p:to>
                                    </p:set>
                                    <p:animEffect transition="in" filter="wipe(down)">
                                      <p:cBhvr>
                                        <p:cTn id="95" dur="1000"/>
                                        <p:tgtEl>
                                          <p:spTgt spid="28"/>
                                        </p:tgtEl>
                                      </p:cBhvr>
                                    </p:animEffect>
                                  </p:childTnLst>
                                </p:cTn>
                              </p:par>
                              <p:par>
                                <p:cTn id="96" presetID="22" presetClass="entr" presetSubtype="4" fill="hold" nodeType="withEffect">
                                  <p:stCondLst>
                                    <p:cond delay="50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1000"/>
                                        <p:tgtEl>
                                          <p:spTgt spid="25"/>
                                        </p:tgtEl>
                                      </p:cBhvr>
                                    </p:animEffect>
                                  </p:childTnLst>
                                </p:cTn>
                              </p:par>
                              <p:par>
                                <p:cTn id="99" presetID="22" presetClass="entr" presetSubtype="4" fill="hold" nodeType="withEffect">
                                  <p:stCondLst>
                                    <p:cond delay="750"/>
                                  </p:stCondLst>
                                  <p:childTnLst>
                                    <p:set>
                                      <p:cBhvr>
                                        <p:cTn id="100" dur="1" fill="hold">
                                          <p:stCondLst>
                                            <p:cond delay="0"/>
                                          </p:stCondLst>
                                        </p:cTn>
                                        <p:tgtEl>
                                          <p:spTgt spid="22"/>
                                        </p:tgtEl>
                                        <p:attrNameLst>
                                          <p:attrName>style.visibility</p:attrName>
                                        </p:attrNameLst>
                                      </p:cBhvr>
                                      <p:to>
                                        <p:strVal val="visible"/>
                                      </p:to>
                                    </p:set>
                                    <p:animEffect transition="in" filter="wipe(down)">
                                      <p:cBhvr>
                                        <p:cTn id="101" dur="1000"/>
                                        <p:tgtEl>
                                          <p:spTgt spid="22"/>
                                        </p:tgtEl>
                                      </p:cBhvr>
                                    </p:animEffect>
                                  </p:childTnLst>
                                </p:cTn>
                              </p:par>
                              <p:par>
                                <p:cTn id="102" presetID="22" presetClass="entr" presetSubtype="4" fill="hold" nodeType="withEffect">
                                  <p:stCondLst>
                                    <p:cond delay="1000"/>
                                  </p:stCondLst>
                                  <p:childTnLst>
                                    <p:set>
                                      <p:cBhvr>
                                        <p:cTn id="103" dur="1" fill="hold">
                                          <p:stCondLst>
                                            <p:cond delay="0"/>
                                          </p:stCondLst>
                                        </p:cTn>
                                        <p:tgtEl>
                                          <p:spTgt spid="19"/>
                                        </p:tgtEl>
                                        <p:attrNameLst>
                                          <p:attrName>style.visibility</p:attrName>
                                        </p:attrNameLst>
                                      </p:cBhvr>
                                      <p:to>
                                        <p:strVal val="visible"/>
                                      </p:to>
                                    </p:set>
                                    <p:animEffect transition="in" filter="wipe(down)">
                                      <p:cBhvr>
                                        <p:cTn id="104" dur="1000"/>
                                        <p:tgtEl>
                                          <p:spTgt spid="19"/>
                                        </p:tgtEl>
                                      </p:cBhvr>
                                    </p:animEffect>
                                  </p:childTnLst>
                                </p:cTn>
                              </p:par>
                              <p:par>
                                <p:cTn id="105" presetID="22" presetClass="entr" presetSubtype="4" fill="hold" nodeType="withEffect">
                                  <p:stCondLst>
                                    <p:cond delay="1250"/>
                                  </p:stCondLst>
                                  <p:childTnLst>
                                    <p:set>
                                      <p:cBhvr>
                                        <p:cTn id="106" dur="1" fill="hold">
                                          <p:stCondLst>
                                            <p:cond delay="0"/>
                                          </p:stCondLst>
                                        </p:cTn>
                                        <p:tgtEl>
                                          <p:spTgt spid="16"/>
                                        </p:tgtEl>
                                        <p:attrNameLst>
                                          <p:attrName>style.visibility</p:attrName>
                                        </p:attrNameLst>
                                      </p:cBhvr>
                                      <p:to>
                                        <p:strVal val="visible"/>
                                      </p:to>
                                    </p:set>
                                    <p:animEffect transition="in" filter="wipe(down)">
                                      <p:cBhvr>
                                        <p:cTn id="107" dur="1000"/>
                                        <p:tgtEl>
                                          <p:spTgt spid="16"/>
                                        </p:tgtEl>
                                      </p:cBhvr>
                                    </p:animEffect>
                                  </p:childTnLst>
                                </p:cTn>
                              </p:par>
                            </p:childTnLst>
                          </p:cTn>
                        </p:par>
                        <p:par>
                          <p:cTn id="108" fill="hold">
                            <p:stCondLst>
                              <p:cond delay="1500"/>
                            </p:stCondLst>
                            <p:childTnLst>
                              <p:par>
                                <p:cTn id="109" presetID="10" presetClass="entr" presetSubtype="0" fill="hold" grpId="0" nodeType="afterEffect">
                                  <p:stCondLst>
                                    <p:cond delay="0"/>
                                  </p:stCondLst>
                                  <p:childTnLst>
                                    <p:set>
                                      <p:cBhvr>
                                        <p:cTn id="110" dur="1" fill="hold">
                                          <p:stCondLst>
                                            <p:cond delay="0"/>
                                          </p:stCondLst>
                                        </p:cTn>
                                        <p:tgtEl>
                                          <p:spTgt spid="69"/>
                                        </p:tgtEl>
                                        <p:attrNameLst>
                                          <p:attrName>style.visibility</p:attrName>
                                        </p:attrNameLst>
                                      </p:cBhvr>
                                      <p:to>
                                        <p:strVal val="visible"/>
                                      </p:to>
                                    </p:set>
                                    <p:animEffect transition="in" filter="fade">
                                      <p:cBhvr>
                                        <p:cTn id="11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57" grpId="0" bldLvl="0" animBg="1"/>
      <p:bldP spid="58" grpId="0" bldLvl="0" animBg="1"/>
      <p:bldP spid="62" grpId="0" bldLvl="0" animBg="1"/>
      <p:bldP spid="63" grpId="0" bldLvl="0" animBg="1"/>
      <p:bldP spid="64" grpId="0" bldLvl="0" animBg="1"/>
      <p:bldP spid="65" grpId="0" bldLvl="0" animBg="1"/>
      <p:bldP spid="66" grpId="0" bldLvl="0" animBg="1"/>
      <p:bldP spid="67" grpId="0" bldLvl="0" animBg="1"/>
      <p:bldP spid="68" grpId="0" bldLvl="0" animBg="1"/>
      <p:bldP spid="69"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828499" y="2521760"/>
            <a:ext cx="1746275" cy="1757781"/>
            <a:chOff x="5049366" y="3177023"/>
            <a:chExt cx="1309706" cy="1464818"/>
          </a:xfrm>
        </p:grpSpPr>
        <p:pic>
          <p:nvPicPr>
            <p:cNvPr id="5" name="图片 4"/>
            <p:cNvPicPr/>
            <p:nvPr/>
          </p:nvPicPr>
          <p:blipFill>
            <a:blip r:embed="rId1">
              <a:clrChange>
                <a:clrFrom>
                  <a:srgbClr val="FEFEFE"/>
                </a:clrFrom>
                <a:clrTo>
                  <a:srgbClr val="FEFEFE">
                    <a:alpha val="0"/>
                  </a:srgbClr>
                </a:clrTo>
              </a:clrChange>
            </a:blip>
            <a:stretch>
              <a:fillRect/>
            </a:stretch>
          </p:blipFill>
          <p:spPr>
            <a:xfrm>
              <a:off x="5242964" y="3177023"/>
              <a:ext cx="873526" cy="1044966"/>
            </a:xfrm>
            <a:prstGeom prst="rect">
              <a:avLst/>
            </a:prstGeom>
          </p:spPr>
        </p:pic>
        <p:sp>
          <p:nvSpPr>
            <p:cNvPr id="6" name="文本框 600114"/>
            <p:cNvSpPr txBox="1"/>
            <p:nvPr/>
          </p:nvSpPr>
          <p:spPr>
            <a:xfrm>
              <a:off x="5049366" y="4180003"/>
              <a:ext cx="1309706"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转换后数据</a:t>
              </a:r>
              <a:endParaRPr lang="zh-CN" sz="3735" kern="100" dirty="0">
                <a:effectLst/>
                <a:latin typeface="华文细黑" pitchFamily="2" charset="-122"/>
                <a:ea typeface="华文细黑" pitchFamily="2" charset="-122"/>
                <a:cs typeface="Times New Roman" panose="02020603050405020304"/>
              </a:endParaRPr>
            </a:p>
          </p:txBody>
        </p:sp>
      </p:grpSp>
      <p:sp>
        <p:nvSpPr>
          <p:cNvPr id="7" name="燕尾形箭头 6"/>
          <p:cNvSpPr/>
          <p:nvPr/>
        </p:nvSpPr>
        <p:spPr>
          <a:xfrm rot="20354895">
            <a:off x="8198460" y="2731687"/>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8" name="燕尾形箭头 7"/>
          <p:cNvSpPr/>
          <p:nvPr/>
        </p:nvSpPr>
        <p:spPr>
          <a:xfrm rot="20354895">
            <a:off x="6497283" y="3437040"/>
            <a:ext cx="528703"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9" name="燕尾形箭头 8"/>
          <p:cNvSpPr/>
          <p:nvPr/>
        </p:nvSpPr>
        <p:spPr>
          <a:xfrm rot="20354895">
            <a:off x="4637491" y="4117200"/>
            <a:ext cx="704419"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grpSp>
        <p:nvGrpSpPr>
          <p:cNvPr id="10" name="组合 9"/>
          <p:cNvGrpSpPr/>
          <p:nvPr/>
        </p:nvGrpSpPr>
        <p:grpSpPr>
          <a:xfrm>
            <a:off x="10464109" y="1162839"/>
            <a:ext cx="1584553" cy="2006933"/>
            <a:chOff x="7776073" y="2044588"/>
            <a:chExt cx="1188415" cy="1672444"/>
          </a:xfrm>
        </p:grpSpPr>
        <p:pic>
          <p:nvPicPr>
            <p:cNvPr id="11" name="图片 10"/>
            <p:cNvPicPr/>
            <p:nvPr/>
          </p:nvPicPr>
          <p:blipFill rotWithShape="1">
            <a:blip r:embed="rId2"/>
            <a:srcRect l="-2" t="15702" r="18629" b="22245"/>
            <a:stretch>
              <a:fillRect/>
            </a:stretch>
          </p:blipFill>
          <p:spPr>
            <a:xfrm>
              <a:off x="7776073" y="2044588"/>
              <a:ext cx="1188415" cy="1193080"/>
            </a:xfrm>
            <a:prstGeom prst="rect">
              <a:avLst/>
            </a:prstGeom>
            <a:ln>
              <a:noFill/>
            </a:ln>
            <a:effectLst>
              <a:softEdge rad="112500"/>
            </a:effectLst>
          </p:spPr>
        </p:pic>
        <p:sp>
          <p:nvSpPr>
            <p:cNvPr id="12" name="文本框 600120"/>
            <p:cNvSpPr txBox="1"/>
            <p:nvPr/>
          </p:nvSpPr>
          <p:spPr>
            <a:xfrm>
              <a:off x="8144043" y="3255194"/>
              <a:ext cx="676429"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知识</a:t>
              </a:r>
              <a:endParaRPr lang="zh-CN" sz="3735" kern="100" dirty="0">
                <a:effectLst/>
                <a:latin typeface="华文细黑" pitchFamily="2" charset="-122"/>
                <a:ea typeface="华文细黑" pitchFamily="2" charset="-122"/>
                <a:cs typeface="Times New Roman" panose="02020603050405020304"/>
              </a:endParaRPr>
            </a:p>
          </p:txBody>
        </p:sp>
      </p:grpSp>
      <p:grpSp>
        <p:nvGrpSpPr>
          <p:cNvPr id="13" name="组合 12"/>
          <p:cNvGrpSpPr/>
          <p:nvPr/>
        </p:nvGrpSpPr>
        <p:grpSpPr>
          <a:xfrm>
            <a:off x="3575421" y="4001040"/>
            <a:ext cx="1461708" cy="1487677"/>
            <a:chOff x="2609557" y="4409756"/>
            <a:chExt cx="1096281" cy="1239731"/>
          </a:xfrm>
        </p:grpSpPr>
        <p:pic>
          <p:nvPicPr>
            <p:cNvPr id="14" name="图片 13"/>
            <p:cNvPicPr/>
            <p:nvPr/>
          </p:nvPicPr>
          <p:blipFill>
            <a:blip r:embed="rId3"/>
            <a:stretch>
              <a:fillRect/>
            </a:stretch>
          </p:blipFill>
          <p:spPr>
            <a:xfrm>
              <a:off x="2704024" y="4409756"/>
              <a:ext cx="660101" cy="740573"/>
            </a:xfrm>
            <a:prstGeom prst="rect">
              <a:avLst/>
            </a:prstGeom>
          </p:spPr>
        </p:pic>
        <p:sp>
          <p:nvSpPr>
            <p:cNvPr id="15" name="文本框 600127"/>
            <p:cNvSpPr txBox="1"/>
            <p:nvPr/>
          </p:nvSpPr>
          <p:spPr>
            <a:xfrm>
              <a:off x="2609557" y="5187649"/>
              <a:ext cx="1096281"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目标数据</a:t>
              </a:r>
              <a:endParaRPr lang="zh-CN" sz="3735" kern="100" dirty="0">
                <a:effectLst/>
                <a:latin typeface="华文细黑" pitchFamily="2" charset="-122"/>
                <a:ea typeface="华文细黑" pitchFamily="2" charset="-122"/>
                <a:cs typeface="Times New Roman" panose="02020603050405020304"/>
              </a:endParaRPr>
            </a:p>
          </p:txBody>
        </p:sp>
      </p:grpSp>
      <p:grpSp>
        <p:nvGrpSpPr>
          <p:cNvPr id="16" name="组合 15"/>
          <p:cNvGrpSpPr/>
          <p:nvPr/>
        </p:nvGrpSpPr>
        <p:grpSpPr>
          <a:xfrm>
            <a:off x="1732736" y="5722435"/>
            <a:ext cx="0" cy="612984"/>
            <a:chOff x="1227544" y="5844251"/>
            <a:chExt cx="0" cy="510820"/>
          </a:xfrm>
        </p:grpSpPr>
        <p:cxnSp>
          <p:nvCxnSpPr>
            <p:cNvPr id="17" name="直接箭头连接符 16"/>
            <p:cNvCxnSpPr/>
            <p:nvPr/>
          </p:nvCxnSpPr>
          <p:spPr>
            <a:xfrm flipV="1">
              <a:off x="1227544" y="5844251"/>
              <a:ext cx="0" cy="51082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1227544" y="5977205"/>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488340" y="5075863"/>
            <a:ext cx="0" cy="1273552"/>
            <a:chOff x="2544247" y="5305441"/>
            <a:chExt cx="0" cy="1061293"/>
          </a:xfrm>
        </p:grpSpPr>
        <p:cxnSp>
          <p:nvCxnSpPr>
            <p:cNvPr id="20" name="直接箭头连接符 19"/>
            <p:cNvCxnSpPr/>
            <p:nvPr/>
          </p:nvCxnSpPr>
          <p:spPr>
            <a:xfrm flipV="1">
              <a:off x="2544247" y="5305441"/>
              <a:ext cx="0" cy="1061293"/>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2544247" y="5731124"/>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5103993" y="4422292"/>
            <a:ext cx="0" cy="1913127"/>
            <a:chOff x="3755987" y="4760799"/>
            <a:chExt cx="0" cy="1594272"/>
          </a:xfrm>
        </p:grpSpPr>
        <p:cxnSp>
          <p:nvCxnSpPr>
            <p:cNvPr id="23" name="直接箭头连接符 22"/>
            <p:cNvCxnSpPr/>
            <p:nvPr/>
          </p:nvCxnSpPr>
          <p:spPr>
            <a:xfrm flipV="1">
              <a:off x="3755987" y="4760799"/>
              <a:ext cx="0" cy="1594272"/>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3755987" y="5689139"/>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6758523" y="3754727"/>
            <a:ext cx="1555" cy="2534508"/>
            <a:chOff x="4996884" y="4204495"/>
            <a:chExt cx="1166" cy="2112090"/>
          </a:xfrm>
        </p:grpSpPr>
        <p:cxnSp>
          <p:nvCxnSpPr>
            <p:cNvPr id="26" name="直接箭头连接符 25"/>
            <p:cNvCxnSpPr/>
            <p:nvPr/>
          </p:nvCxnSpPr>
          <p:spPr>
            <a:xfrm flipV="1">
              <a:off x="4996884" y="4204495"/>
              <a:ext cx="0" cy="211209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998050" y="5529362"/>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535897" y="3176731"/>
            <a:ext cx="0" cy="3158689"/>
            <a:chOff x="6329915" y="3722831"/>
            <a:chExt cx="0" cy="2632241"/>
          </a:xfrm>
        </p:grpSpPr>
        <p:cxnSp>
          <p:nvCxnSpPr>
            <p:cNvPr id="29" name="直接箭头连接符 28"/>
            <p:cNvCxnSpPr/>
            <p:nvPr/>
          </p:nvCxnSpPr>
          <p:spPr>
            <a:xfrm flipV="1">
              <a:off x="6329915" y="3722831"/>
              <a:ext cx="0" cy="2632241"/>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6329915" y="5256458"/>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10316381" y="2499369"/>
            <a:ext cx="0" cy="3836051"/>
            <a:chOff x="7665278" y="3158363"/>
            <a:chExt cx="0" cy="3196709"/>
          </a:xfrm>
        </p:grpSpPr>
        <p:cxnSp>
          <p:nvCxnSpPr>
            <p:cNvPr id="32" name="直接箭头连接符 31"/>
            <p:cNvCxnSpPr/>
            <p:nvPr/>
          </p:nvCxnSpPr>
          <p:spPr>
            <a:xfrm flipV="1">
              <a:off x="7665278" y="3158363"/>
              <a:ext cx="0" cy="3196709"/>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7665278" y="4891420"/>
              <a:ext cx="0" cy="240249"/>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1922448" y="4738580"/>
            <a:ext cx="1270441" cy="1393911"/>
            <a:chOff x="1369827" y="5024373"/>
            <a:chExt cx="952831" cy="1161592"/>
          </a:xfrm>
        </p:grpSpPr>
        <p:pic>
          <p:nvPicPr>
            <p:cNvPr id="35" name="图片 34"/>
            <p:cNvPicPr/>
            <p:nvPr/>
          </p:nvPicPr>
          <p:blipFill>
            <a:blip r:embed="rId4">
              <a:clrChange>
                <a:clrFrom>
                  <a:srgbClr val="FFFDFF"/>
                </a:clrFrom>
                <a:clrTo>
                  <a:srgbClr val="FFFDFF">
                    <a:alpha val="0"/>
                  </a:srgbClr>
                </a:clrTo>
              </a:clrChange>
            </a:blip>
            <a:stretch>
              <a:fillRect/>
            </a:stretch>
          </p:blipFill>
          <p:spPr>
            <a:xfrm>
              <a:off x="1369827" y="5024373"/>
              <a:ext cx="952831" cy="810548"/>
            </a:xfrm>
            <a:prstGeom prst="rect">
              <a:avLst/>
            </a:prstGeom>
          </p:spPr>
        </p:pic>
        <p:sp>
          <p:nvSpPr>
            <p:cNvPr id="36" name="文本框 600134"/>
            <p:cNvSpPr txBox="1"/>
            <p:nvPr/>
          </p:nvSpPr>
          <p:spPr>
            <a:xfrm>
              <a:off x="1544765" y="5724127"/>
              <a:ext cx="676429"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a:solidFill>
                    <a:srgbClr val="000000"/>
                  </a:solidFill>
                  <a:effectLst/>
                  <a:latin typeface="华文细黑" pitchFamily="2" charset="-122"/>
                  <a:ea typeface="华文细黑" pitchFamily="2" charset="-122"/>
                  <a:cs typeface="Times New Roman" panose="02020603050405020304"/>
                </a:rPr>
                <a:t>数据</a:t>
              </a:r>
              <a:endParaRPr lang="zh-CN" sz="3735" kern="100">
                <a:effectLst/>
                <a:latin typeface="华文细黑" pitchFamily="2" charset="-122"/>
                <a:ea typeface="华文细黑" pitchFamily="2" charset="-122"/>
                <a:cs typeface="Times New Roman" panose="02020603050405020304"/>
              </a:endParaRPr>
            </a:p>
          </p:txBody>
        </p:sp>
      </p:grpSp>
      <p:grpSp>
        <p:nvGrpSpPr>
          <p:cNvPr id="37" name="组合 36"/>
          <p:cNvGrpSpPr/>
          <p:nvPr/>
        </p:nvGrpSpPr>
        <p:grpSpPr>
          <a:xfrm>
            <a:off x="5018468" y="3232711"/>
            <a:ext cx="2027731" cy="1654219"/>
            <a:chOff x="3691843" y="3769481"/>
            <a:chExt cx="1520798" cy="1378516"/>
          </a:xfrm>
        </p:grpSpPr>
        <p:pic>
          <p:nvPicPr>
            <p:cNvPr id="38" name="图片 37"/>
            <p:cNvPicPr/>
            <p:nvPr/>
          </p:nvPicPr>
          <p:blipFill>
            <a:blip r:embed="rId5"/>
            <a:stretch>
              <a:fillRect/>
            </a:stretch>
          </p:blipFill>
          <p:spPr>
            <a:xfrm>
              <a:off x="3999735" y="3769481"/>
              <a:ext cx="770895" cy="988985"/>
            </a:xfrm>
            <a:prstGeom prst="rect">
              <a:avLst/>
            </a:prstGeom>
          </p:spPr>
        </p:pic>
        <p:sp>
          <p:nvSpPr>
            <p:cNvPr id="39" name="文本框 600135"/>
            <p:cNvSpPr txBox="1"/>
            <p:nvPr/>
          </p:nvSpPr>
          <p:spPr>
            <a:xfrm>
              <a:off x="3691843" y="4686159"/>
              <a:ext cx="1520798"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预处理后数据</a:t>
              </a:r>
              <a:endParaRPr lang="zh-CN" sz="2665" kern="100" dirty="0">
                <a:effectLst/>
                <a:latin typeface="华文细黑" pitchFamily="2" charset="-122"/>
                <a:ea typeface="华文细黑" pitchFamily="2" charset="-122"/>
                <a:cs typeface="Times New Roman" panose="02020603050405020304"/>
              </a:endParaRPr>
            </a:p>
          </p:txBody>
        </p:sp>
      </p:grpSp>
      <p:grpSp>
        <p:nvGrpSpPr>
          <p:cNvPr id="40" name="组合 39"/>
          <p:cNvGrpSpPr/>
          <p:nvPr/>
        </p:nvGrpSpPr>
        <p:grpSpPr>
          <a:xfrm>
            <a:off x="905472" y="414905"/>
            <a:ext cx="10375104" cy="719947"/>
            <a:chOff x="607095" y="1421308"/>
            <a:chExt cx="7781328" cy="599955"/>
          </a:xfrm>
        </p:grpSpPr>
        <p:cxnSp>
          <p:nvCxnSpPr>
            <p:cNvPr id="41" name="直接连接符 40"/>
            <p:cNvCxnSpPr/>
            <p:nvPr/>
          </p:nvCxnSpPr>
          <p:spPr>
            <a:xfrm>
              <a:off x="607095" y="1623570"/>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577680" y="1592081"/>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249573" y="1592081"/>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07095" y="1832329"/>
              <a:ext cx="4957756"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19172" y="1618904"/>
              <a:ext cx="0" cy="396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577680" y="1832329"/>
              <a:ext cx="1454322"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7040165" y="1832329"/>
              <a:ext cx="1203577"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文本框 600143"/>
            <p:cNvSpPr txBox="1"/>
            <p:nvPr/>
          </p:nvSpPr>
          <p:spPr>
            <a:xfrm>
              <a:off x="2339751" y="1421309"/>
              <a:ext cx="1096281" cy="4315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r">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数据准备</a:t>
              </a:r>
              <a:endParaRPr lang="zh-CN" sz="3735" kern="100" dirty="0">
                <a:effectLst/>
                <a:latin typeface="华文细黑" pitchFamily="2" charset="-122"/>
                <a:ea typeface="华文细黑" pitchFamily="2" charset="-122"/>
                <a:cs typeface="Times New Roman" panose="02020603050405020304"/>
              </a:endParaRPr>
            </a:p>
          </p:txBody>
        </p:sp>
        <p:sp>
          <p:nvSpPr>
            <p:cNvPr id="49" name="文本框 97"/>
            <p:cNvSpPr txBox="1"/>
            <p:nvPr/>
          </p:nvSpPr>
          <p:spPr>
            <a:xfrm>
              <a:off x="5763114" y="1452779"/>
              <a:ext cx="1096281" cy="43034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r">
                <a:spcAft>
                  <a:spcPts val="0"/>
                </a:spcAft>
              </a:pPr>
              <a:r>
                <a:rPr lang="zh-CN" sz="2665">
                  <a:solidFill>
                    <a:srgbClr val="000000"/>
                  </a:solidFill>
                  <a:effectLst/>
                  <a:latin typeface="华文细黑" pitchFamily="2" charset="-122"/>
                  <a:ea typeface="华文细黑" pitchFamily="2" charset="-122"/>
                  <a:cs typeface="Times New Roman" panose="02020603050405020304"/>
                </a:rPr>
                <a:t>数据挖掘</a:t>
              </a:r>
              <a:endParaRPr lang="zh-CN" sz="4800">
                <a:effectLst/>
                <a:latin typeface="华文细黑" pitchFamily="2" charset="-122"/>
                <a:ea typeface="华文细黑" pitchFamily="2" charset="-122"/>
                <a:cs typeface="宋体" panose="02010600030101010101" pitchFamily="2" charset="-122"/>
              </a:endParaRPr>
            </a:p>
          </p:txBody>
        </p:sp>
        <p:sp>
          <p:nvSpPr>
            <p:cNvPr id="50" name="文本框 97"/>
            <p:cNvSpPr txBox="1"/>
            <p:nvPr/>
          </p:nvSpPr>
          <p:spPr>
            <a:xfrm>
              <a:off x="7012241" y="1421308"/>
              <a:ext cx="1376182" cy="4315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marR="152400" algn="r">
                <a:spcAft>
                  <a:spcPts val="0"/>
                </a:spcAft>
              </a:pPr>
              <a:r>
                <a:rPr lang="zh-CN" sz="2665">
                  <a:solidFill>
                    <a:srgbClr val="000000"/>
                  </a:solidFill>
                  <a:effectLst/>
                  <a:latin typeface="华文细黑" pitchFamily="2" charset="-122"/>
                  <a:ea typeface="华文细黑" pitchFamily="2" charset="-122"/>
                  <a:cs typeface="Times New Roman" panose="02020603050405020304"/>
                </a:rPr>
                <a:t>解释评估</a:t>
              </a:r>
              <a:endParaRPr lang="zh-CN" sz="4800">
                <a:effectLst/>
                <a:latin typeface="华文细黑" pitchFamily="2" charset="-122"/>
                <a:ea typeface="华文细黑" pitchFamily="2" charset="-122"/>
                <a:cs typeface="宋体" panose="02010600030101010101" pitchFamily="2" charset="-122"/>
              </a:endParaRPr>
            </a:p>
          </p:txBody>
        </p:sp>
      </p:grpSp>
      <p:grpSp>
        <p:nvGrpSpPr>
          <p:cNvPr id="51" name="组合 50"/>
          <p:cNvGrpSpPr/>
          <p:nvPr/>
        </p:nvGrpSpPr>
        <p:grpSpPr>
          <a:xfrm>
            <a:off x="8808025" y="2050127"/>
            <a:ext cx="1230012" cy="1392511"/>
            <a:chOff x="6534010" y="2783995"/>
            <a:chExt cx="922509" cy="1160425"/>
          </a:xfrm>
        </p:grpSpPr>
        <p:sp>
          <p:nvSpPr>
            <p:cNvPr id="52" name="文本框 600118"/>
            <p:cNvSpPr txBox="1"/>
            <p:nvPr/>
          </p:nvSpPr>
          <p:spPr>
            <a:xfrm>
              <a:off x="6671628" y="3482582"/>
              <a:ext cx="677595"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模式</a:t>
              </a:r>
              <a:endParaRPr lang="zh-CN" sz="3735" kern="100" dirty="0">
                <a:effectLst/>
                <a:latin typeface="华文细黑" pitchFamily="2" charset="-122"/>
                <a:ea typeface="华文细黑" pitchFamily="2" charset="-122"/>
                <a:cs typeface="Times New Roman" panose="02020603050405020304"/>
              </a:endParaRPr>
            </a:p>
          </p:txBody>
        </p:sp>
        <p:pic>
          <p:nvPicPr>
            <p:cNvPr id="53" name="图片 52"/>
            <p:cNvPicPr/>
            <p:nvPr/>
          </p:nvPicPr>
          <p:blipFill>
            <a:blip r:embed="rId6">
              <a:clrChange>
                <a:clrFrom>
                  <a:srgbClr val="FFFFFF"/>
                </a:clrFrom>
                <a:clrTo>
                  <a:srgbClr val="FFFFFF">
                    <a:alpha val="0"/>
                  </a:srgbClr>
                </a:clrTo>
              </a:clrChange>
            </a:blip>
            <a:stretch>
              <a:fillRect/>
            </a:stretch>
          </p:blipFill>
          <p:spPr>
            <a:xfrm>
              <a:off x="6534010" y="2783995"/>
              <a:ext cx="922509" cy="714915"/>
            </a:xfrm>
            <a:prstGeom prst="rect">
              <a:avLst/>
            </a:prstGeom>
            <a:ln>
              <a:noFill/>
            </a:ln>
            <a:effectLst>
              <a:softEdge rad="12700"/>
            </a:effectLst>
          </p:spPr>
        </p:pic>
      </p:grpSp>
      <p:grpSp>
        <p:nvGrpSpPr>
          <p:cNvPr id="54" name="组合 53"/>
          <p:cNvGrpSpPr/>
          <p:nvPr/>
        </p:nvGrpSpPr>
        <p:grpSpPr>
          <a:xfrm>
            <a:off x="335361" y="5485917"/>
            <a:ext cx="1184916" cy="1140237"/>
            <a:chOff x="179512" y="5647154"/>
            <a:chExt cx="888687" cy="950198"/>
          </a:xfrm>
        </p:grpSpPr>
        <p:sp>
          <p:nvSpPr>
            <p:cNvPr id="55" name="文本框 600109"/>
            <p:cNvSpPr txBox="1"/>
            <p:nvPr/>
          </p:nvSpPr>
          <p:spPr>
            <a:xfrm>
              <a:off x="179512" y="6135514"/>
              <a:ext cx="888687"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a:solidFill>
                    <a:srgbClr val="000000"/>
                  </a:solidFill>
                  <a:effectLst/>
                  <a:latin typeface="华文细黑" pitchFamily="2" charset="-122"/>
                  <a:ea typeface="华文细黑" pitchFamily="2" charset="-122"/>
                  <a:cs typeface="Times New Roman" panose="02020603050405020304"/>
                </a:rPr>
                <a:t>数据源</a:t>
              </a:r>
              <a:endParaRPr lang="zh-CN" sz="3735" kern="100">
                <a:effectLst/>
                <a:latin typeface="华文细黑" pitchFamily="2" charset="-122"/>
                <a:ea typeface="华文细黑" pitchFamily="2" charset="-122"/>
                <a:cs typeface="Times New Roman" panose="02020603050405020304"/>
              </a:endParaRPr>
            </a:p>
          </p:txBody>
        </p:sp>
        <p:pic>
          <p:nvPicPr>
            <p:cNvPr id="56" name="图片 55"/>
            <p:cNvPicPr/>
            <p:nvPr/>
          </p:nvPicPr>
          <p:blipFill>
            <a:blip r:embed="rId7"/>
            <a:stretch>
              <a:fillRect/>
            </a:stretch>
          </p:blipFill>
          <p:spPr>
            <a:xfrm>
              <a:off x="274712" y="5647154"/>
              <a:ext cx="651937" cy="515485"/>
            </a:xfrm>
            <a:prstGeom prst="rect">
              <a:avLst/>
            </a:prstGeom>
          </p:spPr>
        </p:pic>
      </p:grpSp>
      <p:sp>
        <p:nvSpPr>
          <p:cNvPr id="57" name="燕尾形箭头 56"/>
          <p:cNvSpPr/>
          <p:nvPr/>
        </p:nvSpPr>
        <p:spPr>
          <a:xfrm rot="20354895">
            <a:off x="9958731" y="2012341"/>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dirty="0">
                <a:solidFill>
                  <a:srgbClr val="000000"/>
                </a:solidFill>
                <a:effectLst/>
                <a:latin typeface="华文细黑" pitchFamily="2" charset="-122"/>
                <a:ea typeface="华文细黑" pitchFamily="2" charset="-122"/>
                <a:cs typeface="Times New Roman" panose="02020603050405020304"/>
              </a:rPr>
              <a:t> </a:t>
            </a:r>
            <a:endParaRPr lang="zh-CN" sz="3735" kern="100" dirty="0">
              <a:effectLst/>
              <a:latin typeface="华文细黑" pitchFamily="2" charset="-122"/>
              <a:ea typeface="华文细黑" pitchFamily="2" charset="-122"/>
              <a:cs typeface="Times New Roman" panose="02020603050405020304"/>
            </a:endParaRPr>
          </a:p>
        </p:txBody>
      </p:sp>
      <p:sp>
        <p:nvSpPr>
          <p:cNvPr id="58" name="文本框 600150"/>
          <p:cNvSpPr txBox="1"/>
          <p:nvPr/>
        </p:nvSpPr>
        <p:spPr>
          <a:xfrm>
            <a:off x="7688419" y="2120101"/>
            <a:ext cx="1461708"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数据挖掘</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grpSp>
        <p:nvGrpSpPr>
          <p:cNvPr id="59" name="组合 58"/>
          <p:cNvGrpSpPr/>
          <p:nvPr/>
        </p:nvGrpSpPr>
        <p:grpSpPr>
          <a:xfrm>
            <a:off x="1752952" y="6367607"/>
            <a:ext cx="8550991" cy="8397"/>
            <a:chOff x="1242705" y="6381895"/>
            <a:chExt cx="6413243" cy="6998"/>
          </a:xfrm>
        </p:grpSpPr>
        <p:cxnSp>
          <p:nvCxnSpPr>
            <p:cNvPr id="60" name="直接箭头连接符 59"/>
            <p:cNvCxnSpPr/>
            <p:nvPr/>
          </p:nvCxnSpPr>
          <p:spPr>
            <a:xfrm flipH="1">
              <a:off x="1242705" y="6388893"/>
              <a:ext cx="6413243" cy="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rot="16200000" flipV="1">
              <a:off x="6550921" y="6262353"/>
              <a:ext cx="0" cy="239083"/>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2" name="文本框 600119"/>
          <p:cNvSpPr txBox="1"/>
          <p:nvPr/>
        </p:nvSpPr>
        <p:spPr>
          <a:xfrm>
            <a:off x="9360364" y="1491723"/>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解释评估</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3" name="文本框 600111"/>
          <p:cNvSpPr txBox="1"/>
          <p:nvPr/>
        </p:nvSpPr>
        <p:spPr>
          <a:xfrm>
            <a:off x="2558447" y="4064017"/>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数据选择</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4" name="文本框 600108"/>
          <p:cNvSpPr txBox="1"/>
          <p:nvPr/>
        </p:nvSpPr>
        <p:spPr>
          <a:xfrm>
            <a:off x="905472" y="4699395"/>
            <a:ext cx="1461708"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数据集成</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5" name="文本框 600149"/>
          <p:cNvSpPr txBox="1"/>
          <p:nvPr/>
        </p:nvSpPr>
        <p:spPr>
          <a:xfrm>
            <a:off x="4284505" y="3388056"/>
            <a:ext cx="1181807"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预处理</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6" name="文本框 600112"/>
          <p:cNvSpPr txBox="1"/>
          <p:nvPr/>
        </p:nvSpPr>
        <p:spPr>
          <a:xfrm>
            <a:off x="5833293" y="2712095"/>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数据转换</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7" name="燕尾形箭头 66"/>
          <p:cNvSpPr/>
          <p:nvPr/>
        </p:nvSpPr>
        <p:spPr>
          <a:xfrm rot="20354895">
            <a:off x="1429509" y="5498513"/>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dirty="0">
                <a:solidFill>
                  <a:srgbClr val="000000"/>
                </a:solidFill>
                <a:effectLst/>
                <a:latin typeface="华文细黑" pitchFamily="2" charset="-122"/>
                <a:ea typeface="华文细黑" pitchFamily="2" charset="-122"/>
                <a:cs typeface="Times New Roman" panose="02020603050405020304"/>
              </a:rPr>
              <a:t> </a:t>
            </a:r>
            <a:endParaRPr lang="zh-CN" sz="3735" kern="100" dirty="0">
              <a:effectLst/>
              <a:latin typeface="华文细黑" pitchFamily="2" charset="-122"/>
              <a:ea typeface="华文细黑" pitchFamily="2" charset="-122"/>
              <a:cs typeface="Times New Roman" panose="02020603050405020304"/>
            </a:endParaRPr>
          </a:p>
        </p:txBody>
      </p:sp>
      <p:sp>
        <p:nvSpPr>
          <p:cNvPr id="68" name="燕尾形箭头 67"/>
          <p:cNvSpPr/>
          <p:nvPr/>
        </p:nvSpPr>
        <p:spPr>
          <a:xfrm rot="20354895">
            <a:off x="3063823" y="4832348"/>
            <a:ext cx="704419"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69" name="矩形标注 68"/>
          <p:cNvSpPr/>
          <p:nvPr/>
        </p:nvSpPr>
        <p:spPr>
          <a:xfrm>
            <a:off x="1296139" y="980925"/>
            <a:ext cx="6048000" cy="1776000"/>
          </a:xfrm>
          <a:prstGeom prst="wedgeRectCallout">
            <a:avLst>
              <a:gd name="adj1" fmla="val 56332"/>
              <a:gd name="adj2" fmla="val 29073"/>
            </a:avLst>
          </a:prstGeom>
          <a:solidFill>
            <a:schemeClr val="bg2">
              <a:lumMod val="90000"/>
            </a:schemeClr>
          </a:solidFill>
        </p:spPr>
        <p:style>
          <a:lnRef idx="1">
            <a:schemeClr val="accent1"/>
          </a:lnRef>
          <a:fillRef idx="2">
            <a:schemeClr val="accent1"/>
          </a:fillRef>
          <a:effectRef idx="1">
            <a:schemeClr val="accent1"/>
          </a:effectRef>
          <a:fontRef idx="minor">
            <a:schemeClr val="dk1"/>
          </a:fontRef>
        </p:style>
        <p:txBody>
          <a:bodyPr tIns="96000" rtlCol="0" anchor="ctr"/>
          <a:p>
            <a:pPr>
              <a:lnSpc>
                <a:spcPct val="120000"/>
              </a:lnSpc>
            </a:pPr>
            <a:r>
              <a:rPr lang="zh-CN" altLang="en-US" sz="2400" dirty="0">
                <a:solidFill>
                  <a:schemeClr val="dk1"/>
                </a:solidFill>
                <a:latin typeface="Times" pitchFamily="18" charset="0"/>
                <a:ea typeface="华文细黑" pitchFamily="2" charset="-122"/>
                <a:cs typeface="Times" pitchFamily="18" charset="0"/>
              </a:rPr>
              <a:t>根据用户的要求，确定数据挖掘要发现的知识类型。因为对数据挖掘的不同要求会在具体的知识发现过程中采用不同的知识发现算法。如分类、总结、关联规则、聚类等。</a:t>
            </a:r>
            <a:endParaRPr lang="zh-CN" altLang="en-US" sz="2400" dirty="0">
              <a:solidFill>
                <a:schemeClr val="dk1"/>
              </a:solidFill>
              <a:latin typeface="Times" pitchFamily="18" charset="0"/>
              <a:ea typeface="华文细黑" pitchFamily="2" charset="-122"/>
              <a:cs typeface="Times"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wipe(left)">
                                      <p:cBhvr>
                                        <p:cTn id="16" dur="500"/>
                                        <p:tgtEl>
                                          <p:spTgt spid="6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500"/>
                                        <p:tgtEl>
                                          <p:spTgt spid="64"/>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wipe(left)">
                                      <p:cBhvr>
                                        <p:cTn id="28" dur="500"/>
                                        <p:tgtEl>
                                          <p:spTgt spid="6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wipe(left)">
                                      <p:cBhvr>
                                        <p:cTn id="31" dur="500"/>
                                        <p:tgtEl>
                                          <p:spTgt spid="63"/>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left)">
                                      <p:cBhvr>
                                        <p:cTn id="43" dur="500"/>
                                        <p:tgtEl>
                                          <p:spTgt spid="65"/>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wipe(left)">
                                      <p:cBhvr>
                                        <p:cTn id="55" dur="500"/>
                                        <p:tgtEl>
                                          <p:spTgt spid="66"/>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left)">
                                      <p:cBhvr>
                                        <p:cTn id="64" dur="500"/>
                                        <p:tgtEl>
                                          <p:spTgt spid="7"/>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left)">
                                      <p:cBhvr>
                                        <p:cTn id="76" dur="500"/>
                                        <p:tgtEl>
                                          <p:spTgt spid="57"/>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left)">
                                      <p:cBhvr>
                                        <p:cTn id="79" dur="500"/>
                                        <p:tgtEl>
                                          <p:spTgt spid="62"/>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wipe(up)">
                                      <p:cBhvr>
                                        <p:cTn id="88" dur="500"/>
                                        <p:tgtEl>
                                          <p:spTgt spid="31"/>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wipe(right)">
                                      <p:cBhvr>
                                        <p:cTn id="92" dur="1000"/>
                                        <p:tgtEl>
                                          <p:spTgt spid="59"/>
                                        </p:tgtEl>
                                      </p:cBhvr>
                                    </p:animEffect>
                                  </p:childTnLst>
                                </p:cTn>
                              </p:par>
                              <p:par>
                                <p:cTn id="93" presetID="22" presetClass="entr" presetSubtype="4" fill="hold" nodeType="withEffect">
                                  <p:stCondLst>
                                    <p:cond delay="250"/>
                                  </p:stCondLst>
                                  <p:childTnLst>
                                    <p:set>
                                      <p:cBhvr>
                                        <p:cTn id="94" dur="1" fill="hold">
                                          <p:stCondLst>
                                            <p:cond delay="0"/>
                                          </p:stCondLst>
                                        </p:cTn>
                                        <p:tgtEl>
                                          <p:spTgt spid="28"/>
                                        </p:tgtEl>
                                        <p:attrNameLst>
                                          <p:attrName>style.visibility</p:attrName>
                                        </p:attrNameLst>
                                      </p:cBhvr>
                                      <p:to>
                                        <p:strVal val="visible"/>
                                      </p:to>
                                    </p:set>
                                    <p:animEffect transition="in" filter="wipe(down)">
                                      <p:cBhvr>
                                        <p:cTn id="95" dur="1000"/>
                                        <p:tgtEl>
                                          <p:spTgt spid="28"/>
                                        </p:tgtEl>
                                      </p:cBhvr>
                                    </p:animEffect>
                                  </p:childTnLst>
                                </p:cTn>
                              </p:par>
                              <p:par>
                                <p:cTn id="96" presetID="22" presetClass="entr" presetSubtype="4" fill="hold" nodeType="withEffect">
                                  <p:stCondLst>
                                    <p:cond delay="50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1000"/>
                                        <p:tgtEl>
                                          <p:spTgt spid="25"/>
                                        </p:tgtEl>
                                      </p:cBhvr>
                                    </p:animEffect>
                                  </p:childTnLst>
                                </p:cTn>
                              </p:par>
                              <p:par>
                                <p:cTn id="99" presetID="22" presetClass="entr" presetSubtype="4" fill="hold" nodeType="withEffect">
                                  <p:stCondLst>
                                    <p:cond delay="750"/>
                                  </p:stCondLst>
                                  <p:childTnLst>
                                    <p:set>
                                      <p:cBhvr>
                                        <p:cTn id="100" dur="1" fill="hold">
                                          <p:stCondLst>
                                            <p:cond delay="0"/>
                                          </p:stCondLst>
                                        </p:cTn>
                                        <p:tgtEl>
                                          <p:spTgt spid="22"/>
                                        </p:tgtEl>
                                        <p:attrNameLst>
                                          <p:attrName>style.visibility</p:attrName>
                                        </p:attrNameLst>
                                      </p:cBhvr>
                                      <p:to>
                                        <p:strVal val="visible"/>
                                      </p:to>
                                    </p:set>
                                    <p:animEffect transition="in" filter="wipe(down)">
                                      <p:cBhvr>
                                        <p:cTn id="101" dur="1000"/>
                                        <p:tgtEl>
                                          <p:spTgt spid="22"/>
                                        </p:tgtEl>
                                      </p:cBhvr>
                                    </p:animEffect>
                                  </p:childTnLst>
                                </p:cTn>
                              </p:par>
                              <p:par>
                                <p:cTn id="102" presetID="22" presetClass="entr" presetSubtype="4" fill="hold" nodeType="withEffect">
                                  <p:stCondLst>
                                    <p:cond delay="1000"/>
                                  </p:stCondLst>
                                  <p:childTnLst>
                                    <p:set>
                                      <p:cBhvr>
                                        <p:cTn id="103" dur="1" fill="hold">
                                          <p:stCondLst>
                                            <p:cond delay="0"/>
                                          </p:stCondLst>
                                        </p:cTn>
                                        <p:tgtEl>
                                          <p:spTgt spid="19"/>
                                        </p:tgtEl>
                                        <p:attrNameLst>
                                          <p:attrName>style.visibility</p:attrName>
                                        </p:attrNameLst>
                                      </p:cBhvr>
                                      <p:to>
                                        <p:strVal val="visible"/>
                                      </p:to>
                                    </p:set>
                                    <p:animEffect transition="in" filter="wipe(down)">
                                      <p:cBhvr>
                                        <p:cTn id="104" dur="1000"/>
                                        <p:tgtEl>
                                          <p:spTgt spid="19"/>
                                        </p:tgtEl>
                                      </p:cBhvr>
                                    </p:animEffect>
                                  </p:childTnLst>
                                </p:cTn>
                              </p:par>
                              <p:par>
                                <p:cTn id="105" presetID="22" presetClass="entr" presetSubtype="4" fill="hold" nodeType="withEffect">
                                  <p:stCondLst>
                                    <p:cond delay="1250"/>
                                  </p:stCondLst>
                                  <p:childTnLst>
                                    <p:set>
                                      <p:cBhvr>
                                        <p:cTn id="106" dur="1" fill="hold">
                                          <p:stCondLst>
                                            <p:cond delay="0"/>
                                          </p:stCondLst>
                                        </p:cTn>
                                        <p:tgtEl>
                                          <p:spTgt spid="16"/>
                                        </p:tgtEl>
                                        <p:attrNameLst>
                                          <p:attrName>style.visibility</p:attrName>
                                        </p:attrNameLst>
                                      </p:cBhvr>
                                      <p:to>
                                        <p:strVal val="visible"/>
                                      </p:to>
                                    </p:set>
                                    <p:animEffect transition="in" filter="wipe(down)">
                                      <p:cBhvr>
                                        <p:cTn id="107" dur="1000"/>
                                        <p:tgtEl>
                                          <p:spTgt spid="16"/>
                                        </p:tgtEl>
                                      </p:cBhvr>
                                    </p:animEffect>
                                  </p:childTnLst>
                                </p:cTn>
                              </p:par>
                            </p:childTnLst>
                          </p:cTn>
                        </p:par>
                        <p:par>
                          <p:cTn id="108" fill="hold">
                            <p:stCondLst>
                              <p:cond delay="1500"/>
                            </p:stCondLst>
                            <p:childTnLst>
                              <p:par>
                                <p:cTn id="109" presetID="10" presetClass="entr" presetSubtype="0" fill="hold" grpId="0" nodeType="afterEffect">
                                  <p:stCondLst>
                                    <p:cond delay="0"/>
                                  </p:stCondLst>
                                  <p:childTnLst>
                                    <p:set>
                                      <p:cBhvr>
                                        <p:cTn id="110" dur="1" fill="hold">
                                          <p:stCondLst>
                                            <p:cond delay="0"/>
                                          </p:stCondLst>
                                        </p:cTn>
                                        <p:tgtEl>
                                          <p:spTgt spid="69"/>
                                        </p:tgtEl>
                                        <p:attrNameLst>
                                          <p:attrName>style.visibility</p:attrName>
                                        </p:attrNameLst>
                                      </p:cBhvr>
                                      <p:to>
                                        <p:strVal val="visible"/>
                                      </p:to>
                                    </p:set>
                                    <p:animEffect transition="in" filter="fade">
                                      <p:cBhvr>
                                        <p:cTn id="11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57" grpId="0" bldLvl="0" animBg="1"/>
      <p:bldP spid="58" grpId="0" bldLvl="0" animBg="1"/>
      <p:bldP spid="62" grpId="0" bldLvl="0" animBg="1"/>
      <p:bldP spid="63" grpId="0" bldLvl="0" animBg="1"/>
      <p:bldP spid="64" grpId="0" bldLvl="0" animBg="1"/>
      <p:bldP spid="65" grpId="0" bldLvl="0" animBg="1"/>
      <p:bldP spid="66" grpId="0" bldLvl="0" animBg="1"/>
      <p:bldP spid="67" grpId="0" bldLvl="0" animBg="1"/>
      <p:bldP spid="68" grpId="0" bldLvl="0" animBg="1"/>
      <p:bldP spid="69"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 name="文本框 101"/>
          <p:cNvSpPr txBox="1"/>
          <p:nvPr/>
        </p:nvSpPr>
        <p:spPr>
          <a:xfrm>
            <a:off x="656590" y="541020"/>
            <a:ext cx="11116310" cy="6377940"/>
          </a:xfrm>
          <a:prstGeom prst="rect">
            <a:avLst/>
          </a:prstGeom>
          <a:noFill/>
          <a:ln w="9525">
            <a:noFill/>
          </a:ln>
        </p:spPr>
        <p:txBody>
          <a:bodyPr wrap="square">
            <a:spAutoFit/>
          </a:bodyPr>
          <a:p>
            <a:pPr indent="0">
              <a:buFont typeface="Wingdings" panose="05000000000000000000" charset="0"/>
              <a:buNone/>
            </a:pPr>
            <a:r>
              <a:rPr lang="en-US" altLang="zh-CN" sz="2400" b="0">
                <a:latin typeface="Calibri" panose="020F0502020204030204" charset="0"/>
                <a:ea typeface="宋体" panose="02010600030101010101" pitchFamily="2" charset="-122"/>
              </a:rPr>
              <a:t>     </a:t>
            </a:r>
            <a:r>
              <a:rPr lang="zh-CN" sz="2400" b="0">
                <a:latin typeface="Calibri" panose="020F0502020204030204" charset="0"/>
                <a:ea typeface="宋体" panose="02010600030101010101" pitchFamily="2" charset="-122"/>
              </a:rPr>
              <a:t>在数据挖掘阶段具体包括以下几项任务</a:t>
            </a:r>
            <a:r>
              <a:rPr lang="en-US" sz="2400" b="0">
                <a:latin typeface="Calibri" panose="020F0502020204030204" charset="0"/>
                <a:ea typeface="宋体" panose="02010600030101010101" pitchFamily="2" charset="-122"/>
              </a:rPr>
              <a:t>:</a:t>
            </a:r>
            <a:endParaRPr lang="en-US" sz="2400" b="0">
              <a:latin typeface="Calibri" panose="020F0502020204030204" charset="0"/>
              <a:ea typeface="宋体" panose="02010600030101010101" pitchFamily="2" charset="-122"/>
            </a:endParaRPr>
          </a:p>
          <a:p>
            <a:pPr indent="0">
              <a:buFont typeface="Wingdings" panose="05000000000000000000" charset="0"/>
              <a:buNone/>
            </a:pPr>
            <a:endParaRPr lang="en-US" sz="2400" b="0">
              <a:latin typeface="Calibri" panose="020F0502020204030204" charset="0"/>
              <a:ea typeface="宋体" panose="02010600030101010101" pitchFamily="2" charset="-122"/>
            </a:endParaRPr>
          </a:p>
          <a:p>
            <a:pPr indent="0" fontAlgn="auto">
              <a:lnSpc>
                <a:spcPct val="120000"/>
              </a:lnSpc>
              <a:spcBef>
                <a:spcPts val="0"/>
              </a:spcBef>
              <a:spcAft>
                <a:spcPts val="600"/>
              </a:spcAft>
              <a:buFont typeface="Wingdings" panose="05000000000000000000" charset="0"/>
              <a:buChar char="Ø"/>
            </a:pPr>
            <a:r>
              <a:rPr lang="zh-CN" sz="2400" b="0">
                <a:solidFill>
                  <a:srgbClr val="0070C0"/>
                </a:solidFill>
                <a:latin typeface="Calibri" panose="020F0502020204030204" charset="0"/>
                <a:ea typeface="宋体" panose="02010600030101010101" pitchFamily="2" charset="-122"/>
              </a:rPr>
              <a:t>确定挖掘目标</a:t>
            </a:r>
            <a:r>
              <a:rPr lang="en-US" sz="2400" b="0">
                <a:latin typeface="Calibri" panose="020F0502020204030204" charset="0"/>
                <a:ea typeface="宋体" panose="02010600030101010101" pitchFamily="2" charset="-122"/>
              </a:rPr>
              <a:t>:</a:t>
            </a:r>
            <a:r>
              <a:rPr lang="zh-CN" sz="2400" b="0">
                <a:latin typeface="Calibri" panose="020F0502020204030204" charset="0"/>
                <a:ea typeface="宋体" panose="02010600030101010101" pitchFamily="2" charset="-122"/>
              </a:rPr>
              <a:t>根据用户的要求，确定数据挖掘要发现的知识含义和类型。根据对数据挖掘的不同要求，在具体的知识发现过程中会采用不同的知识发现算法及其配置和参数。</a:t>
            </a:r>
            <a:endParaRPr lang="zh-CN" sz="2400" b="0">
              <a:latin typeface="Calibri" panose="020F0502020204030204" charset="0"/>
              <a:ea typeface="宋体" panose="02010600030101010101" pitchFamily="2" charset="-122"/>
            </a:endParaRPr>
          </a:p>
          <a:p>
            <a:pPr indent="0" fontAlgn="auto">
              <a:lnSpc>
                <a:spcPct val="120000"/>
              </a:lnSpc>
              <a:spcBef>
                <a:spcPts val="0"/>
              </a:spcBef>
              <a:spcAft>
                <a:spcPts val="600"/>
              </a:spcAft>
              <a:buFont typeface="Wingdings" panose="05000000000000000000" charset="0"/>
              <a:buChar char="Ø"/>
            </a:pPr>
            <a:r>
              <a:rPr lang="zh-CN" sz="2400">
                <a:solidFill>
                  <a:srgbClr val="0070C0"/>
                </a:solidFill>
                <a:latin typeface="Calibri" panose="020F0502020204030204" charset="0"/>
                <a:ea typeface="宋体" panose="02010600030101010101" pitchFamily="2" charset="-122"/>
                <a:sym typeface="+mn-ea"/>
              </a:rPr>
              <a:t>选择算法</a:t>
            </a:r>
            <a:r>
              <a:rPr lang="en-US" sz="2400">
                <a:latin typeface="Calibri" panose="020F0502020204030204" charset="0"/>
                <a:ea typeface="宋体" panose="02010600030101010101" pitchFamily="2" charset="-122"/>
                <a:sym typeface="+mn-ea"/>
              </a:rPr>
              <a:t>:</a:t>
            </a:r>
            <a:r>
              <a:rPr lang="zh-CN" sz="2400">
                <a:latin typeface="Calibri" panose="020F0502020204030204" charset="0"/>
                <a:ea typeface="宋体" panose="02010600030101010101" pitchFamily="2" charset="-122"/>
                <a:sym typeface="+mn-ea"/>
              </a:rPr>
              <a:t>根据确定的任务选择合适的数据挖掘算法</a:t>
            </a:r>
            <a:r>
              <a:rPr lang="en-US" sz="2400">
                <a:latin typeface="Calibri" panose="020F0502020204030204" charset="0"/>
                <a:ea typeface="宋体" panose="02010600030101010101" pitchFamily="2" charset="-122"/>
                <a:sym typeface="+mn-ea"/>
              </a:rPr>
              <a:t>,</a:t>
            </a:r>
            <a:r>
              <a:rPr lang="zh-CN" sz="2400">
                <a:latin typeface="Calibri" panose="020F0502020204030204" charset="0"/>
                <a:ea typeface="宋体" panose="02010600030101010101" pitchFamily="2" charset="-122"/>
                <a:sym typeface="+mn-ea"/>
              </a:rPr>
              <a:t>包括选取合适的模型，设计合理的配置和设置最佳的参数等。</a:t>
            </a:r>
            <a:r>
              <a:rPr lang="zh-CN" sz="2400" b="1">
                <a:solidFill>
                  <a:srgbClr val="0070C0"/>
                </a:solidFill>
                <a:latin typeface="Calibri" panose="020F0502020204030204" charset="0"/>
                <a:ea typeface="宋体" panose="02010600030101010101" pitchFamily="2" charset="-122"/>
                <a:sym typeface="+mn-ea"/>
              </a:rPr>
              <a:t>主要算法包括分类、聚类、相关分析和回归分析等</a:t>
            </a:r>
            <a:r>
              <a:rPr lang="zh-CN" sz="2400">
                <a:solidFill>
                  <a:srgbClr val="0070C0"/>
                </a:solidFill>
                <a:latin typeface="Calibri" panose="020F0502020204030204" charset="0"/>
                <a:ea typeface="宋体" panose="02010600030101010101" pitchFamily="2" charset="-122"/>
                <a:sym typeface="+mn-ea"/>
              </a:rPr>
              <a:t>。</a:t>
            </a:r>
            <a:endParaRPr lang="zh-CN" sz="2400">
              <a:solidFill>
                <a:srgbClr val="0070C0"/>
              </a:solidFill>
              <a:latin typeface="Calibri" panose="020F0502020204030204" charset="0"/>
              <a:ea typeface="宋体" panose="02010600030101010101" pitchFamily="2" charset="-122"/>
              <a:sym typeface="+mn-ea"/>
            </a:endParaRPr>
          </a:p>
          <a:p>
            <a:pPr indent="0" fontAlgn="auto">
              <a:lnSpc>
                <a:spcPct val="120000"/>
              </a:lnSpc>
              <a:spcBef>
                <a:spcPts val="0"/>
              </a:spcBef>
              <a:spcAft>
                <a:spcPts val="600"/>
              </a:spcAft>
              <a:buFont typeface="Wingdings" panose="05000000000000000000" charset="0"/>
              <a:buChar char="Ø"/>
            </a:pPr>
            <a:r>
              <a:rPr lang="zh-CN" sz="2400" b="0">
                <a:solidFill>
                  <a:srgbClr val="0070C0"/>
                </a:solidFill>
                <a:latin typeface="Calibri" panose="020F0502020204030204" charset="0"/>
                <a:ea typeface="宋体" panose="02010600030101010101" pitchFamily="2" charset="-122"/>
              </a:rPr>
              <a:t>数据挖掘</a:t>
            </a:r>
            <a:r>
              <a:rPr lang="en-US" sz="2400" b="0">
                <a:latin typeface="Calibri" panose="020F0502020204030204" charset="0"/>
                <a:ea typeface="宋体" panose="02010600030101010101" pitchFamily="2" charset="-122"/>
              </a:rPr>
              <a:t>:</a:t>
            </a:r>
            <a:r>
              <a:rPr lang="zh-CN" sz="2400" b="0">
                <a:latin typeface="Calibri" panose="020F0502020204030204" charset="0"/>
                <a:ea typeface="宋体" panose="02010600030101010101" pitchFamily="2" charset="-122"/>
              </a:rPr>
              <a:t>运用上一过程所选择的算法，从数据库中提取用户感兴趣的知识</a:t>
            </a:r>
            <a:r>
              <a:rPr lang="en-US" sz="2400" b="0">
                <a:latin typeface="Calibri" panose="020F0502020204030204" charset="0"/>
                <a:ea typeface="宋体" panose="02010600030101010101" pitchFamily="2" charset="-122"/>
              </a:rPr>
              <a:t>,</a:t>
            </a:r>
            <a:r>
              <a:rPr lang="zh-CN" sz="2400" b="0">
                <a:latin typeface="Calibri" panose="020F0502020204030204" charset="0"/>
                <a:ea typeface="宋体" panose="02010600030101010101" pitchFamily="2" charset="-122"/>
              </a:rPr>
              <a:t>并以一定的方式进行表示</a:t>
            </a:r>
            <a:r>
              <a:rPr lang="en-US" sz="2400" b="0">
                <a:latin typeface="Calibri" panose="020F0502020204030204" charset="0"/>
                <a:ea typeface="宋体" panose="02010600030101010101" pitchFamily="2" charset="-122"/>
              </a:rPr>
              <a:t>(</a:t>
            </a:r>
            <a:r>
              <a:rPr lang="zh-CN" sz="2400" b="0">
                <a:latin typeface="Calibri" panose="020F0502020204030204" charset="0"/>
                <a:ea typeface="宋体" panose="02010600030101010101" pitchFamily="2" charset="-122"/>
              </a:rPr>
              <a:t>如产生式规则等</a:t>
            </a:r>
            <a:r>
              <a:rPr lang="en-US" sz="2400" b="0">
                <a:latin typeface="Calibri" panose="020F0502020204030204" charset="0"/>
                <a:ea typeface="宋体" panose="02010600030101010101" pitchFamily="2" charset="-122"/>
              </a:rPr>
              <a:t>)</a:t>
            </a:r>
            <a:r>
              <a:rPr lang="zh-CN" sz="2400" b="0">
                <a:latin typeface="Calibri" panose="020F0502020204030204" charset="0"/>
                <a:ea typeface="宋体" panose="02010600030101010101" pitchFamily="2" charset="-122"/>
              </a:rPr>
              <a:t>，形成相应的模式。这是整个数据挖掘过程中非常重要的步骤。</a:t>
            </a:r>
            <a:endParaRPr lang="zh-CN" sz="2400" b="0">
              <a:latin typeface="Calibri" panose="020F0502020204030204" charset="0"/>
              <a:ea typeface="宋体" panose="02010600030101010101" pitchFamily="2" charset="-122"/>
            </a:endParaRPr>
          </a:p>
          <a:p>
            <a:pPr indent="0" fontAlgn="auto">
              <a:lnSpc>
                <a:spcPct val="120000"/>
              </a:lnSpc>
              <a:spcBef>
                <a:spcPts val="0"/>
              </a:spcBef>
              <a:spcAft>
                <a:spcPts val="600"/>
              </a:spcAft>
              <a:buFont typeface="Wingdings" panose="05000000000000000000" charset="0"/>
              <a:buChar char="Ø"/>
            </a:pPr>
            <a:r>
              <a:rPr lang="zh-CN" sz="2400" b="0">
                <a:solidFill>
                  <a:srgbClr val="0070C0"/>
                </a:solidFill>
                <a:latin typeface="Calibri" panose="020F0502020204030204" charset="0"/>
                <a:ea typeface="宋体" panose="02010600030101010101" pitchFamily="2" charset="-122"/>
              </a:rPr>
              <a:t>模式解释</a:t>
            </a:r>
            <a:r>
              <a:rPr lang="en-US" sz="2400" b="0">
                <a:latin typeface="Calibri" panose="020F0502020204030204" charset="0"/>
                <a:ea typeface="宋体" panose="02010600030101010101" pitchFamily="2" charset="-122"/>
              </a:rPr>
              <a:t>:</a:t>
            </a:r>
            <a:r>
              <a:rPr lang="zh-CN" sz="2400" b="0">
                <a:latin typeface="Calibri" panose="020F0502020204030204" charset="0"/>
                <a:ea typeface="宋体" panose="02010600030101010101" pitchFamily="2" charset="-122"/>
              </a:rPr>
              <a:t>对在数据挖掘步骤中发现的模式</a:t>
            </a:r>
            <a:r>
              <a:rPr lang="en-US" sz="2400" b="0">
                <a:latin typeface="Calibri" panose="020F0502020204030204" charset="0"/>
                <a:ea typeface="宋体" panose="02010600030101010101" pitchFamily="2" charset="-122"/>
              </a:rPr>
              <a:t>(</a:t>
            </a:r>
            <a:r>
              <a:rPr lang="zh-CN" sz="2400" b="0">
                <a:latin typeface="Calibri" panose="020F0502020204030204" charset="0"/>
                <a:ea typeface="宋体" panose="02010600030101010101" pitchFamily="2" charset="-122"/>
              </a:rPr>
              <a:t>知识</a:t>
            </a:r>
            <a:r>
              <a:rPr lang="en-US" sz="2400" b="0">
                <a:latin typeface="Calibri" panose="020F0502020204030204" charset="0"/>
                <a:ea typeface="宋体" panose="02010600030101010101" pitchFamily="2" charset="-122"/>
              </a:rPr>
              <a:t>)</a:t>
            </a:r>
            <a:r>
              <a:rPr lang="zh-CN" sz="2400" b="0">
                <a:latin typeface="Calibri" panose="020F0502020204030204" charset="0"/>
                <a:ea typeface="宋体" panose="02010600030101010101" pitchFamily="2" charset="-122"/>
              </a:rPr>
              <a:t>进行解释和评估。对于评估所可能发现的模式中的冗余或无关内容，应予剔除。如果模式不能满足用户的要求，就需要返回到前面的某些处理步骤中反复提取。</a:t>
            </a:r>
            <a:endParaRPr lang="zh-CN" altLang="en-US" sz="240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282690"/>
            <a:ext cx="3296920" cy="368300"/>
          </a:xfrm>
          <a:prstGeom prst="rect">
            <a:avLst/>
          </a:prstGeom>
          <a:noFill/>
        </p:spPr>
        <p:txBody>
          <a:bodyPr wrap="square" rtlCol="0">
            <a:spAutoFit/>
          </a:bodyPr>
          <a:p>
            <a:r>
              <a:rPr lang="zh-CN" altLang="en-US" b="1">
                <a:solidFill>
                  <a:schemeClr val="bg1"/>
                </a:solidFill>
                <a:uFillTx/>
              </a:rPr>
              <a:t>《数据结构》课程课件</a:t>
            </a:r>
            <a:endParaRPr lang="zh-CN" altLang="en-US" b="1">
              <a:solidFill>
                <a:schemeClr val="bg1"/>
              </a:solidFill>
              <a:uFillTx/>
            </a:endParaRPr>
          </a:p>
        </p:txBody>
      </p:sp>
      <p:sp>
        <p:nvSpPr>
          <p:cNvPr id="7" name="文本框 6"/>
          <p:cNvSpPr txBox="1"/>
          <p:nvPr/>
        </p:nvSpPr>
        <p:spPr>
          <a:xfrm>
            <a:off x="6901180" y="6259830"/>
            <a:ext cx="3209290" cy="368300"/>
          </a:xfrm>
          <a:prstGeom prst="rect">
            <a:avLst/>
          </a:prstGeom>
          <a:noFill/>
        </p:spPr>
        <p:txBody>
          <a:bodyPr wrap="square" rtlCol="0" anchor="t">
            <a:spAutoFit/>
          </a:bodyPr>
          <a:p>
            <a:r>
              <a:rPr lang="zh-CN" altLang="en-US" b="1" dirty="0">
                <a:solidFill>
                  <a:schemeClr val="bg1"/>
                </a:solidFill>
                <a:uFillTx/>
                <a:ea typeface="楷体_GB2312"/>
              </a:rPr>
              <a:t>时间：</a:t>
            </a:r>
            <a:fld id="{BB962C8B-B14F-4D97-AF65-F5344CB8AC3E}" type="datetime2">
              <a:rPr lang="zh-CN" altLang="en-US" b="1" dirty="0">
                <a:solidFill>
                  <a:schemeClr val="bg1"/>
                </a:solidFill>
                <a:uFillTx/>
                <a:ea typeface="楷体_GB2312"/>
              </a:rPr>
            </a:fld>
            <a:endParaRPr lang="zh-CN" altLang="en-US" b="1"/>
          </a:p>
        </p:txBody>
      </p:sp>
      <p:sp>
        <p:nvSpPr>
          <p:cNvPr id="29697" name="Rectangle 3"/>
          <p:cNvSpPr>
            <a:spLocks noGrp="1"/>
          </p:cNvSpPr>
          <p:nvPr/>
        </p:nvSpPr>
        <p:spPr>
          <a:xfrm>
            <a:off x="1538605" y="1917065"/>
            <a:ext cx="9260205" cy="3067050"/>
          </a:xfrm>
          <a:prstGeom prst="rect">
            <a:avLst/>
          </a:prstGeom>
          <a:noFill/>
          <a:ln w="9525">
            <a:noFill/>
          </a:ln>
        </p:spPr>
        <p:txBody>
          <a:bodyPr vert="horz" wrap="square" lIns="91440" tIns="45720" rIns="91440" bIns="45720" anchor="t" anchorCtr="0"/>
          <a:lstStyle>
            <a:lvl1pPr marL="469900" lvl="0" indent="-46990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Char char="n"/>
              <a:defRPr sz="3200" b="1" i="0" u="none" kern="1200" baseline="0">
                <a:solidFill>
                  <a:schemeClr val="tx1"/>
                </a:solidFill>
                <a:latin typeface="+mn-lt"/>
                <a:ea typeface="+mn-ea"/>
                <a:cs typeface="+mn-cs"/>
              </a:defRPr>
            </a:lvl1pPr>
            <a:lvl2pPr marL="908050" lvl="1" indent="-436245"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l"/>
              <a:defRPr sz="2800" b="1" i="0" u="none" kern="1200" baseline="0">
                <a:solidFill>
                  <a:schemeClr val="tx1"/>
                </a:solidFill>
                <a:latin typeface="+mn-lt"/>
                <a:ea typeface="+mn-ea"/>
                <a:cs typeface="+mn-cs"/>
              </a:defRPr>
            </a:lvl2pPr>
            <a:lvl3pPr marL="1304925" lvl="2" indent="-39497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Char char="n"/>
              <a:defRPr sz="2300" b="1" i="0" u="none" kern="1200" baseline="0">
                <a:solidFill>
                  <a:schemeClr val="tx1"/>
                </a:solidFill>
                <a:latin typeface="+mn-lt"/>
                <a:ea typeface="+mn-ea"/>
                <a:cs typeface="+mn-cs"/>
              </a:defRPr>
            </a:lvl3pPr>
            <a:lvl4pPr marL="1694180" lvl="3" indent="-38735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Char char="n"/>
              <a:defRPr sz="2000" b="0" i="0" u="none" kern="1200" baseline="0">
                <a:solidFill>
                  <a:schemeClr val="tx1"/>
                </a:solidFill>
                <a:latin typeface="+mn-lt"/>
                <a:ea typeface="+mn-ea"/>
                <a:cs typeface="+mn-cs"/>
              </a:defRPr>
            </a:lvl4pPr>
            <a:lvl5pPr marL="2094230" lvl="4" indent="-39878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n"/>
              <a:defRPr sz="2000" b="0" i="0" u="none" kern="1200" baseline="0">
                <a:solidFill>
                  <a:schemeClr val="tx1"/>
                </a:solidFill>
                <a:latin typeface="+mn-lt"/>
                <a:ea typeface="+mn-ea"/>
                <a:cs typeface="+mn-cs"/>
              </a:defRPr>
            </a:lvl9pPr>
          </a:lstStyle>
          <a:p>
            <a:pPr marL="471805" lvl="1" indent="0">
              <a:buClr>
                <a:srgbClr val="00CC00"/>
              </a:buClr>
              <a:buSzPct val="45000"/>
              <a:buFont typeface="Wingdings" panose="05000000000000000000" pitchFamily="2" charset="2"/>
              <a:buNone/>
            </a:pPr>
            <a:r>
              <a:rPr lang="zh-CN" altLang="en-US" b="1" dirty="0">
                <a:solidFill>
                  <a:srgbClr val="003300"/>
                </a:solidFill>
                <a:latin typeface="楷体" panose="02010609060101010101" charset="-122"/>
                <a:ea typeface="楷体" panose="02010609060101010101" charset="-122"/>
                <a:cs typeface="楷体" panose="02010609060101010101" charset="-122"/>
              </a:rPr>
              <a:t>逻辑</a:t>
            </a:r>
            <a:r>
              <a:rPr lang="zh-CN" altLang="en-US" b="1" dirty="0">
                <a:solidFill>
                  <a:srgbClr val="003300"/>
                </a:solidFill>
                <a:latin typeface="楷体" panose="02010609060101010101" charset="-122"/>
                <a:ea typeface="楷体" panose="02010609060101010101" charset="-122"/>
                <a:cs typeface="楷体" panose="02010609060101010101" charset="-122"/>
              </a:rPr>
              <a:t>结构</a:t>
            </a:r>
            <a:endParaRPr lang="zh-CN" altLang="en-US" b="1" dirty="0">
              <a:solidFill>
                <a:srgbClr val="003300"/>
              </a:solidFill>
              <a:latin typeface="楷体" panose="02010609060101010101" charset="-122"/>
              <a:ea typeface="楷体" panose="02010609060101010101" charset="-122"/>
              <a:cs typeface="楷体" panose="02010609060101010101" charset="-122"/>
            </a:endParaRPr>
          </a:p>
          <a:p>
            <a:pPr marL="0" lvl="1" indent="0">
              <a:lnSpc>
                <a:spcPct val="150000"/>
              </a:lnSpc>
              <a:spcBef>
                <a:spcPts val="0"/>
              </a:spcBef>
              <a:buClr>
                <a:srgbClr val="00CC00"/>
              </a:buClr>
              <a:buSzPct val="45000"/>
              <a:buFont typeface="Wingdings" panose="05000000000000000000" pitchFamily="2" charset="2"/>
              <a:buNone/>
            </a:pPr>
            <a:r>
              <a:rPr lang="en-US" altLang="zh-CN" dirty="0">
                <a:solidFill>
                  <a:srgbClr val="FF3399"/>
                </a:solidFill>
                <a:latin typeface="楷体" panose="02010609060101010101" charset="-122"/>
                <a:ea typeface="楷体" panose="02010609060101010101" charset="-122"/>
                <a:cs typeface="楷体" panose="02010609060101010101" charset="-122"/>
                <a:sym typeface="+mn-ea"/>
              </a:rPr>
              <a:t>    </a:t>
            </a:r>
            <a:r>
              <a:rPr lang="zh-CN" altLang="en-US" dirty="0">
                <a:solidFill>
                  <a:schemeClr val="tx1"/>
                </a:solidFill>
                <a:latin typeface="楷体" panose="02010609060101010101" charset="-122"/>
                <a:ea typeface="楷体" panose="02010609060101010101" charset="-122"/>
                <a:cs typeface="楷体" panose="02010609060101010101" charset="-122"/>
                <a:sym typeface="+mn-ea"/>
              </a:rPr>
              <a:t>逻辑结构表示</a:t>
            </a:r>
            <a:r>
              <a:rPr lang="zh-CN" altLang="en-US" dirty="0">
                <a:solidFill>
                  <a:schemeClr val="tx1"/>
                </a:solidFill>
                <a:latin typeface="楷体" panose="02010609060101010101" charset="-122"/>
                <a:ea typeface="楷体" panose="02010609060101010101" charset="-122"/>
                <a:cs typeface="楷体" panose="02010609060101010101" charset="-122"/>
                <a:sym typeface="+mn-ea"/>
              </a:rPr>
              <a:t>数据元素间抽象化的相互关系，与数据的存储无关，独立于计算机，它是从具体问题抽象出来的数学模型。</a:t>
            </a:r>
            <a:endParaRPr lang="zh-CN" altLang="en-US" dirty="0">
              <a:solidFill>
                <a:schemeClr val="tx1"/>
              </a:solidFill>
              <a:latin typeface="楷体" panose="02010609060101010101" charset="-122"/>
              <a:ea typeface="楷体" panose="02010609060101010101" charset="-122"/>
              <a:cs typeface="楷体" panose="02010609060101010101" charset="-122"/>
              <a:sym typeface="+mn-ea"/>
            </a:endParaRPr>
          </a:p>
          <a:p>
            <a:pPr marL="0" lvl="1" indent="0">
              <a:lnSpc>
                <a:spcPct val="150000"/>
              </a:lnSpc>
              <a:spcBef>
                <a:spcPts val="0"/>
              </a:spcBef>
              <a:buClr>
                <a:srgbClr val="00CC00"/>
              </a:buClr>
              <a:buSzPct val="45000"/>
              <a:buFont typeface="Wingdings" panose="05000000000000000000" pitchFamily="2" charset="2"/>
              <a:buNone/>
            </a:pPr>
            <a:r>
              <a:rPr lang="zh-CN" altLang="en-US" dirty="0">
                <a:solidFill>
                  <a:schemeClr val="tx1"/>
                </a:solidFill>
                <a:latin typeface="楷体" panose="02010609060101010101" charset="-122"/>
                <a:ea typeface="楷体" panose="02010609060101010101" charset="-122"/>
                <a:cs typeface="楷体" panose="02010609060101010101" charset="-122"/>
                <a:sym typeface="+mn-ea"/>
              </a:rPr>
              <a:t> </a:t>
            </a:r>
            <a:r>
              <a:rPr lang="en-US" altLang="zh-CN" dirty="0">
                <a:solidFill>
                  <a:schemeClr val="tx1"/>
                </a:solidFill>
                <a:latin typeface="楷体" panose="02010609060101010101" charset="-122"/>
                <a:ea typeface="楷体" panose="02010609060101010101" charset="-122"/>
                <a:cs typeface="楷体" panose="02010609060101010101" charset="-122"/>
                <a:sym typeface="+mn-ea"/>
              </a:rPr>
              <a:t>    </a:t>
            </a:r>
            <a:r>
              <a:rPr lang="zh-CN" altLang="en-US" dirty="0">
                <a:solidFill>
                  <a:schemeClr val="tx1"/>
                </a:solidFill>
                <a:latin typeface="楷体" panose="02010609060101010101" charset="-122"/>
                <a:ea typeface="楷体" panose="02010609060101010101" charset="-122"/>
                <a:cs typeface="楷体" panose="02010609060101010101" charset="-122"/>
                <a:sym typeface="+mn-ea"/>
              </a:rPr>
              <a:t>数据的逻辑结构有两个要素：一是数据元素；二是关系。</a:t>
            </a:r>
            <a:endParaRPr lang="zh-CN" altLang="en-US" b="1" dirty="0">
              <a:solidFill>
                <a:srgbClr val="003300"/>
              </a:solidFill>
              <a:latin typeface="楷体" panose="02010609060101010101" charset="-122"/>
              <a:ea typeface="楷体" panose="02010609060101010101" charset="-122"/>
              <a:cs typeface="楷体" panose="02010609060101010101" charset="-122"/>
            </a:endParaRPr>
          </a:p>
          <a:p>
            <a:pPr marL="471805" lvl="1" indent="0">
              <a:buClr>
                <a:srgbClr val="00CC00"/>
              </a:buClr>
              <a:buSzPct val="45000"/>
              <a:buFont typeface="Wingdings" panose="05000000000000000000" pitchFamily="2" charset="2"/>
              <a:buNone/>
            </a:pPr>
            <a:endParaRPr lang="en-US" altLang="zh-CN" sz="2800" b="1" dirty="0">
              <a:solidFill>
                <a:srgbClr val="003300"/>
              </a:solidFill>
              <a:latin typeface="楷体" panose="02010609060101010101" charset="-122"/>
              <a:ea typeface="楷体" panose="02010609060101010101" charset="-122"/>
              <a:cs typeface="楷体" panose="02010609060101010101" charset="-122"/>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828499" y="2521760"/>
            <a:ext cx="1746275" cy="1757781"/>
            <a:chOff x="5049366" y="3177023"/>
            <a:chExt cx="1309706" cy="1464818"/>
          </a:xfrm>
        </p:grpSpPr>
        <p:pic>
          <p:nvPicPr>
            <p:cNvPr id="5" name="图片 4"/>
            <p:cNvPicPr/>
            <p:nvPr/>
          </p:nvPicPr>
          <p:blipFill>
            <a:blip r:embed="rId1">
              <a:clrChange>
                <a:clrFrom>
                  <a:srgbClr val="FEFEFE"/>
                </a:clrFrom>
                <a:clrTo>
                  <a:srgbClr val="FEFEFE">
                    <a:alpha val="0"/>
                  </a:srgbClr>
                </a:clrTo>
              </a:clrChange>
            </a:blip>
            <a:stretch>
              <a:fillRect/>
            </a:stretch>
          </p:blipFill>
          <p:spPr>
            <a:xfrm>
              <a:off x="5242964" y="3177023"/>
              <a:ext cx="873526" cy="1044966"/>
            </a:xfrm>
            <a:prstGeom prst="rect">
              <a:avLst/>
            </a:prstGeom>
          </p:spPr>
        </p:pic>
        <p:sp>
          <p:nvSpPr>
            <p:cNvPr id="6" name="文本框 600114"/>
            <p:cNvSpPr txBox="1"/>
            <p:nvPr/>
          </p:nvSpPr>
          <p:spPr>
            <a:xfrm>
              <a:off x="5049366" y="4180003"/>
              <a:ext cx="1309706"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转换后数据</a:t>
              </a:r>
              <a:endParaRPr lang="zh-CN" sz="3735" kern="100" dirty="0">
                <a:effectLst/>
                <a:latin typeface="华文细黑" pitchFamily="2" charset="-122"/>
                <a:ea typeface="华文细黑" pitchFamily="2" charset="-122"/>
                <a:cs typeface="Times New Roman" panose="02020603050405020304"/>
              </a:endParaRPr>
            </a:p>
          </p:txBody>
        </p:sp>
      </p:grpSp>
      <p:sp>
        <p:nvSpPr>
          <p:cNvPr id="7" name="燕尾形箭头 6"/>
          <p:cNvSpPr/>
          <p:nvPr/>
        </p:nvSpPr>
        <p:spPr>
          <a:xfrm rot="20354895">
            <a:off x="8198460" y="2731687"/>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8" name="燕尾形箭头 7"/>
          <p:cNvSpPr/>
          <p:nvPr/>
        </p:nvSpPr>
        <p:spPr>
          <a:xfrm rot="20354895">
            <a:off x="6497283" y="3437040"/>
            <a:ext cx="528703"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9" name="燕尾形箭头 8"/>
          <p:cNvSpPr/>
          <p:nvPr/>
        </p:nvSpPr>
        <p:spPr>
          <a:xfrm rot="20354895">
            <a:off x="4637491" y="4117200"/>
            <a:ext cx="704419"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grpSp>
        <p:nvGrpSpPr>
          <p:cNvPr id="10" name="组合 9"/>
          <p:cNvGrpSpPr/>
          <p:nvPr/>
        </p:nvGrpSpPr>
        <p:grpSpPr>
          <a:xfrm>
            <a:off x="10464109" y="1162839"/>
            <a:ext cx="1584553" cy="2006933"/>
            <a:chOff x="7776073" y="2044588"/>
            <a:chExt cx="1188415" cy="1672444"/>
          </a:xfrm>
        </p:grpSpPr>
        <p:pic>
          <p:nvPicPr>
            <p:cNvPr id="11" name="图片 10"/>
            <p:cNvPicPr/>
            <p:nvPr/>
          </p:nvPicPr>
          <p:blipFill rotWithShape="1">
            <a:blip r:embed="rId2"/>
            <a:srcRect l="-2" t="15702" r="18629" b="22245"/>
            <a:stretch>
              <a:fillRect/>
            </a:stretch>
          </p:blipFill>
          <p:spPr>
            <a:xfrm>
              <a:off x="7776073" y="2044588"/>
              <a:ext cx="1188415" cy="1193080"/>
            </a:xfrm>
            <a:prstGeom prst="rect">
              <a:avLst/>
            </a:prstGeom>
            <a:ln>
              <a:noFill/>
            </a:ln>
            <a:effectLst>
              <a:softEdge rad="112500"/>
            </a:effectLst>
          </p:spPr>
        </p:pic>
        <p:sp>
          <p:nvSpPr>
            <p:cNvPr id="12" name="文本框 600120"/>
            <p:cNvSpPr txBox="1"/>
            <p:nvPr/>
          </p:nvSpPr>
          <p:spPr>
            <a:xfrm>
              <a:off x="8144043" y="3255194"/>
              <a:ext cx="676429"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知识</a:t>
              </a:r>
              <a:endParaRPr lang="zh-CN" sz="3735" kern="100" dirty="0">
                <a:effectLst/>
                <a:latin typeface="华文细黑" pitchFamily="2" charset="-122"/>
                <a:ea typeface="华文细黑" pitchFamily="2" charset="-122"/>
                <a:cs typeface="Times New Roman" panose="02020603050405020304"/>
              </a:endParaRPr>
            </a:p>
          </p:txBody>
        </p:sp>
      </p:grpSp>
      <p:grpSp>
        <p:nvGrpSpPr>
          <p:cNvPr id="13" name="组合 12"/>
          <p:cNvGrpSpPr/>
          <p:nvPr/>
        </p:nvGrpSpPr>
        <p:grpSpPr>
          <a:xfrm>
            <a:off x="3575421" y="4001040"/>
            <a:ext cx="1461708" cy="1487677"/>
            <a:chOff x="2609557" y="4409756"/>
            <a:chExt cx="1096281" cy="1239731"/>
          </a:xfrm>
        </p:grpSpPr>
        <p:pic>
          <p:nvPicPr>
            <p:cNvPr id="14" name="图片 13"/>
            <p:cNvPicPr/>
            <p:nvPr/>
          </p:nvPicPr>
          <p:blipFill>
            <a:blip r:embed="rId3"/>
            <a:stretch>
              <a:fillRect/>
            </a:stretch>
          </p:blipFill>
          <p:spPr>
            <a:xfrm>
              <a:off x="2704024" y="4409756"/>
              <a:ext cx="660101" cy="740573"/>
            </a:xfrm>
            <a:prstGeom prst="rect">
              <a:avLst/>
            </a:prstGeom>
          </p:spPr>
        </p:pic>
        <p:sp>
          <p:nvSpPr>
            <p:cNvPr id="15" name="文本框 600127"/>
            <p:cNvSpPr txBox="1"/>
            <p:nvPr/>
          </p:nvSpPr>
          <p:spPr>
            <a:xfrm>
              <a:off x="2609557" y="5187649"/>
              <a:ext cx="1096281"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目标数据</a:t>
              </a:r>
              <a:endParaRPr lang="zh-CN" sz="3735" kern="100" dirty="0">
                <a:effectLst/>
                <a:latin typeface="华文细黑" pitchFamily="2" charset="-122"/>
                <a:ea typeface="华文细黑" pitchFamily="2" charset="-122"/>
                <a:cs typeface="Times New Roman" panose="02020603050405020304"/>
              </a:endParaRPr>
            </a:p>
          </p:txBody>
        </p:sp>
      </p:grpSp>
      <p:grpSp>
        <p:nvGrpSpPr>
          <p:cNvPr id="16" name="组合 15"/>
          <p:cNvGrpSpPr/>
          <p:nvPr/>
        </p:nvGrpSpPr>
        <p:grpSpPr>
          <a:xfrm>
            <a:off x="1732736" y="5722435"/>
            <a:ext cx="0" cy="612984"/>
            <a:chOff x="1227544" y="5844251"/>
            <a:chExt cx="0" cy="510820"/>
          </a:xfrm>
        </p:grpSpPr>
        <p:cxnSp>
          <p:nvCxnSpPr>
            <p:cNvPr id="17" name="直接箭头连接符 16"/>
            <p:cNvCxnSpPr/>
            <p:nvPr/>
          </p:nvCxnSpPr>
          <p:spPr>
            <a:xfrm flipV="1">
              <a:off x="1227544" y="5844251"/>
              <a:ext cx="0" cy="51082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1227544" y="5977205"/>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488340" y="5075863"/>
            <a:ext cx="0" cy="1273552"/>
            <a:chOff x="2544247" y="5305441"/>
            <a:chExt cx="0" cy="1061293"/>
          </a:xfrm>
        </p:grpSpPr>
        <p:cxnSp>
          <p:nvCxnSpPr>
            <p:cNvPr id="20" name="直接箭头连接符 19"/>
            <p:cNvCxnSpPr/>
            <p:nvPr/>
          </p:nvCxnSpPr>
          <p:spPr>
            <a:xfrm flipV="1">
              <a:off x="2544247" y="5305441"/>
              <a:ext cx="0" cy="1061293"/>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2544247" y="5731124"/>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5103993" y="4422292"/>
            <a:ext cx="0" cy="1913127"/>
            <a:chOff x="3755987" y="4760799"/>
            <a:chExt cx="0" cy="1594272"/>
          </a:xfrm>
        </p:grpSpPr>
        <p:cxnSp>
          <p:nvCxnSpPr>
            <p:cNvPr id="23" name="直接箭头连接符 22"/>
            <p:cNvCxnSpPr/>
            <p:nvPr/>
          </p:nvCxnSpPr>
          <p:spPr>
            <a:xfrm flipV="1">
              <a:off x="3755987" y="4760799"/>
              <a:ext cx="0" cy="1594272"/>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3755987" y="5689139"/>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6758523" y="3754727"/>
            <a:ext cx="1555" cy="2534508"/>
            <a:chOff x="4996884" y="4204495"/>
            <a:chExt cx="1166" cy="2112090"/>
          </a:xfrm>
        </p:grpSpPr>
        <p:cxnSp>
          <p:nvCxnSpPr>
            <p:cNvPr id="26" name="直接箭头连接符 25"/>
            <p:cNvCxnSpPr/>
            <p:nvPr/>
          </p:nvCxnSpPr>
          <p:spPr>
            <a:xfrm flipV="1">
              <a:off x="4996884" y="4204495"/>
              <a:ext cx="0" cy="211209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998050" y="5529362"/>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535897" y="3176731"/>
            <a:ext cx="0" cy="3158689"/>
            <a:chOff x="6329915" y="3722831"/>
            <a:chExt cx="0" cy="2632241"/>
          </a:xfrm>
        </p:grpSpPr>
        <p:cxnSp>
          <p:nvCxnSpPr>
            <p:cNvPr id="29" name="直接箭头连接符 28"/>
            <p:cNvCxnSpPr/>
            <p:nvPr/>
          </p:nvCxnSpPr>
          <p:spPr>
            <a:xfrm flipV="1">
              <a:off x="6329915" y="3722831"/>
              <a:ext cx="0" cy="2632241"/>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6329915" y="5256458"/>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10316381" y="2499369"/>
            <a:ext cx="0" cy="3836051"/>
            <a:chOff x="7665278" y="3158363"/>
            <a:chExt cx="0" cy="3196709"/>
          </a:xfrm>
        </p:grpSpPr>
        <p:cxnSp>
          <p:nvCxnSpPr>
            <p:cNvPr id="32" name="直接箭头连接符 31"/>
            <p:cNvCxnSpPr/>
            <p:nvPr/>
          </p:nvCxnSpPr>
          <p:spPr>
            <a:xfrm flipV="1">
              <a:off x="7665278" y="3158363"/>
              <a:ext cx="0" cy="3196709"/>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7665278" y="4891420"/>
              <a:ext cx="0" cy="240249"/>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1922448" y="4738580"/>
            <a:ext cx="1270441" cy="1393911"/>
            <a:chOff x="1369827" y="5024373"/>
            <a:chExt cx="952831" cy="1161592"/>
          </a:xfrm>
        </p:grpSpPr>
        <p:pic>
          <p:nvPicPr>
            <p:cNvPr id="35" name="图片 34"/>
            <p:cNvPicPr/>
            <p:nvPr/>
          </p:nvPicPr>
          <p:blipFill>
            <a:blip r:embed="rId4">
              <a:clrChange>
                <a:clrFrom>
                  <a:srgbClr val="FFFDFF"/>
                </a:clrFrom>
                <a:clrTo>
                  <a:srgbClr val="FFFDFF">
                    <a:alpha val="0"/>
                  </a:srgbClr>
                </a:clrTo>
              </a:clrChange>
            </a:blip>
            <a:stretch>
              <a:fillRect/>
            </a:stretch>
          </p:blipFill>
          <p:spPr>
            <a:xfrm>
              <a:off x="1369827" y="5024373"/>
              <a:ext cx="952831" cy="810548"/>
            </a:xfrm>
            <a:prstGeom prst="rect">
              <a:avLst/>
            </a:prstGeom>
          </p:spPr>
        </p:pic>
        <p:sp>
          <p:nvSpPr>
            <p:cNvPr id="36" name="文本框 600134"/>
            <p:cNvSpPr txBox="1"/>
            <p:nvPr/>
          </p:nvSpPr>
          <p:spPr>
            <a:xfrm>
              <a:off x="1544765" y="5724127"/>
              <a:ext cx="676429"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a:solidFill>
                    <a:srgbClr val="000000"/>
                  </a:solidFill>
                  <a:effectLst/>
                  <a:latin typeface="华文细黑" pitchFamily="2" charset="-122"/>
                  <a:ea typeface="华文细黑" pitchFamily="2" charset="-122"/>
                  <a:cs typeface="Times New Roman" panose="02020603050405020304"/>
                </a:rPr>
                <a:t>数据</a:t>
              </a:r>
              <a:endParaRPr lang="zh-CN" sz="3735" kern="100">
                <a:effectLst/>
                <a:latin typeface="华文细黑" pitchFamily="2" charset="-122"/>
                <a:ea typeface="华文细黑" pitchFamily="2" charset="-122"/>
                <a:cs typeface="Times New Roman" panose="02020603050405020304"/>
              </a:endParaRPr>
            </a:p>
          </p:txBody>
        </p:sp>
      </p:grpSp>
      <p:grpSp>
        <p:nvGrpSpPr>
          <p:cNvPr id="37" name="组合 36"/>
          <p:cNvGrpSpPr/>
          <p:nvPr/>
        </p:nvGrpSpPr>
        <p:grpSpPr>
          <a:xfrm>
            <a:off x="5018468" y="3232711"/>
            <a:ext cx="2027731" cy="1654219"/>
            <a:chOff x="3691843" y="3769481"/>
            <a:chExt cx="1520798" cy="1378516"/>
          </a:xfrm>
        </p:grpSpPr>
        <p:pic>
          <p:nvPicPr>
            <p:cNvPr id="38" name="图片 37"/>
            <p:cNvPicPr/>
            <p:nvPr/>
          </p:nvPicPr>
          <p:blipFill>
            <a:blip r:embed="rId5"/>
            <a:stretch>
              <a:fillRect/>
            </a:stretch>
          </p:blipFill>
          <p:spPr>
            <a:xfrm>
              <a:off x="3999735" y="3769481"/>
              <a:ext cx="770895" cy="988985"/>
            </a:xfrm>
            <a:prstGeom prst="rect">
              <a:avLst/>
            </a:prstGeom>
          </p:spPr>
        </p:pic>
        <p:sp>
          <p:nvSpPr>
            <p:cNvPr id="39" name="文本框 600135"/>
            <p:cNvSpPr txBox="1"/>
            <p:nvPr/>
          </p:nvSpPr>
          <p:spPr>
            <a:xfrm>
              <a:off x="3691843" y="4686159"/>
              <a:ext cx="1520798"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预处理后数据</a:t>
              </a:r>
              <a:endParaRPr lang="zh-CN" sz="2665" kern="100" dirty="0">
                <a:effectLst/>
                <a:latin typeface="华文细黑" pitchFamily="2" charset="-122"/>
                <a:ea typeface="华文细黑" pitchFamily="2" charset="-122"/>
                <a:cs typeface="Times New Roman" panose="02020603050405020304"/>
              </a:endParaRPr>
            </a:p>
          </p:txBody>
        </p:sp>
      </p:grpSp>
      <p:grpSp>
        <p:nvGrpSpPr>
          <p:cNvPr id="40" name="组合 39"/>
          <p:cNvGrpSpPr/>
          <p:nvPr/>
        </p:nvGrpSpPr>
        <p:grpSpPr>
          <a:xfrm>
            <a:off x="905472" y="414905"/>
            <a:ext cx="10375104" cy="719947"/>
            <a:chOff x="607095" y="1421308"/>
            <a:chExt cx="7781328" cy="599955"/>
          </a:xfrm>
        </p:grpSpPr>
        <p:cxnSp>
          <p:nvCxnSpPr>
            <p:cNvPr id="41" name="直接连接符 40"/>
            <p:cNvCxnSpPr/>
            <p:nvPr/>
          </p:nvCxnSpPr>
          <p:spPr>
            <a:xfrm>
              <a:off x="607095" y="1623570"/>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577680" y="1592081"/>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249573" y="1592081"/>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07095" y="1832329"/>
              <a:ext cx="4957756"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19172" y="1618904"/>
              <a:ext cx="0" cy="396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577680" y="1832329"/>
              <a:ext cx="1454322"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7040165" y="1832329"/>
              <a:ext cx="1203577"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文本框 600143"/>
            <p:cNvSpPr txBox="1"/>
            <p:nvPr/>
          </p:nvSpPr>
          <p:spPr>
            <a:xfrm>
              <a:off x="2339751" y="1421309"/>
              <a:ext cx="1096281" cy="4315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r">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数据准备</a:t>
              </a:r>
              <a:endParaRPr lang="zh-CN" sz="3735" kern="100" dirty="0">
                <a:effectLst/>
                <a:latin typeface="华文细黑" pitchFamily="2" charset="-122"/>
                <a:ea typeface="华文细黑" pitchFamily="2" charset="-122"/>
                <a:cs typeface="Times New Roman" panose="02020603050405020304"/>
              </a:endParaRPr>
            </a:p>
          </p:txBody>
        </p:sp>
        <p:sp>
          <p:nvSpPr>
            <p:cNvPr id="49" name="文本框 97"/>
            <p:cNvSpPr txBox="1"/>
            <p:nvPr/>
          </p:nvSpPr>
          <p:spPr>
            <a:xfrm>
              <a:off x="5763114" y="1452779"/>
              <a:ext cx="1096281" cy="43034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r">
                <a:spcAft>
                  <a:spcPts val="0"/>
                </a:spcAft>
              </a:pPr>
              <a:r>
                <a:rPr lang="zh-CN" sz="2665">
                  <a:solidFill>
                    <a:srgbClr val="000000"/>
                  </a:solidFill>
                  <a:effectLst/>
                  <a:latin typeface="华文细黑" pitchFamily="2" charset="-122"/>
                  <a:ea typeface="华文细黑" pitchFamily="2" charset="-122"/>
                  <a:cs typeface="Times New Roman" panose="02020603050405020304"/>
                </a:rPr>
                <a:t>数据挖掘</a:t>
              </a:r>
              <a:endParaRPr lang="zh-CN" sz="4800">
                <a:effectLst/>
                <a:latin typeface="华文细黑" pitchFamily="2" charset="-122"/>
                <a:ea typeface="华文细黑" pitchFamily="2" charset="-122"/>
                <a:cs typeface="宋体" panose="02010600030101010101" pitchFamily="2" charset="-122"/>
              </a:endParaRPr>
            </a:p>
          </p:txBody>
        </p:sp>
        <p:sp>
          <p:nvSpPr>
            <p:cNvPr id="50" name="文本框 97"/>
            <p:cNvSpPr txBox="1"/>
            <p:nvPr/>
          </p:nvSpPr>
          <p:spPr>
            <a:xfrm>
              <a:off x="7012241" y="1421308"/>
              <a:ext cx="1376182" cy="4315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marR="152400" algn="r">
                <a:spcAft>
                  <a:spcPts val="0"/>
                </a:spcAft>
              </a:pPr>
              <a:r>
                <a:rPr lang="zh-CN" sz="2665">
                  <a:solidFill>
                    <a:srgbClr val="000000"/>
                  </a:solidFill>
                  <a:effectLst/>
                  <a:latin typeface="华文细黑" pitchFamily="2" charset="-122"/>
                  <a:ea typeface="华文细黑" pitchFamily="2" charset="-122"/>
                  <a:cs typeface="Times New Roman" panose="02020603050405020304"/>
                </a:rPr>
                <a:t>解释评估</a:t>
              </a:r>
              <a:endParaRPr lang="zh-CN" sz="4800">
                <a:effectLst/>
                <a:latin typeface="华文细黑" pitchFamily="2" charset="-122"/>
                <a:ea typeface="华文细黑" pitchFamily="2" charset="-122"/>
                <a:cs typeface="宋体" panose="02010600030101010101" pitchFamily="2" charset="-122"/>
              </a:endParaRPr>
            </a:p>
          </p:txBody>
        </p:sp>
      </p:grpSp>
      <p:grpSp>
        <p:nvGrpSpPr>
          <p:cNvPr id="51" name="组合 50"/>
          <p:cNvGrpSpPr/>
          <p:nvPr/>
        </p:nvGrpSpPr>
        <p:grpSpPr>
          <a:xfrm>
            <a:off x="8808025" y="2050127"/>
            <a:ext cx="1230012" cy="1392511"/>
            <a:chOff x="6534010" y="2783995"/>
            <a:chExt cx="922509" cy="1160425"/>
          </a:xfrm>
        </p:grpSpPr>
        <p:sp>
          <p:nvSpPr>
            <p:cNvPr id="52" name="文本框 600118"/>
            <p:cNvSpPr txBox="1"/>
            <p:nvPr/>
          </p:nvSpPr>
          <p:spPr>
            <a:xfrm>
              <a:off x="6671628" y="3482582"/>
              <a:ext cx="677595"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模式</a:t>
              </a:r>
              <a:endParaRPr lang="zh-CN" sz="3735" kern="100" dirty="0">
                <a:effectLst/>
                <a:latin typeface="华文细黑" pitchFamily="2" charset="-122"/>
                <a:ea typeface="华文细黑" pitchFamily="2" charset="-122"/>
                <a:cs typeface="Times New Roman" panose="02020603050405020304"/>
              </a:endParaRPr>
            </a:p>
          </p:txBody>
        </p:sp>
        <p:pic>
          <p:nvPicPr>
            <p:cNvPr id="53" name="图片 52"/>
            <p:cNvPicPr/>
            <p:nvPr/>
          </p:nvPicPr>
          <p:blipFill>
            <a:blip r:embed="rId6">
              <a:clrChange>
                <a:clrFrom>
                  <a:srgbClr val="FFFFFF"/>
                </a:clrFrom>
                <a:clrTo>
                  <a:srgbClr val="FFFFFF">
                    <a:alpha val="0"/>
                  </a:srgbClr>
                </a:clrTo>
              </a:clrChange>
            </a:blip>
            <a:stretch>
              <a:fillRect/>
            </a:stretch>
          </p:blipFill>
          <p:spPr>
            <a:xfrm>
              <a:off x="6534010" y="2783995"/>
              <a:ext cx="922509" cy="714915"/>
            </a:xfrm>
            <a:prstGeom prst="rect">
              <a:avLst/>
            </a:prstGeom>
            <a:ln>
              <a:noFill/>
            </a:ln>
            <a:effectLst>
              <a:softEdge rad="12700"/>
            </a:effectLst>
          </p:spPr>
        </p:pic>
      </p:grpSp>
      <p:grpSp>
        <p:nvGrpSpPr>
          <p:cNvPr id="54" name="组合 53"/>
          <p:cNvGrpSpPr/>
          <p:nvPr/>
        </p:nvGrpSpPr>
        <p:grpSpPr>
          <a:xfrm>
            <a:off x="335361" y="5485917"/>
            <a:ext cx="1184916" cy="1140237"/>
            <a:chOff x="179512" y="5647154"/>
            <a:chExt cx="888687" cy="950198"/>
          </a:xfrm>
        </p:grpSpPr>
        <p:sp>
          <p:nvSpPr>
            <p:cNvPr id="55" name="文本框 600109"/>
            <p:cNvSpPr txBox="1"/>
            <p:nvPr/>
          </p:nvSpPr>
          <p:spPr>
            <a:xfrm>
              <a:off x="179512" y="6135514"/>
              <a:ext cx="888687"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a:solidFill>
                    <a:srgbClr val="000000"/>
                  </a:solidFill>
                  <a:effectLst/>
                  <a:latin typeface="华文细黑" pitchFamily="2" charset="-122"/>
                  <a:ea typeface="华文细黑" pitchFamily="2" charset="-122"/>
                  <a:cs typeface="Times New Roman" panose="02020603050405020304"/>
                </a:rPr>
                <a:t>数据源</a:t>
              </a:r>
              <a:endParaRPr lang="zh-CN" sz="3735" kern="100">
                <a:effectLst/>
                <a:latin typeface="华文细黑" pitchFamily="2" charset="-122"/>
                <a:ea typeface="华文细黑" pitchFamily="2" charset="-122"/>
                <a:cs typeface="Times New Roman" panose="02020603050405020304"/>
              </a:endParaRPr>
            </a:p>
          </p:txBody>
        </p:sp>
        <p:pic>
          <p:nvPicPr>
            <p:cNvPr id="56" name="图片 55"/>
            <p:cNvPicPr/>
            <p:nvPr/>
          </p:nvPicPr>
          <p:blipFill>
            <a:blip r:embed="rId7"/>
            <a:stretch>
              <a:fillRect/>
            </a:stretch>
          </p:blipFill>
          <p:spPr>
            <a:xfrm>
              <a:off x="274712" y="5647154"/>
              <a:ext cx="651937" cy="515485"/>
            </a:xfrm>
            <a:prstGeom prst="rect">
              <a:avLst/>
            </a:prstGeom>
          </p:spPr>
        </p:pic>
      </p:grpSp>
      <p:sp>
        <p:nvSpPr>
          <p:cNvPr id="57" name="燕尾形箭头 56"/>
          <p:cNvSpPr/>
          <p:nvPr/>
        </p:nvSpPr>
        <p:spPr>
          <a:xfrm rot="20354895">
            <a:off x="9958731" y="2012341"/>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dirty="0">
                <a:solidFill>
                  <a:srgbClr val="000000"/>
                </a:solidFill>
                <a:effectLst/>
                <a:latin typeface="华文细黑" pitchFamily="2" charset="-122"/>
                <a:ea typeface="华文细黑" pitchFamily="2" charset="-122"/>
                <a:cs typeface="Times New Roman" panose="02020603050405020304"/>
              </a:rPr>
              <a:t> </a:t>
            </a:r>
            <a:endParaRPr lang="zh-CN" sz="3735" kern="100" dirty="0">
              <a:effectLst/>
              <a:latin typeface="华文细黑" pitchFamily="2" charset="-122"/>
              <a:ea typeface="华文细黑" pitchFamily="2" charset="-122"/>
              <a:cs typeface="Times New Roman" panose="02020603050405020304"/>
            </a:endParaRPr>
          </a:p>
        </p:txBody>
      </p:sp>
      <p:sp>
        <p:nvSpPr>
          <p:cNvPr id="58" name="文本框 600150"/>
          <p:cNvSpPr txBox="1"/>
          <p:nvPr/>
        </p:nvSpPr>
        <p:spPr>
          <a:xfrm>
            <a:off x="7688419" y="2120101"/>
            <a:ext cx="1461708"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数据挖掘</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grpSp>
        <p:nvGrpSpPr>
          <p:cNvPr id="59" name="组合 58"/>
          <p:cNvGrpSpPr/>
          <p:nvPr/>
        </p:nvGrpSpPr>
        <p:grpSpPr>
          <a:xfrm>
            <a:off x="1752952" y="6367607"/>
            <a:ext cx="8550991" cy="8397"/>
            <a:chOff x="1242705" y="6381895"/>
            <a:chExt cx="6413243" cy="6998"/>
          </a:xfrm>
        </p:grpSpPr>
        <p:cxnSp>
          <p:nvCxnSpPr>
            <p:cNvPr id="60" name="直接箭头连接符 59"/>
            <p:cNvCxnSpPr/>
            <p:nvPr/>
          </p:nvCxnSpPr>
          <p:spPr>
            <a:xfrm flipH="1">
              <a:off x="1242705" y="6388893"/>
              <a:ext cx="6413243" cy="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rot="16200000" flipV="1">
              <a:off x="6550921" y="6262353"/>
              <a:ext cx="0" cy="239083"/>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2" name="文本框 600119"/>
          <p:cNvSpPr txBox="1"/>
          <p:nvPr/>
        </p:nvSpPr>
        <p:spPr>
          <a:xfrm>
            <a:off x="9360364" y="1491723"/>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解释评估</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3" name="文本框 600111"/>
          <p:cNvSpPr txBox="1"/>
          <p:nvPr/>
        </p:nvSpPr>
        <p:spPr>
          <a:xfrm>
            <a:off x="2558447" y="4064017"/>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数据选择</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4" name="文本框 600108"/>
          <p:cNvSpPr txBox="1"/>
          <p:nvPr/>
        </p:nvSpPr>
        <p:spPr>
          <a:xfrm>
            <a:off x="905472" y="4699395"/>
            <a:ext cx="1461708"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数据集成</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5" name="文本框 600149"/>
          <p:cNvSpPr txBox="1"/>
          <p:nvPr/>
        </p:nvSpPr>
        <p:spPr>
          <a:xfrm>
            <a:off x="4284505" y="3388056"/>
            <a:ext cx="1181807"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预处理</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6" name="文本框 600112"/>
          <p:cNvSpPr txBox="1"/>
          <p:nvPr/>
        </p:nvSpPr>
        <p:spPr>
          <a:xfrm>
            <a:off x="5833293" y="2712095"/>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数据转换</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7" name="燕尾形箭头 66"/>
          <p:cNvSpPr/>
          <p:nvPr/>
        </p:nvSpPr>
        <p:spPr>
          <a:xfrm rot="20354895">
            <a:off x="1429509" y="5498513"/>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dirty="0">
                <a:solidFill>
                  <a:srgbClr val="000000"/>
                </a:solidFill>
                <a:effectLst/>
                <a:latin typeface="华文细黑" pitchFamily="2" charset="-122"/>
                <a:ea typeface="华文细黑" pitchFamily="2" charset="-122"/>
                <a:cs typeface="Times New Roman" panose="02020603050405020304"/>
              </a:rPr>
              <a:t> </a:t>
            </a:r>
            <a:endParaRPr lang="zh-CN" sz="3735" kern="100" dirty="0">
              <a:effectLst/>
              <a:latin typeface="华文细黑" pitchFamily="2" charset="-122"/>
              <a:ea typeface="华文细黑" pitchFamily="2" charset="-122"/>
              <a:cs typeface="Times New Roman" panose="02020603050405020304"/>
            </a:endParaRPr>
          </a:p>
        </p:txBody>
      </p:sp>
      <p:sp>
        <p:nvSpPr>
          <p:cNvPr id="68" name="燕尾形箭头 67"/>
          <p:cNvSpPr/>
          <p:nvPr/>
        </p:nvSpPr>
        <p:spPr>
          <a:xfrm rot="20354895">
            <a:off x="3063823" y="4832348"/>
            <a:ext cx="704419"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2" name="矩形标注 1"/>
          <p:cNvSpPr/>
          <p:nvPr/>
        </p:nvSpPr>
        <p:spPr>
          <a:xfrm>
            <a:off x="1967541" y="1182351"/>
            <a:ext cx="5280000" cy="1339200"/>
          </a:xfrm>
          <a:prstGeom prst="wedgeRectCallout">
            <a:avLst>
              <a:gd name="adj1" fmla="val 57620"/>
              <a:gd name="adj2" fmla="val 35601"/>
            </a:avLst>
          </a:prstGeom>
          <a:solidFill>
            <a:schemeClr val="bg2">
              <a:lumMod val="90000"/>
            </a:schemeClr>
          </a:solidFill>
        </p:spPr>
        <p:style>
          <a:lnRef idx="1">
            <a:schemeClr val="accent1"/>
          </a:lnRef>
          <a:fillRef idx="2">
            <a:schemeClr val="accent1"/>
          </a:fillRef>
          <a:effectRef idx="1">
            <a:schemeClr val="accent1"/>
          </a:effectRef>
          <a:fontRef idx="minor">
            <a:schemeClr val="dk1"/>
          </a:fontRef>
        </p:style>
        <p:txBody>
          <a:bodyPr tIns="96000" rtlCol="0" anchor="ctr"/>
          <a:p>
            <a:pPr>
              <a:lnSpc>
                <a:spcPct val="120000"/>
              </a:lnSpc>
            </a:pPr>
            <a:r>
              <a:rPr lang="zh-CN" altLang="en-US" sz="2400" dirty="0" smtClean="0">
                <a:latin typeface="Times" pitchFamily="18" charset="0"/>
                <a:ea typeface="华文细黑" pitchFamily="2" charset="-122"/>
                <a:cs typeface="Times" pitchFamily="18" charset="0"/>
              </a:rPr>
              <a:t>运用选</a:t>
            </a:r>
            <a:r>
              <a:rPr lang="zh-CN" altLang="en-US" sz="2400" dirty="0">
                <a:latin typeface="Times" pitchFamily="18" charset="0"/>
                <a:ea typeface="华文细黑" pitchFamily="2" charset="-122"/>
                <a:cs typeface="Times" pitchFamily="18" charset="0"/>
              </a:rPr>
              <a:t>定</a:t>
            </a:r>
            <a:r>
              <a:rPr lang="zh-CN" altLang="en-US" sz="2400" dirty="0" smtClean="0">
                <a:latin typeface="Times" pitchFamily="18" charset="0"/>
                <a:ea typeface="华文细黑" pitchFamily="2" charset="-122"/>
                <a:cs typeface="Times" pitchFamily="18" charset="0"/>
              </a:rPr>
              <a:t>择</a:t>
            </a:r>
            <a:r>
              <a:rPr lang="zh-CN" altLang="en-US" sz="2400" dirty="0">
                <a:latin typeface="Times" pitchFamily="18" charset="0"/>
                <a:ea typeface="华文细黑" pitchFamily="2" charset="-122"/>
                <a:cs typeface="Times" pitchFamily="18" charset="0"/>
              </a:rPr>
              <a:t>的算法，从</a:t>
            </a:r>
            <a:r>
              <a:rPr lang="zh-CN" altLang="en-US" sz="2400" dirty="0" smtClean="0">
                <a:latin typeface="Times" pitchFamily="18" charset="0"/>
                <a:ea typeface="华文细黑" pitchFamily="2" charset="-122"/>
                <a:cs typeface="Times" pitchFamily="18" charset="0"/>
              </a:rPr>
              <a:t>数据集中</a:t>
            </a:r>
            <a:r>
              <a:rPr lang="zh-CN" altLang="en-US" sz="2400" dirty="0">
                <a:latin typeface="Times" pitchFamily="18" charset="0"/>
                <a:ea typeface="华文细黑" pitchFamily="2" charset="-122"/>
                <a:cs typeface="Times" pitchFamily="18" charset="0"/>
              </a:rPr>
              <a:t>提取用户感兴趣的知识，并以一定的方式表示出来（如产生式规则等</a:t>
            </a:r>
            <a:r>
              <a:rPr lang="zh-CN" altLang="en-US" sz="2400" dirty="0" smtClean="0">
                <a:latin typeface="Times" pitchFamily="18" charset="0"/>
                <a:ea typeface="华文细黑" pitchFamily="2" charset="-122"/>
                <a:cs typeface="Times" pitchFamily="18" charset="0"/>
              </a:rPr>
              <a:t>）。</a:t>
            </a:r>
            <a:endParaRPr lang="zh-CN" altLang="en-US" sz="2400" dirty="0">
              <a:latin typeface="Times" pitchFamily="18" charset="0"/>
              <a:ea typeface="华文细黑" pitchFamily="2" charset="-122"/>
              <a:cs typeface="Times"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wipe(left)">
                                      <p:cBhvr>
                                        <p:cTn id="16" dur="500"/>
                                        <p:tgtEl>
                                          <p:spTgt spid="6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500"/>
                                        <p:tgtEl>
                                          <p:spTgt spid="64"/>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wipe(left)">
                                      <p:cBhvr>
                                        <p:cTn id="28" dur="500"/>
                                        <p:tgtEl>
                                          <p:spTgt spid="6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wipe(left)">
                                      <p:cBhvr>
                                        <p:cTn id="31" dur="500"/>
                                        <p:tgtEl>
                                          <p:spTgt spid="63"/>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left)">
                                      <p:cBhvr>
                                        <p:cTn id="43" dur="500"/>
                                        <p:tgtEl>
                                          <p:spTgt spid="65"/>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wipe(left)">
                                      <p:cBhvr>
                                        <p:cTn id="55" dur="500"/>
                                        <p:tgtEl>
                                          <p:spTgt spid="66"/>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left)">
                                      <p:cBhvr>
                                        <p:cTn id="64" dur="500"/>
                                        <p:tgtEl>
                                          <p:spTgt spid="7"/>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left)">
                                      <p:cBhvr>
                                        <p:cTn id="76" dur="500"/>
                                        <p:tgtEl>
                                          <p:spTgt spid="57"/>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left)">
                                      <p:cBhvr>
                                        <p:cTn id="79" dur="500"/>
                                        <p:tgtEl>
                                          <p:spTgt spid="62"/>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wipe(up)">
                                      <p:cBhvr>
                                        <p:cTn id="88" dur="500"/>
                                        <p:tgtEl>
                                          <p:spTgt spid="31"/>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wipe(right)">
                                      <p:cBhvr>
                                        <p:cTn id="92" dur="1000"/>
                                        <p:tgtEl>
                                          <p:spTgt spid="59"/>
                                        </p:tgtEl>
                                      </p:cBhvr>
                                    </p:animEffect>
                                  </p:childTnLst>
                                </p:cTn>
                              </p:par>
                              <p:par>
                                <p:cTn id="93" presetID="22" presetClass="entr" presetSubtype="4" fill="hold" nodeType="withEffect">
                                  <p:stCondLst>
                                    <p:cond delay="250"/>
                                  </p:stCondLst>
                                  <p:childTnLst>
                                    <p:set>
                                      <p:cBhvr>
                                        <p:cTn id="94" dur="1" fill="hold">
                                          <p:stCondLst>
                                            <p:cond delay="0"/>
                                          </p:stCondLst>
                                        </p:cTn>
                                        <p:tgtEl>
                                          <p:spTgt spid="28"/>
                                        </p:tgtEl>
                                        <p:attrNameLst>
                                          <p:attrName>style.visibility</p:attrName>
                                        </p:attrNameLst>
                                      </p:cBhvr>
                                      <p:to>
                                        <p:strVal val="visible"/>
                                      </p:to>
                                    </p:set>
                                    <p:animEffect transition="in" filter="wipe(down)">
                                      <p:cBhvr>
                                        <p:cTn id="95" dur="1000"/>
                                        <p:tgtEl>
                                          <p:spTgt spid="28"/>
                                        </p:tgtEl>
                                      </p:cBhvr>
                                    </p:animEffect>
                                  </p:childTnLst>
                                </p:cTn>
                              </p:par>
                              <p:par>
                                <p:cTn id="96" presetID="22" presetClass="entr" presetSubtype="4" fill="hold" nodeType="withEffect">
                                  <p:stCondLst>
                                    <p:cond delay="50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1000"/>
                                        <p:tgtEl>
                                          <p:spTgt spid="25"/>
                                        </p:tgtEl>
                                      </p:cBhvr>
                                    </p:animEffect>
                                  </p:childTnLst>
                                </p:cTn>
                              </p:par>
                              <p:par>
                                <p:cTn id="99" presetID="22" presetClass="entr" presetSubtype="4" fill="hold" nodeType="withEffect">
                                  <p:stCondLst>
                                    <p:cond delay="750"/>
                                  </p:stCondLst>
                                  <p:childTnLst>
                                    <p:set>
                                      <p:cBhvr>
                                        <p:cTn id="100" dur="1" fill="hold">
                                          <p:stCondLst>
                                            <p:cond delay="0"/>
                                          </p:stCondLst>
                                        </p:cTn>
                                        <p:tgtEl>
                                          <p:spTgt spid="22"/>
                                        </p:tgtEl>
                                        <p:attrNameLst>
                                          <p:attrName>style.visibility</p:attrName>
                                        </p:attrNameLst>
                                      </p:cBhvr>
                                      <p:to>
                                        <p:strVal val="visible"/>
                                      </p:to>
                                    </p:set>
                                    <p:animEffect transition="in" filter="wipe(down)">
                                      <p:cBhvr>
                                        <p:cTn id="101" dur="1000"/>
                                        <p:tgtEl>
                                          <p:spTgt spid="22"/>
                                        </p:tgtEl>
                                      </p:cBhvr>
                                    </p:animEffect>
                                  </p:childTnLst>
                                </p:cTn>
                              </p:par>
                              <p:par>
                                <p:cTn id="102" presetID="22" presetClass="entr" presetSubtype="4" fill="hold" nodeType="withEffect">
                                  <p:stCondLst>
                                    <p:cond delay="1000"/>
                                  </p:stCondLst>
                                  <p:childTnLst>
                                    <p:set>
                                      <p:cBhvr>
                                        <p:cTn id="103" dur="1" fill="hold">
                                          <p:stCondLst>
                                            <p:cond delay="0"/>
                                          </p:stCondLst>
                                        </p:cTn>
                                        <p:tgtEl>
                                          <p:spTgt spid="19"/>
                                        </p:tgtEl>
                                        <p:attrNameLst>
                                          <p:attrName>style.visibility</p:attrName>
                                        </p:attrNameLst>
                                      </p:cBhvr>
                                      <p:to>
                                        <p:strVal val="visible"/>
                                      </p:to>
                                    </p:set>
                                    <p:animEffect transition="in" filter="wipe(down)">
                                      <p:cBhvr>
                                        <p:cTn id="104" dur="1000"/>
                                        <p:tgtEl>
                                          <p:spTgt spid="19"/>
                                        </p:tgtEl>
                                      </p:cBhvr>
                                    </p:animEffect>
                                  </p:childTnLst>
                                </p:cTn>
                              </p:par>
                              <p:par>
                                <p:cTn id="105" presetID="22" presetClass="entr" presetSubtype="4" fill="hold" nodeType="withEffect">
                                  <p:stCondLst>
                                    <p:cond delay="1250"/>
                                  </p:stCondLst>
                                  <p:childTnLst>
                                    <p:set>
                                      <p:cBhvr>
                                        <p:cTn id="106" dur="1" fill="hold">
                                          <p:stCondLst>
                                            <p:cond delay="0"/>
                                          </p:stCondLst>
                                        </p:cTn>
                                        <p:tgtEl>
                                          <p:spTgt spid="16"/>
                                        </p:tgtEl>
                                        <p:attrNameLst>
                                          <p:attrName>style.visibility</p:attrName>
                                        </p:attrNameLst>
                                      </p:cBhvr>
                                      <p:to>
                                        <p:strVal val="visible"/>
                                      </p:to>
                                    </p:set>
                                    <p:animEffect transition="in" filter="wipe(down)">
                                      <p:cBhvr>
                                        <p:cTn id="107" dur="1000"/>
                                        <p:tgtEl>
                                          <p:spTgt spid="16"/>
                                        </p:tgtEl>
                                      </p:cBhvr>
                                    </p:animEffect>
                                  </p:childTnLst>
                                </p:cTn>
                              </p:par>
                            </p:childTnLst>
                          </p:cTn>
                        </p:par>
                        <p:par>
                          <p:cTn id="108" fill="hold">
                            <p:stCondLst>
                              <p:cond delay="1500"/>
                            </p:stCondLst>
                            <p:childTnLst>
                              <p:par>
                                <p:cTn id="109" presetID="10" presetClass="entr" presetSubtype="0" fill="hold" grpId="0" nodeType="afterEffect">
                                  <p:stCondLst>
                                    <p:cond delay="0"/>
                                  </p:stCondLst>
                                  <p:childTnLst>
                                    <p:set>
                                      <p:cBhvr>
                                        <p:cTn id="110" dur="1" fill="hold">
                                          <p:stCondLst>
                                            <p:cond delay="0"/>
                                          </p:stCondLst>
                                        </p:cTn>
                                        <p:tgtEl>
                                          <p:spTgt spid="2"/>
                                        </p:tgtEl>
                                        <p:attrNameLst>
                                          <p:attrName>style.visibility</p:attrName>
                                        </p:attrNameLst>
                                      </p:cBhvr>
                                      <p:to>
                                        <p:strVal val="visible"/>
                                      </p:to>
                                    </p:set>
                                    <p:animEffect transition="in" filter="fade">
                                      <p:cBhvr>
                                        <p:cTn id="1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57" grpId="0" bldLvl="0" animBg="1"/>
      <p:bldP spid="58" grpId="0" bldLvl="0" animBg="1"/>
      <p:bldP spid="62" grpId="0" bldLvl="0" animBg="1"/>
      <p:bldP spid="63" grpId="0" bldLvl="0" animBg="1"/>
      <p:bldP spid="64" grpId="0" bldLvl="0" animBg="1"/>
      <p:bldP spid="65" grpId="0" bldLvl="0" animBg="1"/>
      <p:bldP spid="66" grpId="0" bldLvl="0" animBg="1"/>
      <p:bldP spid="67" grpId="0" bldLvl="0" animBg="1"/>
      <p:bldP spid="68" grpId="0" bldLvl="0" animBg="1"/>
      <p:bldP spid="2"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828499" y="2521760"/>
            <a:ext cx="1746275" cy="1757781"/>
            <a:chOff x="5049366" y="3177023"/>
            <a:chExt cx="1309706" cy="1464818"/>
          </a:xfrm>
        </p:grpSpPr>
        <p:pic>
          <p:nvPicPr>
            <p:cNvPr id="5" name="图片 4"/>
            <p:cNvPicPr/>
            <p:nvPr/>
          </p:nvPicPr>
          <p:blipFill>
            <a:blip r:embed="rId1">
              <a:clrChange>
                <a:clrFrom>
                  <a:srgbClr val="FEFEFE"/>
                </a:clrFrom>
                <a:clrTo>
                  <a:srgbClr val="FEFEFE">
                    <a:alpha val="0"/>
                  </a:srgbClr>
                </a:clrTo>
              </a:clrChange>
            </a:blip>
            <a:stretch>
              <a:fillRect/>
            </a:stretch>
          </p:blipFill>
          <p:spPr>
            <a:xfrm>
              <a:off x="5242964" y="3177023"/>
              <a:ext cx="873526" cy="1044966"/>
            </a:xfrm>
            <a:prstGeom prst="rect">
              <a:avLst/>
            </a:prstGeom>
          </p:spPr>
        </p:pic>
        <p:sp>
          <p:nvSpPr>
            <p:cNvPr id="6" name="文本框 600114"/>
            <p:cNvSpPr txBox="1"/>
            <p:nvPr/>
          </p:nvSpPr>
          <p:spPr>
            <a:xfrm>
              <a:off x="5049366" y="4180003"/>
              <a:ext cx="1309706"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转换后数据</a:t>
              </a:r>
              <a:endParaRPr lang="zh-CN" sz="3735" kern="100" dirty="0">
                <a:effectLst/>
                <a:latin typeface="华文细黑" pitchFamily="2" charset="-122"/>
                <a:ea typeface="华文细黑" pitchFamily="2" charset="-122"/>
                <a:cs typeface="Times New Roman" panose="02020603050405020304"/>
              </a:endParaRPr>
            </a:p>
          </p:txBody>
        </p:sp>
      </p:grpSp>
      <p:sp>
        <p:nvSpPr>
          <p:cNvPr id="7" name="燕尾形箭头 6"/>
          <p:cNvSpPr/>
          <p:nvPr/>
        </p:nvSpPr>
        <p:spPr>
          <a:xfrm rot="20354895">
            <a:off x="8198460" y="2731687"/>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8" name="燕尾形箭头 7"/>
          <p:cNvSpPr/>
          <p:nvPr/>
        </p:nvSpPr>
        <p:spPr>
          <a:xfrm rot="20354895">
            <a:off x="6497283" y="3437040"/>
            <a:ext cx="528703"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9" name="燕尾形箭头 8"/>
          <p:cNvSpPr/>
          <p:nvPr/>
        </p:nvSpPr>
        <p:spPr>
          <a:xfrm rot="20354895">
            <a:off x="4637491" y="4117200"/>
            <a:ext cx="704419"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grpSp>
        <p:nvGrpSpPr>
          <p:cNvPr id="10" name="组合 9"/>
          <p:cNvGrpSpPr/>
          <p:nvPr/>
        </p:nvGrpSpPr>
        <p:grpSpPr>
          <a:xfrm>
            <a:off x="10464109" y="1162839"/>
            <a:ext cx="1584553" cy="2006933"/>
            <a:chOff x="7776073" y="2044588"/>
            <a:chExt cx="1188415" cy="1672444"/>
          </a:xfrm>
        </p:grpSpPr>
        <p:pic>
          <p:nvPicPr>
            <p:cNvPr id="11" name="图片 10"/>
            <p:cNvPicPr/>
            <p:nvPr/>
          </p:nvPicPr>
          <p:blipFill rotWithShape="1">
            <a:blip r:embed="rId2"/>
            <a:srcRect l="-2" t="15702" r="18629" b="22245"/>
            <a:stretch>
              <a:fillRect/>
            </a:stretch>
          </p:blipFill>
          <p:spPr>
            <a:xfrm>
              <a:off x="7776073" y="2044588"/>
              <a:ext cx="1188415" cy="1193080"/>
            </a:xfrm>
            <a:prstGeom prst="rect">
              <a:avLst/>
            </a:prstGeom>
            <a:ln>
              <a:noFill/>
            </a:ln>
            <a:effectLst>
              <a:softEdge rad="112500"/>
            </a:effectLst>
          </p:spPr>
        </p:pic>
        <p:sp>
          <p:nvSpPr>
            <p:cNvPr id="12" name="文本框 600120"/>
            <p:cNvSpPr txBox="1"/>
            <p:nvPr/>
          </p:nvSpPr>
          <p:spPr>
            <a:xfrm>
              <a:off x="8144043" y="3255194"/>
              <a:ext cx="676429"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知识</a:t>
              </a:r>
              <a:endParaRPr lang="zh-CN" sz="3735" kern="100" dirty="0">
                <a:effectLst/>
                <a:latin typeface="华文细黑" pitchFamily="2" charset="-122"/>
                <a:ea typeface="华文细黑" pitchFamily="2" charset="-122"/>
                <a:cs typeface="Times New Roman" panose="02020603050405020304"/>
              </a:endParaRPr>
            </a:p>
          </p:txBody>
        </p:sp>
      </p:grpSp>
      <p:grpSp>
        <p:nvGrpSpPr>
          <p:cNvPr id="13" name="组合 12"/>
          <p:cNvGrpSpPr/>
          <p:nvPr/>
        </p:nvGrpSpPr>
        <p:grpSpPr>
          <a:xfrm>
            <a:off x="3575421" y="4001040"/>
            <a:ext cx="1461708" cy="1487677"/>
            <a:chOff x="2609557" y="4409756"/>
            <a:chExt cx="1096281" cy="1239731"/>
          </a:xfrm>
        </p:grpSpPr>
        <p:pic>
          <p:nvPicPr>
            <p:cNvPr id="14" name="图片 13"/>
            <p:cNvPicPr/>
            <p:nvPr/>
          </p:nvPicPr>
          <p:blipFill>
            <a:blip r:embed="rId3"/>
            <a:stretch>
              <a:fillRect/>
            </a:stretch>
          </p:blipFill>
          <p:spPr>
            <a:xfrm>
              <a:off x="2704024" y="4409756"/>
              <a:ext cx="660101" cy="740573"/>
            </a:xfrm>
            <a:prstGeom prst="rect">
              <a:avLst/>
            </a:prstGeom>
          </p:spPr>
        </p:pic>
        <p:sp>
          <p:nvSpPr>
            <p:cNvPr id="15" name="文本框 600127"/>
            <p:cNvSpPr txBox="1"/>
            <p:nvPr/>
          </p:nvSpPr>
          <p:spPr>
            <a:xfrm>
              <a:off x="2609557" y="5187649"/>
              <a:ext cx="1096281"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目标数据</a:t>
              </a:r>
              <a:endParaRPr lang="zh-CN" sz="3735" kern="100" dirty="0">
                <a:effectLst/>
                <a:latin typeface="华文细黑" pitchFamily="2" charset="-122"/>
                <a:ea typeface="华文细黑" pitchFamily="2" charset="-122"/>
                <a:cs typeface="Times New Roman" panose="02020603050405020304"/>
              </a:endParaRPr>
            </a:p>
          </p:txBody>
        </p:sp>
      </p:grpSp>
      <p:grpSp>
        <p:nvGrpSpPr>
          <p:cNvPr id="16" name="组合 15"/>
          <p:cNvGrpSpPr/>
          <p:nvPr/>
        </p:nvGrpSpPr>
        <p:grpSpPr>
          <a:xfrm>
            <a:off x="1732736" y="5722435"/>
            <a:ext cx="0" cy="612984"/>
            <a:chOff x="1227544" y="5844251"/>
            <a:chExt cx="0" cy="510820"/>
          </a:xfrm>
        </p:grpSpPr>
        <p:cxnSp>
          <p:nvCxnSpPr>
            <p:cNvPr id="17" name="直接箭头连接符 16"/>
            <p:cNvCxnSpPr/>
            <p:nvPr/>
          </p:nvCxnSpPr>
          <p:spPr>
            <a:xfrm flipV="1">
              <a:off x="1227544" y="5844251"/>
              <a:ext cx="0" cy="51082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1227544" y="5977205"/>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488340" y="5075863"/>
            <a:ext cx="0" cy="1273552"/>
            <a:chOff x="2544247" y="5305441"/>
            <a:chExt cx="0" cy="1061293"/>
          </a:xfrm>
        </p:grpSpPr>
        <p:cxnSp>
          <p:nvCxnSpPr>
            <p:cNvPr id="20" name="直接箭头连接符 19"/>
            <p:cNvCxnSpPr/>
            <p:nvPr/>
          </p:nvCxnSpPr>
          <p:spPr>
            <a:xfrm flipV="1">
              <a:off x="2544247" y="5305441"/>
              <a:ext cx="0" cy="1061293"/>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2544247" y="5731124"/>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5103993" y="4422292"/>
            <a:ext cx="0" cy="1913127"/>
            <a:chOff x="3755987" y="4760799"/>
            <a:chExt cx="0" cy="1594272"/>
          </a:xfrm>
        </p:grpSpPr>
        <p:cxnSp>
          <p:nvCxnSpPr>
            <p:cNvPr id="23" name="直接箭头连接符 22"/>
            <p:cNvCxnSpPr/>
            <p:nvPr/>
          </p:nvCxnSpPr>
          <p:spPr>
            <a:xfrm flipV="1">
              <a:off x="3755987" y="4760799"/>
              <a:ext cx="0" cy="1594272"/>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3755987" y="5689139"/>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6758523" y="3754727"/>
            <a:ext cx="1555" cy="2534508"/>
            <a:chOff x="4996884" y="4204495"/>
            <a:chExt cx="1166" cy="2112090"/>
          </a:xfrm>
        </p:grpSpPr>
        <p:cxnSp>
          <p:nvCxnSpPr>
            <p:cNvPr id="26" name="直接箭头连接符 25"/>
            <p:cNvCxnSpPr/>
            <p:nvPr/>
          </p:nvCxnSpPr>
          <p:spPr>
            <a:xfrm flipV="1">
              <a:off x="4996884" y="4204495"/>
              <a:ext cx="0" cy="211209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998050" y="5529362"/>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535897" y="3176731"/>
            <a:ext cx="0" cy="3158689"/>
            <a:chOff x="6329915" y="3722831"/>
            <a:chExt cx="0" cy="2632241"/>
          </a:xfrm>
        </p:grpSpPr>
        <p:cxnSp>
          <p:nvCxnSpPr>
            <p:cNvPr id="29" name="直接箭头连接符 28"/>
            <p:cNvCxnSpPr/>
            <p:nvPr/>
          </p:nvCxnSpPr>
          <p:spPr>
            <a:xfrm flipV="1">
              <a:off x="6329915" y="3722831"/>
              <a:ext cx="0" cy="2632241"/>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6329915" y="5256458"/>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10316381" y="2499369"/>
            <a:ext cx="0" cy="3836051"/>
            <a:chOff x="7665278" y="3158363"/>
            <a:chExt cx="0" cy="3196709"/>
          </a:xfrm>
        </p:grpSpPr>
        <p:cxnSp>
          <p:nvCxnSpPr>
            <p:cNvPr id="32" name="直接箭头连接符 31"/>
            <p:cNvCxnSpPr/>
            <p:nvPr/>
          </p:nvCxnSpPr>
          <p:spPr>
            <a:xfrm flipV="1">
              <a:off x="7665278" y="3158363"/>
              <a:ext cx="0" cy="3196709"/>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7665278" y="4891420"/>
              <a:ext cx="0" cy="240249"/>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1922448" y="4738580"/>
            <a:ext cx="1270441" cy="1393911"/>
            <a:chOff x="1369827" y="5024373"/>
            <a:chExt cx="952831" cy="1161592"/>
          </a:xfrm>
        </p:grpSpPr>
        <p:pic>
          <p:nvPicPr>
            <p:cNvPr id="35" name="图片 34"/>
            <p:cNvPicPr/>
            <p:nvPr/>
          </p:nvPicPr>
          <p:blipFill>
            <a:blip r:embed="rId4">
              <a:clrChange>
                <a:clrFrom>
                  <a:srgbClr val="FFFDFF"/>
                </a:clrFrom>
                <a:clrTo>
                  <a:srgbClr val="FFFDFF">
                    <a:alpha val="0"/>
                  </a:srgbClr>
                </a:clrTo>
              </a:clrChange>
            </a:blip>
            <a:stretch>
              <a:fillRect/>
            </a:stretch>
          </p:blipFill>
          <p:spPr>
            <a:xfrm>
              <a:off x="1369827" y="5024373"/>
              <a:ext cx="952831" cy="810548"/>
            </a:xfrm>
            <a:prstGeom prst="rect">
              <a:avLst/>
            </a:prstGeom>
          </p:spPr>
        </p:pic>
        <p:sp>
          <p:nvSpPr>
            <p:cNvPr id="36" name="文本框 600134"/>
            <p:cNvSpPr txBox="1"/>
            <p:nvPr/>
          </p:nvSpPr>
          <p:spPr>
            <a:xfrm>
              <a:off x="1544765" y="5724127"/>
              <a:ext cx="676429"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a:solidFill>
                    <a:srgbClr val="000000"/>
                  </a:solidFill>
                  <a:effectLst/>
                  <a:latin typeface="华文细黑" pitchFamily="2" charset="-122"/>
                  <a:ea typeface="华文细黑" pitchFamily="2" charset="-122"/>
                  <a:cs typeface="Times New Roman" panose="02020603050405020304"/>
                </a:rPr>
                <a:t>数据</a:t>
              </a:r>
              <a:endParaRPr lang="zh-CN" sz="3735" kern="100">
                <a:effectLst/>
                <a:latin typeface="华文细黑" pitchFamily="2" charset="-122"/>
                <a:ea typeface="华文细黑" pitchFamily="2" charset="-122"/>
                <a:cs typeface="Times New Roman" panose="02020603050405020304"/>
              </a:endParaRPr>
            </a:p>
          </p:txBody>
        </p:sp>
      </p:grpSp>
      <p:grpSp>
        <p:nvGrpSpPr>
          <p:cNvPr id="37" name="组合 36"/>
          <p:cNvGrpSpPr/>
          <p:nvPr/>
        </p:nvGrpSpPr>
        <p:grpSpPr>
          <a:xfrm>
            <a:off x="5018468" y="3232711"/>
            <a:ext cx="2027731" cy="1654219"/>
            <a:chOff x="3691843" y="3769481"/>
            <a:chExt cx="1520798" cy="1378516"/>
          </a:xfrm>
        </p:grpSpPr>
        <p:pic>
          <p:nvPicPr>
            <p:cNvPr id="38" name="图片 37"/>
            <p:cNvPicPr/>
            <p:nvPr/>
          </p:nvPicPr>
          <p:blipFill>
            <a:blip r:embed="rId5"/>
            <a:stretch>
              <a:fillRect/>
            </a:stretch>
          </p:blipFill>
          <p:spPr>
            <a:xfrm>
              <a:off x="3999735" y="3769481"/>
              <a:ext cx="770895" cy="988985"/>
            </a:xfrm>
            <a:prstGeom prst="rect">
              <a:avLst/>
            </a:prstGeom>
          </p:spPr>
        </p:pic>
        <p:sp>
          <p:nvSpPr>
            <p:cNvPr id="39" name="文本框 600135"/>
            <p:cNvSpPr txBox="1"/>
            <p:nvPr/>
          </p:nvSpPr>
          <p:spPr>
            <a:xfrm>
              <a:off x="3691843" y="4686159"/>
              <a:ext cx="1520798"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预处理后数据</a:t>
              </a:r>
              <a:endParaRPr lang="zh-CN" sz="2665" kern="100" dirty="0">
                <a:effectLst/>
                <a:latin typeface="华文细黑" pitchFamily="2" charset="-122"/>
                <a:ea typeface="华文细黑" pitchFamily="2" charset="-122"/>
                <a:cs typeface="Times New Roman" panose="02020603050405020304"/>
              </a:endParaRPr>
            </a:p>
          </p:txBody>
        </p:sp>
      </p:grpSp>
      <p:grpSp>
        <p:nvGrpSpPr>
          <p:cNvPr id="40" name="组合 39"/>
          <p:cNvGrpSpPr/>
          <p:nvPr/>
        </p:nvGrpSpPr>
        <p:grpSpPr>
          <a:xfrm>
            <a:off x="905472" y="414905"/>
            <a:ext cx="10375104" cy="719947"/>
            <a:chOff x="607095" y="1421308"/>
            <a:chExt cx="7781328" cy="599955"/>
          </a:xfrm>
        </p:grpSpPr>
        <p:cxnSp>
          <p:nvCxnSpPr>
            <p:cNvPr id="41" name="直接连接符 40"/>
            <p:cNvCxnSpPr/>
            <p:nvPr/>
          </p:nvCxnSpPr>
          <p:spPr>
            <a:xfrm>
              <a:off x="607095" y="1623570"/>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577680" y="1592081"/>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249573" y="1592081"/>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07095" y="1832329"/>
              <a:ext cx="4957756"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19172" y="1618904"/>
              <a:ext cx="0" cy="396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577680" y="1832329"/>
              <a:ext cx="1454322"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7040165" y="1832329"/>
              <a:ext cx="1203577"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文本框 600143"/>
            <p:cNvSpPr txBox="1"/>
            <p:nvPr/>
          </p:nvSpPr>
          <p:spPr>
            <a:xfrm>
              <a:off x="2339751" y="1421309"/>
              <a:ext cx="1096281" cy="4315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r">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数据准备</a:t>
              </a:r>
              <a:endParaRPr lang="zh-CN" sz="3735" kern="100" dirty="0">
                <a:effectLst/>
                <a:latin typeface="华文细黑" pitchFamily="2" charset="-122"/>
                <a:ea typeface="华文细黑" pitchFamily="2" charset="-122"/>
                <a:cs typeface="Times New Roman" panose="02020603050405020304"/>
              </a:endParaRPr>
            </a:p>
          </p:txBody>
        </p:sp>
        <p:sp>
          <p:nvSpPr>
            <p:cNvPr id="49" name="文本框 97"/>
            <p:cNvSpPr txBox="1"/>
            <p:nvPr/>
          </p:nvSpPr>
          <p:spPr>
            <a:xfrm>
              <a:off x="5763114" y="1452779"/>
              <a:ext cx="1096281" cy="43034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r">
                <a:spcAft>
                  <a:spcPts val="0"/>
                </a:spcAft>
              </a:pPr>
              <a:r>
                <a:rPr lang="zh-CN" sz="2665">
                  <a:solidFill>
                    <a:srgbClr val="000000"/>
                  </a:solidFill>
                  <a:effectLst/>
                  <a:latin typeface="华文细黑" pitchFamily="2" charset="-122"/>
                  <a:ea typeface="华文细黑" pitchFamily="2" charset="-122"/>
                  <a:cs typeface="Times New Roman" panose="02020603050405020304"/>
                </a:rPr>
                <a:t>数据挖掘</a:t>
              </a:r>
              <a:endParaRPr lang="zh-CN" sz="4800">
                <a:effectLst/>
                <a:latin typeface="华文细黑" pitchFamily="2" charset="-122"/>
                <a:ea typeface="华文细黑" pitchFamily="2" charset="-122"/>
                <a:cs typeface="宋体" panose="02010600030101010101" pitchFamily="2" charset="-122"/>
              </a:endParaRPr>
            </a:p>
          </p:txBody>
        </p:sp>
        <p:sp>
          <p:nvSpPr>
            <p:cNvPr id="50" name="文本框 97"/>
            <p:cNvSpPr txBox="1"/>
            <p:nvPr/>
          </p:nvSpPr>
          <p:spPr>
            <a:xfrm>
              <a:off x="7012241" y="1421308"/>
              <a:ext cx="1376182" cy="4315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marR="152400" algn="r">
                <a:spcAft>
                  <a:spcPts val="0"/>
                </a:spcAft>
              </a:pPr>
              <a:r>
                <a:rPr lang="zh-CN" sz="2665">
                  <a:solidFill>
                    <a:srgbClr val="000000"/>
                  </a:solidFill>
                  <a:effectLst/>
                  <a:latin typeface="华文细黑" pitchFamily="2" charset="-122"/>
                  <a:ea typeface="华文细黑" pitchFamily="2" charset="-122"/>
                  <a:cs typeface="Times New Roman" panose="02020603050405020304"/>
                </a:rPr>
                <a:t>解释评估</a:t>
              </a:r>
              <a:endParaRPr lang="zh-CN" sz="4800">
                <a:effectLst/>
                <a:latin typeface="华文细黑" pitchFamily="2" charset="-122"/>
                <a:ea typeface="华文细黑" pitchFamily="2" charset="-122"/>
                <a:cs typeface="宋体" panose="02010600030101010101" pitchFamily="2" charset="-122"/>
              </a:endParaRPr>
            </a:p>
          </p:txBody>
        </p:sp>
      </p:grpSp>
      <p:grpSp>
        <p:nvGrpSpPr>
          <p:cNvPr id="51" name="组合 50"/>
          <p:cNvGrpSpPr/>
          <p:nvPr/>
        </p:nvGrpSpPr>
        <p:grpSpPr>
          <a:xfrm>
            <a:off x="8808025" y="2050127"/>
            <a:ext cx="1230012" cy="1392511"/>
            <a:chOff x="6534010" y="2783995"/>
            <a:chExt cx="922509" cy="1160425"/>
          </a:xfrm>
        </p:grpSpPr>
        <p:sp>
          <p:nvSpPr>
            <p:cNvPr id="52" name="文本框 600118"/>
            <p:cNvSpPr txBox="1"/>
            <p:nvPr/>
          </p:nvSpPr>
          <p:spPr>
            <a:xfrm>
              <a:off x="6671628" y="3482582"/>
              <a:ext cx="677595"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模式</a:t>
              </a:r>
              <a:endParaRPr lang="zh-CN" sz="3735" kern="100" dirty="0">
                <a:effectLst/>
                <a:latin typeface="华文细黑" pitchFamily="2" charset="-122"/>
                <a:ea typeface="华文细黑" pitchFamily="2" charset="-122"/>
                <a:cs typeface="Times New Roman" panose="02020603050405020304"/>
              </a:endParaRPr>
            </a:p>
          </p:txBody>
        </p:sp>
        <p:pic>
          <p:nvPicPr>
            <p:cNvPr id="53" name="图片 52"/>
            <p:cNvPicPr/>
            <p:nvPr/>
          </p:nvPicPr>
          <p:blipFill>
            <a:blip r:embed="rId6">
              <a:clrChange>
                <a:clrFrom>
                  <a:srgbClr val="FFFFFF"/>
                </a:clrFrom>
                <a:clrTo>
                  <a:srgbClr val="FFFFFF">
                    <a:alpha val="0"/>
                  </a:srgbClr>
                </a:clrTo>
              </a:clrChange>
            </a:blip>
            <a:stretch>
              <a:fillRect/>
            </a:stretch>
          </p:blipFill>
          <p:spPr>
            <a:xfrm>
              <a:off x="6534010" y="2783995"/>
              <a:ext cx="922509" cy="714915"/>
            </a:xfrm>
            <a:prstGeom prst="rect">
              <a:avLst/>
            </a:prstGeom>
            <a:ln>
              <a:noFill/>
            </a:ln>
            <a:effectLst>
              <a:softEdge rad="12700"/>
            </a:effectLst>
          </p:spPr>
        </p:pic>
      </p:grpSp>
      <p:grpSp>
        <p:nvGrpSpPr>
          <p:cNvPr id="54" name="组合 53"/>
          <p:cNvGrpSpPr/>
          <p:nvPr/>
        </p:nvGrpSpPr>
        <p:grpSpPr>
          <a:xfrm>
            <a:off x="335361" y="5485917"/>
            <a:ext cx="1184916" cy="1140237"/>
            <a:chOff x="179512" y="5647154"/>
            <a:chExt cx="888687" cy="950198"/>
          </a:xfrm>
        </p:grpSpPr>
        <p:sp>
          <p:nvSpPr>
            <p:cNvPr id="55" name="文本框 600109"/>
            <p:cNvSpPr txBox="1"/>
            <p:nvPr/>
          </p:nvSpPr>
          <p:spPr>
            <a:xfrm>
              <a:off x="179512" y="6135514"/>
              <a:ext cx="888687"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a:solidFill>
                    <a:srgbClr val="000000"/>
                  </a:solidFill>
                  <a:effectLst/>
                  <a:latin typeface="华文细黑" pitchFamily="2" charset="-122"/>
                  <a:ea typeface="华文细黑" pitchFamily="2" charset="-122"/>
                  <a:cs typeface="Times New Roman" panose="02020603050405020304"/>
                </a:rPr>
                <a:t>数据源</a:t>
              </a:r>
              <a:endParaRPr lang="zh-CN" sz="3735" kern="100">
                <a:effectLst/>
                <a:latin typeface="华文细黑" pitchFamily="2" charset="-122"/>
                <a:ea typeface="华文细黑" pitchFamily="2" charset="-122"/>
                <a:cs typeface="Times New Roman" panose="02020603050405020304"/>
              </a:endParaRPr>
            </a:p>
          </p:txBody>
        </p:sp>
        <p:pic>
          <p:nvPicPr>
            <p:cNvPr id="56" name="图片 55"/>
            <p:cNvPicPr/>
            <p:nvPr/>
          </p:nvPicPr>
          <p:blipFill>
            <a:blip r:embed="rId7"/>
            <a:stretch>
              <a:fillRect/>
            </a:stretch>
          </p:blipFill>
          <p:spPr>
            <a:xfrm>
              <a:off x="274712" y="5647154"/>
              <a:ext cx="651937" cy="515485"/>
            </a:xfrm>
            <a:prstGeom prst="rect">
              <a:avLst/>
            </a:prstGeom>
          </p:spPr>
        </p:pic>
      </p:grpSp>
      <p:sp>
        <p:nvSpPr>
          <p:cNvPr id="57" name="燕尾形箭头 56"/>
          <p:cNvSpPr/>
          <p:nvPr/>
        </p:nvSpPr>
        <p:spPr>
          <a:xfrm rot="20354895">
            <a:off x="9958731" y="2012341"/>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dirty="0">
                <a:solidFill>
                  <a:srgbClr val="000000"/>
                </a:solidFill>
                <a:effectLst/>
                <a:latin typeface="华文细黑" pitchFamily="2" charset="-122"/>
                <a:ea typeface="华文细黑" pitchFamily="2" charset="-122"/>
                <a:cs typeface="Times New Roman" panose="02020603050405020304"/>
              </a:rPr>
              <a:t> </a:t>
            </a:r>
            <a:endParaRPr lang="zh-CN" sz="3735" kern="100" dirty="0">
              <a:effectLst/>
              <a:latin typeface="华文细黑" pitchFamily="2" charset="-122"/>
              <a:ea typeface="华文细黑" pitchFamily="2" charset="-122"/>
              <a:cs typeface="Times New Roman" panose="02020603050405020304"/>
            </a:endParaRPr>
          </a:p>
        </p:txBody>
      </p:sp>
      <p:sp>
        <p:nvSpPr>
          <p:cNvPr id="58" name="文本框 600150"/>
          <p:cNvSpPr txBox="1"/>
          <p:nvPr/>
        </p:nvSpPr>
        <p:spPr>
          <a:xfrm>
            <a:off x="7688419" y="2120101"/>
            <a:ext cx="1461708"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数据挖掘</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grpSp>
        <p:nvGrpSpPr>
          <p:cNvPr id="59" name="组合 58"/>
          <p:cNvGrpSpPr/>
          <p:nvPr/>
        </p:nvGrpSpPr>
        <p:grpSpPr>
          <a:xfrm>
            <a:off x="1752952" y="6367607"/>
            <a:ext cx="8550991" cy="8397"/>
            <a:chOff x="1242705" y="6381895"/>
            <a:chExt cx="6413243" cy="6998"/>
          </a:xfrm>
        </p:grpSpPr>
        <p:cxnSp>
          <p:nvCxnSpPr>
            <p:cNvPr id="60" name="直接箭头连接符 59"/>
            <p:cNvCxnSpPr/>
            <p:nvPr/>
          </p:nvCxnSpPr>
          <p:spPr>
            <a:xfrm flipH="1">
              <a:off x="1242705" y="6388893"/>
              <a:ext cx="6413243" cy="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rot="16200000" flipV="1">
              <a:off x="6550921" y="6262353"/>
              <a:ext cx="0" cy="239083"/>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2" name="文本框 600119"/>
          <p:cNvSpPr txBox="1"/>
          <p:nvPr/>
        </p:nvSpPr>
        <p:spPr>
          <a:xfrm>
            <a:off x="9360364" y="1491723"/>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解释评估</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3" name="文本框 600111"/>
          <p:cNvSpPr txBox="1"/>
          <p:nvPr/>
        </p:nvSpPr>
        <p:spPr>
          <a:xfrm>
            <a:off x="2558447" y="4064017"/>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数据选择</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4" name="文本框 600108"/>
          <p:cNvSpPr txBox="1"/>
          <p:nvPr/>
        </p:nvSpPr>
        <p:spPr>
          <a:xfrm>
            <a:off x="905472" y="4699395"/>
            <a:ext cx="1461708"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数据集成</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5" name="文本框 600149"/>
          <p:cNvSpPr txBox="1"/>
          <p:nvPr/>
        </p:nvSpPr>
        <p:spPr>
          <a:xfrm>
            <a:off x="4284505" y="3388056"/>
            <a:ext cx="1181807"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预处理</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6" name="文本框 600112"/>
          <p:cNvSpPr txBox="1"/>
          <p:nvPr/>
        </p:nvSpPr>
        <p:spPr>
          <a:xfrm>
            <a:off x="5833293" y="2712095"/>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数据转换</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7" name="燕尾形箭头 66"/>
          <p:cNvSpPr/>
          <p:nvPr/>
        </p:nvSpPr>
        <p:spPr>
          <a:xfrm rot="20354895">
            <a:off x="1429509" y="5498513"/>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dirty="0">
                <a:solidFill>
                  <a:srgbClr val="000000"/>
                </a:solidFill>
                <a:effectLst/>
                <a:latin typeface="华文细黑" pitchFamily="2" charset="-122"/>
                <a:ea typeface="华文细黑" pitchFamily="2" charset="-122"/>
                <a:cs typeface="Times New Roman" panose="02020603050405020304"/>
              </a:rPr>
              <a:t> </a:t>
            </a:r>
            <a:endParaRPr lang="zh-CN" sz="3735" kern="100" dirty="0">
              <a:effectLst/>
              <a:latin typeface="华文细黑" pitchFamily="2" charset="-122"/>
              <a:ea typeface="华文细黑" pitchFamily="2" charset="-122"/>
              <a:cs typeface="Times New Roman" panose="02020603050405020304"/>
            </a:endParaRPr>
          </a:p>
        </p:txBody>
      </p:sp>
      <p:sp>
        <p:nvSpPr>
          <p:cNvPr id="68" name="燕尾形箭头 67"/>
          <p:cNvSpPr/>
          <p:nvPr/>
        </p:nvSpPr>
        <p:spPr>
          <a:xfrm rot="20354895">
            <a:off x="3063823" y="4832348"/>
            <a:ext cx="704419"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69" name="矩形标注 68"/>
          <p:cNvSpPr/>
          <p:nvPr/>
        </p:nvSpPr>
        <p:spPr>
          <a:xfrm>
            <a:off x="336256" y="1115071"/>
            <a:ext cx="7824000" cy="1728000"/>
          </a:xfrm>
          <a:prstGeom prst="wedgeRectCallout">
            <a:avLst>
              <a:gd name="adj1" fmla="val 65692"/>
              <a:gd name="adj2" fmla="val -17485"/>
            </a:avLst>
          </a:prstGeom>
          <a:solidFill>
            <a:schemeClr val="bg1">
              <a:lumMod val="85000"/>
            </a:schemeClr>
          </a:solidFill>
        </p:spPr>
        <p:style>
          <a:lnRef idx="1">
            <a:schemeClr val="accent1"/>
          </a:lnRef>
          <a:fillRef idx="2">
            <a:schemeClr val="accent1"/>
          </a:fillRef>
          <a:effectRef idx="1">
            <a:schemeClr val="accent1"/>
          </a:effectRef>
          <a:fontRef idx="minor">
            <a:schemeClr val="dk1"/>
          </a:fontRef>
        </p:style>
        <p:txBody>
          <a:bodyPr tIns="96000" rtlCol="0" anchor="ctr"/>
          <a:p>
            <a:pPr>
              <a:lnSpc>
                <a:spcPct val="120000"/>
              </a:lnSpc>
            </a:pPr>
            <a:r>
              <a:rPr lang="zh-CN" altLang="en-US" sz="2400" dirty="0">
                <a:latin typeface="Times" pitchFamily="18" charset="0"/>
                <a:ea typeface="华文细黑" pitchFamily="2" charset="-122"/>
                <a:cs typeface="Times" pitchFamily="18" charset="0"/>
              </a:rPr>
              <a:t>对所建立的模型及结果进行评价,确认模型和结果的可信度和功能性,将所发现的知识以用户能了解的方式呈现给用户，并返回到最初提出的商业或管理的问题上来。</a:t>
            </a:r>
            <a:endParaRPr lang="zh-CN" altLang="en-US" sz="2400" dirty="0">
              <a:latin typeface="Times" pitchFamily="18" charset="0"/>
              <a:ea typeface="华文细黑" pitchFamily="2" charset="-122"/>
              <a:cs typeface="Times"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wipe(left)">
                                      <p:cBhvr>
                                        <p:cTn id="16" dur="500"/>
                                        <p:tgtEl>
                                          <p:spTgt spid="6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500"/>
                                        <p:tgtEl>
                                          <p:spTgt spid="64"/>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wipe(left)">
                                      <p:cBhvr>
                                        <p:cTn id="28" dur="500"/>
                                        <p:tgtEl>
                                          <p:spTgt spid="6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wipe(left)">
                                      <p:cBhvr>
                                        <p:cTn id="31" dur="500"/>
                                        <p:tgtEl>
                                          <p:spTgt spid="63"/>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left)">
                                      <p:cBhvr>
                                        <p:cTn id="43" dur="500"/>
                                        <p:tgtEl>
                                          <p:spTgt spid="65"/>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wipe(left)">
                                      <p:cBhvr>
                                        <p:cTn id="55" dur="500"/>
                                        <p:tgtEl>
                                          <p:spTgt spid="66"/>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left)">
                                      <p:cBhvr>
                                        <p:cTn id="64" dur="500"/>
                                        <p:tgtEl>
                                          <p:spTgt spid="7"/>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left)">
                                      <p:cBhvr>
                                        <p:cTn id="76" dur="500"/>
                                        <p:tgtEl>
                                          <p:spTgt spid="57"/>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left)">
                                      <p:cBhvr>
                                        <p:cTn id="79" dur="500"/>
                                        <p:tgtEl>
                                          <p:spTgt spid="62"/>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wipe(up)">
                                      <p:cBhvr>
                                        <p:cTn id="88" dur="500"/>
                                        <p:tgtEl>
                                          <p:spTgt spid="31"/>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wipe(right)">
                                      <p:cBhvr>
                                        <p:cTn id="92" dur="1000"/>
                                        <p:tgtEl>
                                          <p:spTgt spid="59"/>
                                        </p:tgtEl>
                                      </p:cBhvr>
                                    </p:animEffect>
                                  </p:childTnLst>
                                </p:cTn>
                              </p:par>
                              <p:par>
                                <p:cTn id="93" presetID="22" presetClass="entr" presetSubtype="4" fill="hold" nodeType="withEffect">
                                  <p:stCondLst>
                                    <p:cond delay="250"/>
                                  </p:stCondLst>
                                  <p:childTnLst>
                                    <p:set>
                                      <p:cBhvr>
                                        <p:cTn id="94" dur="1" fill="hold">
                                          <p:stCondLst>
                                            <p:cond delay="0"/>
                                          </p:stCondLst>
                                        </p:cTn>
                                        <p:tgtEl>
                                          <p:spTgt spid="28"/>
                                        </p:tgtEl>
                                        <p:attrNameLst>
                                          <p:attrName>style.visibility</p:attrName>
                                        </p:attrNameLst>
                                      </p:cBhvr>
                                      <p:to>
                                        <p:strVal val="visible"/>
                                      </p:to>
                                    </p:set>
                                    <p:animEffect transition="in" filter="wipe(down)">
                                      <p:cBhvr>
                                        <p:cTn id="95" dur="1000"/>
                                        <p:tgtEl>
                                          <p:spTgt spid="28"/>
                                        </p:tgtEl>
                                      </p:cBhvr>
                                    </p:animEffect>
                                  </p:childTnLst>
                                </p:cTn>
                              </p:par>
                              <p:par>
                                <p:cTn id="96" presetID="22" presetClass="entr" presetSubtype="4" fill="hold" nodeType="withEffect">
                                  <p:stCondLst>
                                    <p:cond delay="50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1000"/>
                                        <p:tgtEl>
                                          <p:spTgt spid="25"/>
                                        </p:tgtEl>
                                      </p:cBhvr>
                                    </p:animEffect>
                                  </p:childTnLst>
                                </p:cTn>
                              </p:par>
                              <p:par>
                                <p:cTn id="99" presetID="22" presetClass="entr" presetSubtype="4" fill="hold" nodeType="withEffect">
                                  <p:stCondLst>
                                    <p:cond delay="750"/>
                                  </p:stCondLst>
                                  <p:childTnLst>
                                    <p:set>
                                      <p:cBhvr>
                                        <p:cTn id="100" dur="1" fill="hold">
                                          <p:stCondLst>
                                            <p:cond delay="0"/>
                                          </p:stCondLst>
                                        </p:cTn>
                                        <p:tgtEl>
                                          <p:spTgt spid="22"/>
                                        </p:tgtEl>
                                        <p:attrNameLst>
                                          <p:attrName>style.visibility</p:attrName>
                                        </p:attrNameLst>
                                      </p:cBhvr>
                                      <p:to>
                                        <p:strVal val="visible"/>
                                      </p:to>
                                    </p:set>
                                    <p:animEffect transition="in" filter="wipe(down)">
                                      <p:cBhvr>
                                        <p:cTn id="101" dur="1000"/>
                                        <p:tgtEl>
                                          <p:spTgt spid="22"/>
                                        </p:tgtEl>
                                      </p:cBhvr>
                                    </p:animEffect>
                                  </p:childTnLst>
                                </p:cTn>
                              </p:par>
                              <p:par>
                                <p:cTn id="102" presetID="22" presetClass="entr" presetSubtype="4" fill="hold" nodeType="withEffect">
                                  <p:stCondLst>
                                    <p:cond delay="1000"/>
                                  </p:stCondLst>
                                  <p:childTnLst>
                                    <p:set>
                                      <p:cBhvr>
                                        <p:cTn id="103" dur="1" fill="hold">
                                          <p:stCondLst>
                                            <p:cond delay="0"/>
                                          </p:stCondLst>
                                        </p:cTn>
                                        <p:tgtEl>
                                          <p:spTgt spid="19"/>
                                        </p:tgtEl>
                                        <p:attrNameLst>
                                          <p:attrName>style.visibility</p:attrName>
                                        </p:attrNameLst>
                                      </p:cBhvr>
                                      <p:to>
                                        <p:strVal val="visible"/>
                                      </p:to>
                                    </p:set>
                                    <p:animEffect transition="in" filter="wipe(down)">
                                      <p:cBhvr>
                                        <p:cTn id="104" dur="1000"/>
                                        <p:tgtEl>
                                          <p:spTgt spid="19"/>
                                        </p:tgtEl>
                                      </p:cBhvr>
                                    </p:animEffect>
                                  </p:childTnLst>
                                </p:cTn>
                              </p:par>
                              <p:par>
                                <p:cTn id="105" presetID="22" presetClass="entr" presetSubtype="4" fill="hold" nodeType="withEffect">
                                  <p:stCondLst>
                                    <p:cond delay="1250"/>
                                  </p:stCondLst>
                                  <p:childTnLst>
                                    <p:set>
                                      <p:cBhvr>
                                        <p:cTn id="106" dur="1" fill="hold">
                                          <p:stCondLst>
                                            <p:cond delay="0"/>
                                          </p:stCondLst>
                                        </p:cTn>
                                        <p:tgtEl>
                                          <p:spTgt spid="16"/>
                                        </p:tgtEl>
                                        <p:attrNameLst>
                                          <p:attrName>style.visibility</p:attrName>
                                        </p:attrNameLst>
                                      </p:cBhvr>
                                      <p:to>
                                        <p:strVal val="visible"/>
                                      </p:to>
                                    </p:set>
                                    <p:animEffect transition="in" filter="wipe(down)">
                                      <p:cBhvr>
                                        <p:cTn id="107" dur="1000"/>
                                        <p:tgtEl>
                                          <p:spTgt spid="16"/>
                                        </p:tgtEl>
                                      </p:cBhvr>
                                    </p:animEffect>
                                  </p:childTnLst>
                                </p:cTn>
                              </p:par>
                            </p:childTnLst>
                          </p:cTn>
                        </p:par>
                        <p:par>
                          <p:cTn id="108" fill="hold">
                            <p:stCondLst>
                              <p:cond delay="1500"/>
                            </p:stCondLst>
                            <p:childTnLst>
                              <p:par>
                                <p:cTn id="109" presetID="10" presetClass="entr" presetSubtype="0" fill="hold" grpId="0" nodeType="afterEffect">
                                  <p:stCondLst>
                                    <p:cond delay="0"/>
                                  </p:stCondLst>
                                  <p:childTnLst>
                                    <p:set>
                                      <p:cBhvr>
                                        <p:cTn id="110" dur="1" fill="hold">
                                          <p:stCondLst>
                                            <p:cond delay="0"/>
                                          </p:stCondLst>
                                        </p:cTn>
                                        <p:tgtEl>
                                          <p:spTgt spid="69"/>
                                        </p:tgtEl>
                                        <p:attrNameLst>
                                          <p:attrName>style.visibility</p:attrName>
                                        </p:attrNameLst>
                                      </p:cBhvr>
                                      <p:to>
                                        <p:strVal val="visible"/>
                                      </p:to>
                                    </p:set>
                                    <p:animEffect transition="in" filter="fade">
                                      <p:cBhvr>
                                        <p:cTn id="11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57" grpId="0" bldLvl="0" animBg="1"/>
      <p:bldP spid="58" grpId="0" bldLvl="0" animBg="1"/>
      <p:bldP spid="62" grpId="0" bldLvl="0" animBg="1"/>
      <p:bldP spid="63" grpId="0" bldLvl="0" animBg="1"/>
      <p:bldP spid="64" grpId="0" bldLvl="0" animBg="1"/>
      <p:bldP spid="65" grpId="0" bldLvl="0" animBg="1"/>
      <p:bldP spid="66" grpId="0" bldLvl="0" animBg="1"/>
      <p:bldP spid="67" grpId="0" bldLvl="0" animBg="1"/>
      <p:bldP spid="68" grpId="0" bldLvl="0" animBg="1"/>
      <p:bldP spid="69"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52170" y="845820"/>
            <a:ext cx="10285730" cy="5367020"/>
          </a:xfrm>
          <a:prstGeom prst="rect">
            <a:avLst/>
          </a:prstGeom>
          <a:noFill/>
        </p:spPr>
        <p:txBody>
          <a:bodyPr wrap="square" rtlCol="0">
            <a:spAutoFit/>
          </a:bodyPr>
          <a:p>
            <a:pPr fontAlgn="auto">
              <a:lnSpc>
                <a:spcPct val="130000"/>
              </a:lnSpc>
            </a:pPr>
            <a:r>
              <a:rPr lang="en-US" altLang="zh-CN"/>
              <a:t>      </a:t>
            </a:r>
            <a:r>
              <a:rPr lang="en-US" altLang="zh-CN" sz="2400">
                <a:latin typeface="楷体" panose="02010609060101010101" charset="-122"/>
                <a:ea typeface="楷体" panose="02010609060101010101" charset="-122"/>
                <a:cs typeface="楷体" panose="02010609060101010101" charset="-122"/>
              </a:rPr>
              <a:t> </a:t>
            </a:r>
            <a:r>
              <a:rPr lang="zh-CN" altLang="en-US" sz="2400" b="1">
                <a:latin typeface="楷体" panose="02010609060101010101" charset="-122"/>
                <a:ea typeface="楷体" panose="02010609060101010101" charset="-122"/>
                <a:cs typeface="楷体" panose="02010609060101010101" charset="-122"/>
              </a:rPr>
              <a:t>挖掘结果</a:t>
            </a:r>
            <a:r>
              <a:rPr lang="zh-CN" altLang="en-US" sz="2400">
                <a:latin typeface="楷体" panose="02010609060101010101" charset="-122"/>
                <a:ea typeface="楷体" panose="02010609060101010101" charset="-122"/>
                <a:cs typeface="楷体" panose="02010609060101010101" charset="-122"/>
              </a:rPr>
              <a:t>所提供的对商业或管理问题的决策支持信息</a:t>
            </a:r>
            <a:r>
              <a:rPr lang="zh-CN" altLang="en-US" sz="2400" b="1">
                <a:latin typeface="楷体" panose="02010609060101010101" charset="-122"/>
                <a:ea typeface="楷体" panose="02010609060101010101" charset="-122"/>
                <a:cs typeface="楷体" panose="02010609060101010101" charset="-122"/>
              </a:rPr>
              <a:t>的适用性</a:t>
            </a:r>
            <a:r>
              <a:rPr lang="zh-CN" altLang="en-US" sz="2400">
                <a:latin typeface="楷体" panose="02010609060101010101" charset="-122"/>
                <a:ea typeface="楷体" panose="02010609060101010101" charset="-122"/>
                <a:cs typeface="楷体" panose="02010609060101010101" charset="-122"/>
              </a:rPr>
              <a:t>,可以通过多种手段进行检验,可以通过挖掘工具在数据处理过程中所</a:t>
            </a:r>
            <a:r>
              <a:rPr lang="zh-CN" altLang="en-US" sz="2400" b="1">
                <a:latin typeface="楷体" panose="02010609060101010101" charset="-122"/>
                <a:ea typeface="楷体" panose="02010609060101010101" charset="-122"/>
                <a:cs typeface="楷体" panose="02010609060101010101" charset="-122"/>
              </a:rPr>
              <a:t>产生的结果数据和检验数据来进行检验</a:t>
            </a:r>
            <a:r>
              <a:rPr lang="zh-CN" altLang="en-US" sz="2400">
                <a:latin typeface="楷体" panose="02010609060101010101" charset="-122"/>
                <a:ea typeface="楷体" panose="02010609060101010101" charset="-122"/>
                <a:cs typeface="楷体" panose="02010609060101010101" charset="-122"/>
              </a:rPr>
              <a:t>,也可以</a:t>
            </a:r>
            <a:r>
              <a:rPr lang="zh-CN" altLang="en-US" sz="2400" b="1">
                <a:latin typeface="楷体" panose="02010609060101010101" charset="-122"/>
                <a:ea typeface="楷体" panose="02010609060101010101" charset="-122"/>
                <a:cs typeface="楷体" panose="02010609060101010101" charset="-122"/>
              </a:rPr>
              <a:t>直接使用原始的样本数据来进行检验</a:t>
            </a:r>
            <a:r>
              <a:rPr lang="zh-CN" altLang="en-US" sz="2400">
                <a:latin typeface="楷体" panose="02010609060101010101" charset="-122"/>
                <a:ea typeface="楷体" panose="02010609060101010101" charset="-122"/>
                <a:cs typeface="楷体" panose="02010609060101010101" charset="-122"/>
              </a:rPr>
              <a:t>，或使用另外一批能够</a:t>
            </a:r>
            <a:r>
              <a:rPr lang="zh-CN" altLang="en-US" sz="2400" b="1">
                <a:latin typeface="楷体" panose="02010609060101010101" charset="-122"/>
                <a:ea typeface="楷体" panose="02010609060101010101" charset="-122"/>
                <a:cs typeface="楷体" panose="02010609060101010101" charset="-122"/>
              </a:rPr>
              <a:t>反映客观实际规律性的数据来进行检验</a:t>
            </a:r>
            <a:r>
              <a:rPr lang="zh-CN" altLang="en-US" sz="2400">
                <a:latin typeface="楷体" panose="02010609060101010101" charset="-122"/>
                <a:ea typeface="楷体" panose="02010609060101010101" charset="-122"/>
                <a:cs typeface="楷体" panose="02010609060101010101" charset="-122"/>
              </a:rPr>
              <a:t>。</a:t>
            </a:r>
            <a:endParaRPr lang="zh-CN" altLang="en-US" sz="2400">
              <a:latin typeface="楷体" panose="02010609060101010101" charset="-122"/>
              <a:ea typeface="楷体" panose="02010609060101010101" charset="-122"/>
              <a:cs typeface="楷体" panose="02010609060101010101" charset="-122"/>
            </a:endParaRPr>
          </a:p>
          <a:p>
            <a:pPr fontAlgn="auto">
              <a:lnSpc>
                <a:spcPct val="130000"/>
              </a:lnSpc>
            </a:pPr>
            <a:r>
              <a:rPr lang="en-US" altLang="zh-CN" sz="2400">
                <a:latin typeface="楷体" panose="02010609060101010101" charset="-122"/>
                <a:ea typeface="楷体" panose="02010609060101010101" charset="-122"/>
                <a:cs typeface="楷体" panose="02010609060101010101" charset="-122"/>
              </a:rPr>
              <a:t>   </a:t>
            </a:r>
            <a:r>
              <a:rPr lang="zh-CN" altLang="en-US" sz="2400">
                <a:latin typeface="楷体" panose="02010609060101010101" charset="-122"/>
                <a:ea typeface="楷体" panose="02010609060101010101" charset="-122"/>
                <a:cs typeface="楷体" panose="02010609060101010101" charset="-122"/>
              </a:rPr>
              <a:t>如果达不到预期的要求，则需要考虑几个方面的因素:</a:t>
            </a:r>
            <a:endParaRPr lang="zh-CN" altLang="en-US" sz="2400">
              <a:latin typeface="楷体" panose="02010609060101010101" charset="-122"/>
              <a:ea typeface="楷体" panose="02010609060101010101" charset="-122"/>
              <a:cs typeface="楷体" panose="02010609060101010101" charset="-122"/>
            </a:endParaRPr>
          </a:p>
          <a:p>
            <a:pPr marL="342900" indent="-342900" fontAlgn="auto">
              <a:lnSpc>
                <a:spcPct val="130000"/>
              </a:lnSpc>
              <a:buFont typeface="Wingdings" panose="05000000000000000000" charset="0"/>
              <a:buChar char="Ø"/>
            </a:pPr>
            <a:r>
              <a:rPr lang="zh-CN" altLang="en-US" sz="2400">
                <a:latin typeface="楷体" panose="02010609060101010101" charset="-122"/>
                <a:ea typeface="楷体" panose="02010609060101010101" charset="-122"/>
                <a:cs typeface="楷体" panose="02010609060101010101" charset="-122"/>
              </a:rPr>
              <a:t>对问题的理解是否有所偏差？</a:t>
            </a:r>
            <a:endParaRPr lang="zh-CN" altLang="en-US" sz="2400">
              <a:latin typeface="楷体" panose="02010609060101010101" charset="-122"/>
              <a:ea typeface="楷体" panose="02010609060101010101" charset="-122"/>
              <a:cs typeface="楷体" panose="02010609060101010101" charset="-122"/>
            </a:endParaRPr>
          </a:p>
          <a:p>
            <a:pPr marL="342900" indent="-342900" fontAlgn="auto">
              <a:lnSpc>
                <a:spcPct val="130000"/>
              </a:lnSpc>
              <a:buFont typeface="Wingdings" panose="05000000000000000000" charset="0"/>
              <a:buChar char="Ø"/>
            </a:pPr>
            <a:r>
              <a:rPr lang="zh-CN" altLang="en-US" sz="2400">
                <a:latin typeface="楷体" panose="02010609060101010101" charset="-122"/>
                <a:ea typeface="楷体" panose="02010609060101010101" charset="-122"/>
                <a:cs typeface="楷体" panose="02010609060101010101" charset="-122"/>
              </a:rPr>
              <a:t>用于建立模型的数据样本是否缺乏代表性？</a:t>
            </a:r>
            <a:endParaRPr lang="zh-CN" altLang="en-US" sz="2400">
              <a:latin typeface="楷体" panose="02010609060101010101" charset="-122"/>
              <a:ea typeface="楷体" panose="02010609060101010101" charset="-122"/>
              <a:cs typeface="楷体" panose="02010609060101010101" charset="-122"/>
            </a:endParaRPr>
          </a:p>
          <a:p>
            <a:pPr marL="342900" indent="-342900" fontAlgn="auto">
              <a:lnSpc>
                <a:spcPct val="130000"/>
              </a:lnSpc>
              <a:buFont typeface="Wingdings" panose="05000000000000000000" charset="0"/>
              <a:buChar char="Ø"/>
            </a:pPr>
            <a:r>
              <a:rPr lang="zh-CN" altLang="en-US" sz="2400">
                <a:latin typeface="楷体" panose="02010609060101010101" charset="-122"/>
                <a:ea typeface="楷体" panose="02010609060101010101" charset="-122"/>
                <a:cs typeface="楷体" panose="02010609060101010101" charset="-122"/>
              </a:rPr>
              <a:t>建立模型的技术手段是否有效，模型是否完善等等？</a:t>
            </a:r>
            <a:endParaRPr lang="zh-CN" altLang="en-US" sz="2400">
              <a:latin typeface="楷体" panose="02010609060101010101" charset="-122"/>
              <a:ea typeface="楷体" panose="02010609060101010101" charset="-122"/>
              <a:cs typeface="楷体" panose="02010609060101010101" charset="-122"/>
            </a:endParaRPr>
          </a:p>
          <a:p>
            <a:pPr fontAlgn="auto">
              <a:lnSpc>
                <a:spcPct val="130000"/>
              </a:lnSpc>
            </a:pPr>
            <a:r>
              <a:rPr lang="zh-CN" altLang="en-US" sz="2400">
                <a:latin typeface="楷体" panose="02010609060101010101" charset="-122"/>
                <a:ea typeface="楷体" panose="02010609060101010101" charset="-122"/>
                <a:cs typeface="楷体" panose="02010609060101010101" charset="-122"/>
              </a:rPr>
              <a:t> </a:t>
            </a:r>
            <a:r>
              <a:rPr lang="en-US" altLang="zh-CN" sz="2400">
                <a:latin typeface="楷体" panose="02010609060101010101" charset="-122"/>
                <a:ea typeface="楷体" panose="02010609060101010101" charset="-122"/>
                <a:cs typeface="楷体" panose="02010609060101010101" charset="-122"/>
              </a:rPr>
              <a:t>   </a:t>
            </a:r>
            <a:r>
              <a:rPr lang="zh-CN" altLang="en-US" sz="2400" b="1">
                <a:latin typeface="楷体" panose="02010609060101010101" charset="-122"/>
                <a:ea typeface="楷体" panose="02010609060101010101" charset="-122"/>
                <a:cs typeface="楷体" panose="02010609060101010101" charset="-122"/>
              </a:rPr>
              <a:t>对于发现的问题,可以返回到相应的处理环节中去进行调整并解决。</a:t>
            </a:r>
            <a:r>
              <a:rPr lang="zh-CN" altLang="en-US" sz="2400">
                <a:latin typeface="楷体" panose="02010609060101010101" charset="-122"/>
                <a:ea typeface="楷体" panose="02010609060101010101" charset="-122"/>
                <a:cs typeface="楷体" panose="02010609060101010101" charset="-122"/>
              </a:rPr>
              <a:t>只有通过各项检验,确定挖掘模型体现了符合实际的规律性，才能确定其所获得决策支持信息的价值，进而完成整个数据挖掘的处理过程。</a:t>
            </a:r>
            <a:endParaRPr lang="zh-CN" altLang="en-US" sz="2400">
              <a:latin typeface="楷体" panose="02010609060101010101" charset="-122"/>
              <a:ea typeface="楷体" panose="02010609060101010101" charset="-122"/>
              <a:cs typeface="楷体" panose="02010609060101010101" charset="-122"/>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828499" y="2521760"/>
            <a:ext cx="1746275" cy="1757781"/>
            <a:chOff x="5049366" y="3177023"/>
            <a:chExt cx="1309706" cy="1464818"/>
          </a:xfrm>
        </p:grpSpPr>
        <p:pic>
          <p:nvPicPr>
            <p:cNvPr id="5" name="图片 4"/>
            <p:cNvPicPr/>
            <p:nvPr/>
          </p:nvPicPr>
          <p:blipFill>
            <a:blip r:embed="rId1">
              <a:clrChange>
                <a:clrFrom>
                  <a:srgbClr val="FEFEFE"/>
                </a:clrFrom>
                <a:clrTo>
                  <a:srgbClr val="FEFEFE">
                    <a:alpha val="0"/>
                  </a:srgbClr>
                </a:clrTo>
              </a:clrChange>
            </a:blip>
            <a:stretch>
              <a:fillRect/>
            </a:stretch>
          </p:blipFill>
          <p:spPr>
            <a:xfrm>
              <a:off x="5242964" y="3177023"/>
              <a:ext cx="873526" cy="1044966"/>
            </a:xfrm>
            <a:prstGeom prst="rect">
              <a:avLst/>
            </a:prstGeom>
          </p:spPr>
        </p:pic>
        <p:sp>
          <p:nvSpPr>
            <p:cNvPr id="6" name="文本框 600114"/>
            <p:cNvSpPr txBox="1"/>
            <p:nvPr/>
          </p:nvSpPr>
          <p:spPr>
            <a:xfrm>
              <a:off x="5049366" y="4180003"/>
              <a:ext cx="1309706"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转换后数据</a:t>
              </a:r>
              <a:endParaRPr lang="zh-CN" sz="3735" kern="100" dirty="0">
                <a:effectLst/>
                <a:latin typeface="华文细黑" pitchFamily="2" charset="-122"/>
                <a:ea typeface="华文细黑" pitchFamily="2" charset="-122"/>
                <a:cs typeface="Times New Roman" panose="02020603050405020304"/>
              </a:endParaRPr>
            </a:p>
          </p:txBody>
        </p:sp>
      </p:grpSp>
      <p:sp>
        <p:nvSpPr>
          <p:cNvPr id="7" name="燕尾形箭头 6"/>
          <p:cNvSpPr/>
          <p:nvPr/>
        </p:nvSpPr>
        <p:spPr>
          <a:xfrm rot="20354895">
            <a:off x="8198460" y="2731687"/>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8" name="燕尾形箭头 7"/>
          <p:cNvSpPr/>
          <p:nvPr/>
        </p:nvSpPr>
        <p:spPr>
          <a:xfrm rot="20354895">
            <a:off x="6497283" y="3437040"/>
            <a:ext cx="528703"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9" name="燕尾形箭头 8"/>
          <p:cNvSpPr/>
          <p:nvPr/>
        </p:nvSpPr>
        <p:spPr>
          <a:xfrm rot="20354895">
            <a:off x="4637491" y="4117200"/>
            <a:ext cx="704419"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grpSp>
        <p:nvGrpSpPr>
          <p:cNvPr id="10" name="组合 9"/>
          <p:cNvGrpSpPr/>
          <p:nvPr/>
        </p:nvGrpSpPr>
        <p:grpSpPr>
          <a:xfrm>
            <a:off x="10464109" y="1162839"/>
            <a:ext cx="1584553" cy="2006933"/>
            <a:chOff x="7776073" y="2044588"/>
            <a:chExt cx="1188415" cy="1672444"/>
          </a:xfrm>
        </p:grpSpPr>
        <p:pic>
          <p:nvPicPr>
            <p:cNvPr id="11" name="图片 10"/>
            <p:cNvPicPr/>
            <p:nvPr/>
          </p:nvPicPr>
          <p:blipFill rotWithShape="1">
            <a:blip r:embed="rId2"/>
            <a:srcRect l="-2" t="15702" r="18629" b="22245"/>
            <a:stretch>
              <a:fillRect/>
            </a:stretch>
          </p:blipFill>
          <p:spPr>
            <a:xfrm>
              <a:off x="7776073" y="2044588"/>
              <a:ext cx="1188415" cy="1193080"/>
            </a:xfrm>
            <a:prstGeom prst="rect">
              <a:avLst/>
            </a:prstGeom>
            <a:ln>
              <a:noFill/>
            </a:ln>
            <a:effectLst>
              <a:softEdge rad="112500"/>
            </a:effectLst>
          </p:spPr>
        </p:pic>
        <p:sp>
          <p:nvSpPr>
            <p:cNvPr id="12" name="文本框 600120"/>
            <p:cNvSpPr txBox="1"/>
            <p:nvPr/>
          </p:nvSpPr>
          <p:spPr>
            <a:xfrm>
              <a:off x="8144043" y="3255194"/>
              <a:ext cx="676429"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知识</a:t>
              </a:r>
              <a:endParaRPr lang="zh-CN" sz="3735" kern="100" dirty="0">
                <a:effectLst/>
                <a:latin typeface="华文细黑" pitchFamily="2" charset="-122"/>
                <a:ea typeface="华文细黑" pitchFamily="2" charset="-122"/>
                <a:cs typeface="Times New Roman" panose="02020603050405020304"/>
              </a:endParaRPr>
            </a:p>
          </p:txBody>
        </p:sp>
      </p:grpSp>
      <p:grpSp>
        <p:nvGrpSpPr>
          <p:cNvPr id="13" name="组合 12"/>
          <p:cNvGrpSpPr/>
          <p:nvPr/>
        </p:nvGrpSpPr>
        <p:grpSpPr>
          <a:xfrm>
            <a:off x="3575421" y="4001040"/>
            <a:ext cx="1461708" cy="1487677"/>
            <a:chOff x="2609557" y="4409756"/>
            <a:chExt cx="1096281" cy="1239731"/>
          </a:xfrm>
        </p:grpSpPr>
        <p:pic>
          <p:nvPicPr>
            <p:cNvPr id="14" name="图片 13"/>
            <p:cNvPicPr/>
            <p:nvPr/>
          </p:nvPicPr>
          <p:blipFill>
            <a:blip r:embed="rId3"/>
            <a:stretch>
              <a:fillRect/>
            </a:stretch>
          </p:blipFill>
          <p:spPr>
            <a:xfrm>
              <a:off x="2704024" y="4409756"/>
              <a:ext cx="660101" cy="740573"/>
            </a:xfrm>
            <a:prstGeom prst="rect">
              <a:avLst/>
            </a:prstGeom>
          </p:spPr>
        </p:pic>
        <p:sp>
          <p:nvSpPr>
            <p:cNvPr id="15" name="文本框 600127"/>
            <p:cNvSpPr txBox="1"/>
            <p:nvPr/>
          </p:nvSpPr>
          <p:spPr>
            <a:xfrm>
              <a:off x="2609557" y="5187649"/>
              <a:ext cx="1096281"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目标数据</a:t>
              </a:r>
              <a:endParaRPr lang="zh-CN" sz="3735" kern="100" dirty="0">
                <a:effectLst/>
                <a:latin typeface="华文细黑" pitchFamily="2" charset="-122"/>
                <a:ea typeface="华文细黑" pitchFamily="2" charset="-122"/>
                <a:cs typeface="Times New Roman" panose="02020603050405020304"/>
              </a:endParaRPr>
            </a:p>
          </p:txBody>
        </p:sp>
      </p:grpSp>
      <p:grpSp>
        <p:nvGrpSpPr>
          <p:cNvPr id="16" name="组合 15"/>
          <p:cNvGrpSpPr/>
          <p:nvPr/>
        </p:nvGrpSpPr>
        <p:grpSpPr>
          <a:xfrm>
            <a:off x="1732736" y="5722435"/>
            <a:ext cx="0" cy="612984"/>
            <a:chOff x="1227544" y="5844251"/>
            <a:chExt cx="0" cy="510820"/>
          </a:xfrm>
        </p:grpSpPr>
        <p:cxnSp>
          <p:nvCxnSpPr>
            <p:cNvPr id="17" name="直接箭头连接符 16"/>
            <p:cNvCxnSpPr/>
            <p:nvPr/>
          </p:nvCxnSpPr>
          <p:spPr>
            <a:xfrm flipV="1">
              <a:off x="1227544" y="5844251"/>
              <a:ext cx="0" cy="51082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1227544" y="5977205"/>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488340" y="5075863"/>
            <a:ext cx="0" cy="1273552"/>
            <a:chOff x="2544247" y="5305441"/>
            <a:chExt cx="0" cy="1061293"/>
          </a:xfrm>
        </p:grpSpPr>
        <p:cxnSp>
          <p:nvCxnSpPr>
            <p:cNvPr id="20" name="直接箭头连接符 19"/>
            <p:cNvCxnSpPr/>
            <p:nvPr/>
          </p:nvCxnSpPr>
          <p:spPr>
            <a:xfrm flipV="1">
              <a:off x="2544247" y="5305441"/>
              <a:ext cx="0" cy="1061293"/>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2544247" y="5731124"/>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5103993" y="4422292"/>
            <a:ext cx="0" cy="1913127"/>
            <a:chOff x="3755987" y="4760799"/>
            <a:chExt cx="0" cy="1594272"/>
          </a:xfrm>
        </p:grpSpPr>
        <p:cxnSp>
          <p:nvCxnSpPr>
            <p:cNvPr id="23" name="直接箭头连接符 22"/>
            <p:cNvCxnSpPr/>
            <p:nvPr/>
          </p:nvCxnSpPr>
          <p:spPr>
            <a:xfrm flipV="1">
              <a:off x="3755987" y="4760799"/>
              <a:ext cx="0" cy="1594272"/>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3755987" y="5689139"/>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6758523" y="3754727"/>
            <a:ext cx="1555" cy="2534508"/>
            <a:chOff x="4996884" y="4204495"/>
            <a:chExt cx="1166" cy="2112090"/>
          </a:xfrm>
        </p:grpSpPr>
        <p:cxnSp>
          <p:nvCxnSpPr>
            <p:cNvPr id="26" name="直接箭头连接符 25"/>
            <p:cNvCxnSpPr/>
            <p:nvPr/>
          </p:nvCxnSpPr>
          <p:spPr>
            <a:xfrm flipV="1">
              <a:off x="4996884" y="4204495"/>
              <a:ext cx="0" cy="211209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998050" y="5529362"/>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535897" y="3176731"/>
            <a:ext cx="0" cy="3158689"/>
            <a:chOff x="6329915" y="3722831"/>
            <a:chExt cx="0" cy="2632241"/>
          </a:xfrm>
        </p:grpSpPr>
        <p:cxnSp>
          <p:nvCxnSpPr>
            <p:cNvPr id="29" name="直接箭头连接符 28"/>
            <p:cNvCxnSpPr/>
            <p:nvPr/>
          </p:nvCxnSpPr>
          <p:spPr>
            <a:xfrm flipV="1">
              <a:off x="6329915" y="3722831"/>
              <a:ext cx="0" cy="2632241"/>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6329915" y="5256458"/>
              <a:ext cx="0" cy="240249"/>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10316381" y="2499369"/>
            <a:ext cx="0" cy="3836051"/>
            <a:chOff x="7665278" y="3158363"/>
            <a:chExt cx="0" cy="3196709"/>
          </a:xfrm>
        </p:grpSpPr>
        <p:cxnSp>
          <p:nvCxnSpPr>
            <p:cNvPr id="32" name="直接箭头连接符 31"/>
            <p:cNvCxnSpPr/>
            <p:nvPr/>
          </p:nvCxnSpPr>
          <p:spPr>
            <a:xfrm flipV="1">
              <a:off x="7665278" y="3158363"/>
              <a:ext cx="0" cy="3196709"/>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7665278" y="4891420"/>
              <a:ext cx="0" cy="240249"/>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1922448" y="4738580"/>
            <a:ext cx="1270441" cy="1393911"/>
            <a:chOff x="1369827" y="5024373"/>
            <a:chExt cx="952831" cy="1161592"/>
          </a:xfrm>
        </p:grpSpPr>
        <p:pic>
          <p:nvPicPr>
            <p:cNvPr id="35" name="图片 34"/>
            <p:cNvPicPr/>
            <p:nvPr/>
          </p:nvPicPr>
          <p:blipFill>
            <a:blip r:embed="rId4">
              <a:clrChange>
                <a:clrFrom>
                  <a:srgbClr val="FFFDFF"/>
                </a:clrFrom>
                <a:clrTo>
                  <a:srgbClr val="FFFDFF">
                    <a:alpha val="0"/>
                  </a:srgbClr>
                </a:clrTo>
              </a:clrChange>
            </a:blip>
            <a:stretch>
              <a:fillRect/>
            </a:stretch>
          </p:blipFill>
          <p:spPr>
            <a:xfrm>
              <a:off x="1369827" y="5024373"/>
              <a:ext cx="952831" cy="810548"/>
            </a:xfrm>
            <a:prstGeom prst="rect">
              <a:avLst/>
            </a:prstGeom>
          </p:spPr>
        </p:pic>
        <p:sp>
          <p:nvSpPr>
            <p:cNvPr id="36" name="文本框 600134"/>
            <p:cNvSpPr txBox="1"/>
            <p:nvPr/>
          </p:nvSpPr>
          <p:spPr>
            <a:xfrm>
              <a:off x="1544765" y="5724127"/>
              <a:ext cx="676429"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a:solidFill>
                    <a:srgbClr val="000000"/>
                  </a:solidFill>
                  <a:effectLst/>
                  <a:latin typeface="华文细黑" pitchFamily="2" charset="-122"/>
                  <a:ea typeface="华文细黑" pitchFamily="2" charset="-122"/>
                  <a:cs typeface="Times New Roman" panose="02020603050405020304"/>
                </a:rPr>
                <a:t>数据</a:t>
              </a:r>
              <a:endParaRPr lang="zh-CN" sz="3735" kern="100">
                <a:effectLst/>
                <a:latin typeface="华文细黑" pitchFamily="2" charset="-122"/>
                <a:ea typeface="华文细黑" pitchFamily="2" charset="-122"/>
                <a:cs typeface="Times New Roman" panose="02020603050405020304"/>
              </a:endParaRPr>
            </a:p>
          </p:txBody>
        </p:sp>
      </p:grpSp>
      <p:grpSp>
        <p:nvGrpSpPr>
          <p:cNvPr id="37" name="组合 36"/>
          <p:cNvGrpSpPr/>
          <p:nvPr/>
        </p:nvGrpSpPr>
        <p:grpSpPr>
          <a:xfrm>
            <a:off x="5018468" y="3232711"/>
            <a:ext cx="2027731" cy="1654219"/>
            <a:chOff x="3691843" y="3769481"/>
            <a:chExt cx="1520798" cy="1378516"/>
          </a:xfrm>
        </p:grpSpPr>
        <p:pic>
          <p:nvPicPr>
            <p:cNvPr id="38" name="图片 37"/>
            <p:cNvPicPr/>
            <p:nvPr/>
          </p:nvPicPr>
          <p:blipFill>
            <a:blip r:embed="rId5"/>
            <a:stretch>
              <a:fillRect/>
            </a:stretch>
          </p:blipFill>
          <p:spPr>
            <a:xfrm>
              <a:off x="3999735" y="3769481"/>
              <a:ext cx="770895" cy="988985"/>
            </a:xfrm>
            <a:prstGeom prst="rect">
              <a:avLst/>
            </a:prstGeom>
          </p:spPr>
        </p:pic>
        <p:sp>
          <p:nvSpPr>
            <p:cNvPr id="39" name="文本框 600135"/>
            <p:cNvSpPr txBox="1"/>
            <p:nvPr/>
          </p:nvSpPr>
          <p:spPr>
            <a:xfrm>
              <a:off x="3691843" y="4686159"/>
              <a:ext cx="1520798"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预处理后数据</a:t>
              </a:r>
              <a:endParaRPr lang="zh-CN" sz="2665" kern="100" dirty="0">
                <a:effectLst/>
                <a:latin typeface="华文细黑" pitchFamily="2" charset="-122"/>
                <a:ea typeface="华文细黑" pitchFamily="2" charset="-122"/>
                <a:cs typeface="Times New Roman" panose="02020603050405020304"/>
              </a:endParaRPr>
            </a:p>
          </p:txBody>
        </p:sp>
      </p:grpSp>
      <p:grpSp>
        <p:nvGrpSpPr>
          <p:cNvPr id="40" name="组合 39"/>
          <p:cNvGrpSpPr/>
          <p:nvPr/>
        </p:nvGrpSpPr>
        <p:grpSpPr>
          <a:xfrm>
            <a:off x="905472" y="414905"/>
            <a:ext cx="10375104" cy="719947"/>
            <a:chOff x="607095" y="1421308"/>
            <a:chExt cx="7781328" cy="599955"/>
          </a:xfrm>
        </p:grpSpPr>
        <p:cxnSp>
          <p:nvCxnSpPr>
            <p:cNvPr id="41" name="直接连接符 40"/>
            <p:cNvCxnSpPr/>
            <p:nvPr/>
          </p:nvCxnSpPr>
          <p:spPr>
            <a:xfrm>
              <a:off x="607095" y="1623570"/>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577680" y="1592081"/>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249573" y="1592081"/>
              <a:ext cx="0" cy="397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07095" y="1832329"/>
              <a:ext cx="4957756"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19172" y="1618904"/>
              <a:ext cx="0" cy="396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577680" y="1832329"/>
              <a:ext cx="1454322"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7040165" y="1832329"/>
              <a:ext cx="1203577"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文本框 600143"/>
            <p:cNvSpPr txBox="1"/>
            <p:nvPr/>
          </p:nvSpPr>
          <p:spPr>
            <a:xfrm>
              <a:off x="2339751" y="1421309"/>
              <a:ext cx="1096281" cy="4315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r">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数据准备</a:t>
              </a:r>
              <a:endParaRPr lang="zh-CN" sz="3735" kern="100" dirty="0">
                <a:effectLst/>
                <a:latin typeface="华文细黑" pitchFamily="2" charset="-122"/>
                <a:ea typeface="华文细黑" pitchFamily="2" charset="-122"/>
                <a:cs typeface="Times New Roman" panose="02020603050405020304"/>
              </a:endParaRPr>
            </a:p>
          </p:txBody>
        </p:sp>
        <p:sp>
          <p:nvSpPr>
            <p:cNvPr id="49" name="文本框 97"/>
            <p:cNvSpPr txBox="1"/>
            <p:nvPr/>
          </p:nvSpPr>
          <p:spPr>
            <a:xfrm>
              <a:off x="5763114" y="1452779"/>
              <a:ext cx="1096281" cy="43034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r">
                <a:spcAft>
                  <a:spcPts val="0"/>
                </a:spcAft>
              </a:pPr>
              <a:r>
                <a:rPr lang="zh-CN" sz="2665">
                  <a:solidFill>
                    <a:srgbClr val="000000"/>
                  </a:solidFill>
                  <a:effectLst/>
                  <a:latin typeface="华文细黑" pitchFamily="2" charset="-122"/>
                  <a:ea typeface="华文细黑" pitchFamily="2" charset="-122"/>
                  <a:cs typeface="Times New Roman" panose="02020603050405020304"/>
                </a:rPr>
                <a:t>数据挖掘</a:t>
              </a:r>
              <a:endParaRPr lang="zh-CN" sz="4800">
                <a:effectLst/>
                <a:latin typeface="华文细黑" pitchFamily="2" charset="-122"/>
                <a:ea typeface="华文细黑" pitchFamily="2" charset="-122"/>
                <a:cs typeface="宋体" panose="02010600030101010101" pitchFamily="2" charset="-122"/>
              </a:endParaRPr>
            </a:p>
          </p:txBody>
        </p:sp>
        <p:sp>
          <p:nvSpPr>
            <p:cNvPr id="50" name="文本框 97"/>
            <p:cNvSpPr txBox="1"/>
            <p:nvPr/>
          </p:nvSpPr>
          <p:spPr>
            <a:xfrm>
              <a:off x="7012241" y="1421308"/>
              <a:ext cx="1376182" cy="4315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marR="152400" algn="r">
                <a:spcAft>
                  <a:spcPts val="0"/>
                </a:spcAft>
              </a:pPr>
              <a:r>
                <a:rPr lang="zh-CN" sz="2665">
                  <a:solidFill>
                    <a:srgbClr val="000000"/>
                  </a:solidFill>
                  <a:effectLst/>
                  <a:latin typeface="华文细黑" pitchFamily="2" charset="-122"/>
                  <a:ea typeface="华文细黑" pitchFamily="2" charset="-122"/>
                  <a:cs typeface="Times New Roman" panose="02020603050405020304"/>
                </a:rPr>
                <a:t>解释评估</a:t>
              </a:r>
              <a:endParaRPr lang="zh-CN" sz="4800">
                <a:effectLst/>
                <a:latin typeface="华文细黑" pitchFamily="2" charset="-122"/>
                <a:ea typeface="华文细黑" pitchFamily="2" charset="-122"/>
                <a:cs typeface="宋体" panose="02010600030101010101" pitchFamily="2" charset="-122"/>
              </a:endParaRPr>
            </a:p>
          </p:txBody>
        </p:sp>
      </p:grpSp>
      <p:grpSp>
        <p:nvGrpSpPr>
          <p:cNvPr id="51" name="组合 50"/>
          <p:cNvGrpSpPr/>
          <p:nvPr/>
        </p:nvGrpSpPr>
        <p:grpSpPr>
          <a:xfrm>
            <a:off x="8808025" y="2050127"/>
            <a:ext cx="1230012" cy="1392511"/>
            <a:chOff x="6534010" y="2783995"/>
            <a:chExt cx="922509" cy="1160425"/>
          </a:xfrm>
        </p:grpSpPr>
        <p:sp>
          <p:nvSpPr>
            <p:cNvPr id="52" name="文本框 600118"/>
            <p:cNvSpPr txBox="1"/>
            <p:nvPr/>
          </p:nvSpPr>
          <p:spPr>
            <a:xfrm>
              <a:off x="6671628" y="3482582"/>
              <a:ext cx="677595"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dirty="0">
                  <a:solidFill>
                    <a:srgbClr val="000000"/>
                  </a:solidFill>
                  <a:effectLst/>
                  <a:latin typeface="华文细黑" pitchFamily="2" charset="-122"/>
                  <a:ea typeface="华文细黑" pitchFamily="2" charset="-122"/>
                  <a:cs typeface="Times New Roman" panose="02020603050405020304"/>
                </a:rPr>
                <a:t>模式</a:t>
              </a:r>
              <a:endParaRPr lang="zh-CN" sz="3735" kern="100" dirty="0">
                <a:effectLst/>
                <a:latin typeface="华文细黑" pitchFamily="2" charset="-122"/>
                <a:ea typeface="华文细黑" pitchFamily="2" charset="-122"/>
                <a:cs typeface="Times New Roman" panose="02020603050405020304"/>
              </a:endParaRPr>
            </a:p>
          </p:txBody>
        </p:sp>
        <p:pic>
          <p:nvPicPr>
            <p:cNvPr id="53" name="图片 52"/>
            <p:cNvPicPr/>
            <p:nvPr/>
          </p:nvPicPr>
          <p:blipFill>
            <a:blip r:embed="rId6">
              <a:clrChange>
                <a:clrFrom>
                  <a:srgbClr val="FFFFFF"/>
                </a:clrFrom>
                <a:clrTo>
                  <a:srgbClr val="FFFFFF">
                    <a:alpha val="0"/>
                  </a:srgbClr>
                </a:clrTo>
              </a:clrChange>
            </a:blip>
            <a:stretch>
              <a:fillRect/>
            </a:stretch>
          </p:blipFill>
          <p:spPr>
            <a:xfrm>
              <a:off x="6534010" y="2783995"/>
              <a:ext cx="922509" cy="714915"/>
            </a:xfrm>
            <a:prstGeom prst="rect">
              <a:avLst/>
            </a:prstGeom>
            <a:ln>
              <a:noFill/>
            </a:ln>
            <a:effectLst>
              <a:softEdge rad="12700"/>
            </a:effectLst>
          </p:spPr>
        </p:pic>
      </p:grpSp>
      <p:grpSp>
        <p:nvGrpSpPr>
          <p:cNvPr id="54" name="组合 53"/>
          <p:cNvGrpSpPr/>
          <p:nvPr/>
        </p:nvGrpSpPr>
        <p:grpSpPr>
          <a:xfrm>
            <a:off x="335361" y="5485917"/>
            <a:ext cx="1184916" cy="1140237"/>
            <a:chOff x="179512" y="5647154"/>
            <a:chExt cx="888687" cy="950198"/>
          </a:xfrm>
        </p:grpSpPr>
        <p:sp>
          <p:nvSpPr>
            <p:cNvPr id="55" name="文本框 600109"/>
            <p:cNvSpPr txBox="1"/>
            <p:nvPr/>
          </p:nvSpPr>
          <p:spPr>
            <a:xfrm>
              <a:off x="179512" y="6135514"/>
              <a:ext cx="888687" cy="46183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just">
                <a:spcAft>
                  <a:spcPts val="0"/>
                </a:spcAft>
              </a:pPr>
              <a:r>
                <a:rPr lang="zh-CN" sz="2665" kern="100">
                  <a:solidFill>
                    <a:srgbClr val="000000"/>
                  </a:solidFill>
                  <a:effectLst/>
                  <a:latin typeface="华文细黑" pitchFamily="2" charset="-122"/>
                  <a:ea typeface="华文细黑" pitchFamily="2" charset="-122"/>
                  <a:cs typeface="Times New Roman" panose="02020603050405020304"/>
                </a:rPr>
                <a:t>数据源</a:t>
              </a:r>
              <a:endParaRPr lang="zh-CN" sz="3735" kern="100">
                <a:effectLst/>
                <a:latin typeface="华文细黑" pitchFamily="2" charset="-122"/>
                <a:ea typeface="华文细黑" pitchFamily="2" charset="-122"/>
                <a:cs typeface="Times New Roman" panose="02020603050405020304"/>
              </a:endParaRPr>
            </a:p>
          </p:txBody>
        </p:sp>
        <p:pic>
          <p:nvPicPr>
            <p:cNvPr id="56" name="图片 55"/>
            <p:cNvPicPr/>
            <p:nvPr/>
          </p:nvPicPr>
          <p:blipFill>
            <a:blip r:embed="rId7"/>
            <a:stretch>
              <a:fillRect/>
            </a:stretch>
          </p:blipFill>
          <p:spPr>
            <a:xfrm>
              <a:off x="274712" y="5647154"/>
              <a:ext cx="651937" cy="515485"/>
            </a:xfrm>
            <a:prstGeom prst="rect">
              <a:avLst/>
            </a:prstGeom>
          </p:spPr>
        </p:pic>
      </p:grpSp>
      <p:sp>
        <p:nvSpPr>
          <p:cNvPr id="57" name="燕尾形箭头 56"/>
          <p:cNvSpPr/>
          <p:nvPr/>
        </p:nvSpPr>
        <p:spPr>
          <a:xfrm rot="20354895">
            <a:off x="9958731" y="2012341"/>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dirty="0">
                <a:solidFill>
                  <a:srgbClr val="000000"/>
                </a:solidFill>
                <a:effectLst/>
                <a:latin typeface="华文细黑" pitchFamily="2" charset="-122"/>
                <a:ea typeface="华文细黑" pitchFamily="2" charset="-122"/>
                <a:cs typeface="Times New Roman" panose="02020603050405020304"/>
              </a:rPr>
              <a:t> </a:t>
            </a:r>
            <a:endParaRPr lang="zh-CN" sz="3735" kern="100" dirty="0">
              <a:effectLst/>
              <a:latin typeface="华文细黑" pitchFamily="2" charset="-122"/>
              <a:ea typeface="华文细黑" pitchFamily="2" charset="-122"/>
              <a:cs typeface="Times New Roman" panose="02020603050405020304"/>
            </a:endParaRPr>
          </a:p>
        </p:txBody>
      </p:sp>
      <p:sp>
        <p:nvSpPr>
          <p:cNvPr id="58" name="文本框 600150"/>
          <p:cNvSpPr txBox="1"/>
          <p:nvPr/>
        </p:nvSpPr>
        <p:spPr>
          <a:xfrm>
            <a:off x="7688419" y="2120101"/>
            <a:ext cx="1461708"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数据挖掘</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grpSp>
        <p:nvGrpSpPr>
          <p:cNvPr id="59" name="组合 58"/>
          <p:cNvGrpSpPr/>
          <p:nvPr/>
        </p:nvGrpSpPr>
        <p:grpSpPr>
          <a:xfrm>
            <a:off x="1752952" y="6367607"/>
            <a:ext cx="8550991" cy="8397"/>
            <a:chOff x="1242705" y="6381895"/>
            <a:chExt cx="6413243" cy="6998"/>
          </a:xfrm>
        </p:grpSpPr>
        <p:cxnSp>
          <p:nvCxnSpPr>
            <p:cNvPr id="60" name="直接箭头连接符 59"/>
            <p:cNvCxnSpPr/>
            <p:nvPr/>
          </p:nvCxnSpPr>
          <p:spPr>
            <a:xfrm flipH="1">
              <a:off x="1242705" y="6388893"/>
              <a:ext cx="6413243" cy="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rot="16200000" flipV="1">
              <a:off x="6550921" y="6262353"/>
              <a:ext cx="0" cy="239083"/>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2" name="文本框 600119"/>
          <p:cNvSpPr txBox="1"/>
          <p:nvPr/>
        </p:nvSpPr>
        <p:spPr>
          <a:xfrm>
            <a:off x="9360364" y="1491723"/>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解释评估</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3" name="文本框 600111"/>
          <p:cNvSpPr txBox="1"/>
          <p:nvPr/>
        </p:nvSpPr>
        <p:spPr>
          <a:xfrm>
            <a:off x="2558447" y="4064017"/>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数据选择</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4" name="文本框 600108"/>
          <p:cNvSpPr txBox="1"/>
          <p:nvPr/>
        </p:nvSpPr>
        <p:spPr>
          <a:xfrm>
            <a:off x="905472" y="4699395"/>
            <a:ext cx="1461708"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数据集成</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5" name="文本框 600149"/>
          <p:cNvSpPr txBox="1"/>
          <p:nvPr/>
        </p:nvSpPr>
        <p:spPr>
          <a:xfrm>
            <a:off x="4284505" y="3388056"/>
            <a:ext cx="1181807" cy="51781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预处理</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6" name="文本框 600112"/>
          <p:cNvSpPr txBox="1"/>
          <p:nvPr/>
        </p:nvSpPr>
        <p:spPr>
          <a:xfrm>
            <a:off x="5833293" y="2712095"/>
            <a:ext cx="1461708" cy="51921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88864" tIns="44433" rIns="88864" bIns="44433" numCol="1" spcCol="0" rtlCol="0" fromWordArt="0" anchor="t" anchorCtr="0" forceAA="0" compatLnSpc="1">
            <a:noAutofit/>
          </a:bodyPr>
          <a:lstStyle/>
          <a:p>
            <a:pPr algn="ctr">
              <a:spcAft>
                <a:spcPts val="0"/>
              </a:spcAft>
            </a:pPr>
            <a:r>
              <a:rPr lang="zh-CN" sz="2665" kern="100" dirty="0">
                <a:solidFill>
                  <a:srgbClr val="0070C0"/>
                </a:solidFill>
                <a:effectLst/>
                <a:latin typeface="楷体" panose="02010609060101010101" charset="-122"/>
                <a:ea typeface="楷体" panose="02010609060101010101" charset="-122"/>
                <a:cs typeface="Times New Roman" panose="02020603050405020304"/>
              </a:rPr>
              <a:t>数据转换</a:t>
            </a:r>
            <a:endParaRPr lang="zh-CN" sz="2665" kern="100" dirty="0">
              <a:solidFill>
                <a:srgbClr val="0070C0"/>
              </a:solidFill>
              <a:effectLst/>
              <a:latin typeface="楷体" panose="02010609060101010101" charset="-122"/>
              <a:ea typeface="楷体" panose="02010609060101010101" charset="-122"/>
              <a:cs typeface="Times New Roman" panose="02020603050405020304"/>
            </a:endParaRPr>
          </a:p>
        </p:txBody>
      </p:sp>
      <p:sp>
        <p:nvSpPr>
          <p:cNvPr id="67" name="燕尾形箭头 66"/>
          <p:cNvSpPr/>
          <p:nvPr/>
        </p:nvSpPr>
        <p:spPr>
          <a:xfrm rot="20354895">
            <a:off x="1429509" y="5498513"/>
            <a:ext cx="615784"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dirty="0">
                <a:solidFill>
                  <a:srgbClr val="000000"/>
                </a:solidFill>
                <a:effectLst/>
                <a:latin typeface="华文细黑" pitchFamily="2" charset="-122"/>
                <a:ea typeface="华文细黑" pitchFamily="2" charset="-122"/>
                <a:cs typeface="Times New Roman" panose="02020603050405020304"/>
              </a:rPr>
              <a:t> </a:t>
            </a:r>
            <a:endParaRPr lang="zh-CN" sz="3735" kern="100" dirty="0">
              <a:effectLst/>
              <a:latin typeface="华文细黑" pitchFamily="2" charset="-122"/>
              <a:ea typeface="华文细黑" pitchFamily="2" charset="-122"/>
              <a:cs typeface="Times New Roman" panose="02020603050405020304"/>
            </a:endParaRPr>
          </a:p>
        </p:txBody>
      </p:sp>
      <p:sp>
        <p:nvSpPr>
          <p:cNvPr id="68" name="燕尾形箭头 67"/>
          <p:cNvSpPr/>
          <p:nvPr/>
        </p:nvSpPr>
        <p:spPr>
          <a:xfrm rot="20354895">
            <a:off x="3063823" y="4832348"/>
            <a:ext cx="704419" cy="288299"/>
          </a:xfrm>
          <a:prstGeom prst="notchedRightArrow">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864" tIns="44433" rIns="88864" bIns="44433" numCol="1" spcCol="0" rtlCol="0" fromWordArt="0" anchor="ctr" anchorCtr="0" forceAA="0" compatLnSpc="1">
            <a:noAutofit/>
          </a:bodyPr>
          <a:lstStyle/>
          <a:p>
            <a:pPr algn="just">
              <a:spcAft>
                <a:spcPts val="0"/>
              </a:spcAft>
            </a:pPr>
            <a:r>
              <a:rPr lang="en-US" sz="7200" kern="100">
                <a:solidFill>
                  <a:srgbClr val="000000"/>
                </a:solidFill>
                <a:effectLst/>
                <a:latin typeface="华文细黑" pitchFamily="2" charset="-122"/>
                <a:ea typeface="华文细黑" pitchFamily="2" charset="-122"/>
                <a:cs typeface="Times New Roman" panose="02020603050405020304"/>
              </a:rPr>
              <a:t> </a:t>
            </a:r>
            <a:endParaRPr lang="zh-CN" sz="3735" kern="100">
              <a:effectLst/>
              <a:latin typeface="华文细黑" pitchFamily="2" charset="-122"/>
              <a:ea typeface="华文细黑" pitchFamily="2" charset="-122"/>
              <a:cs typeface="Times New Roman" panose="02020603050405020304"/>
            </a:endParaRPr>
          </a:p>
        </p:txBody>
      </p:sp>
      <p:sp>
        <p:nvSpPr>
          <p:cNvPr id="69" name="矩形标注 68"/>
          <p:cNvSpPr/>
          <p:nvPr/>
        </p:nvSpPr>
        <p:spPr>
          <a:xfrm>
            <a:off x="4608288" y="1182456"/>
            <a:ext cx="4080000" cy="950400"/>
          </a:xfrm>
          <a:prstGeom prst="wedgeRectCallout">
            <a:avLst>
              <a:gd name="adj1" fmla="val 112047"/>
              <a:gd name="adj2" fmla="val -9052"/>
            </a:avLst>
          </a:prstGeom>
        </p:spPr>
        <p:style>
          <a:lnRef idx="1">
            <a:schemeClr val="accent1"/>
          </a:lnRef>
          <a:fillRef idx="2">
            <a:schemeClr val="accent1"/>
          </a:fillRef>
          <a:effectRef idx="1">
            <a:schemeClr val="accent1"/>
          </a:effectRef>
          <a:fontRef idx="minor">
            <a:schemeClr val="dk1"/>
          </a:fontRef>
        </p:style>
        <p:txBody>
          <a:bodyPr tIns="96000" rtlCol="0" anchor="ctr"/>
          <a:p>
            <a:pPr>
              <a:lnSpc>
                <a:spcPct val="120000"/>
              </a:lnSpc>
            </a:pPr>
            <a:r>
              <a:rPr lang="zh-CN" altLang="en-US" sz="2400" dirty="0" smtClean="0">
                <a:latin typeface="Times" pitchFamily="18" charset="0"/>
                <a:ea typeface="华文细黑" pitchFamily="2" charset="-122"/>
                <a:cs typeface="Times" pitchFamily="18" charset="0"/>
              </a:rPr>
              <a:t>最终，将</a:t>
            </a:r>
            <a:r>
              <a:rPr lang="zh-CN" altLang="en-US" sz="2400" dirty="0">
                <a:latin typeface="Times" pitchFamily="18" charset="0"/>
                <a:ea typeface="华文细黑" pitchFamily="2" charset="-122"/>
                <a:cs typeface="Times" pitchFamily="18" charset="0"/>
              </a:rPr>
              <a:t>发现的知识以用户能了解的方式呈现给用户。</a:t>
            </a:r>
            <a:endParaRPr lang="zh-CN" altLang="en-US" sz="2400" dirty="0">
              <a:latin typeface="Times" pitchFamily="18" charset="0"/>
              <a:ea typeface="华文细黑" pitchFamily="2" charset="-122"/>
              <a:cs typeface="Times"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wipe(left)">
                                      <p:cBhvr>
                                        <p:cTn id="16" dur="500"/>
                                        <p:tgtEl>
                                          <p:spTgt spid="6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500"/>
                                        <p:tgtEl>
                                          <p:spTgt spid="64"/>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wipe(left)">
                                      <p:cBhvr>
                                        <p:cTn id="28" dur="500"/>
                                        <p:tgtEl>
                                          <p:spTgt spid="6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wipe(left)">
                                      <p:cBhvr>
                                        <p:cTn id="31" dur="500"/>
                                        <p:tgtEl>
                                          <p:spTgt spid="63"/>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left)">
                                      <p:cBhvr>
                                        <p:cTn id="43" dur="500"/>
                                        <p:tgtEl>
                                          <p:spTgt spid="65"/>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wipe(left)">
                                      <p:cBhvr>
                                        <p:cTn id="55" dur="500"/>
                                        <p:tgtEl>
                                          <p:spTgt spid="66"/>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left)">
                                      <p:cBhvr>
                                        <p:cTn id="64" dur="500"/>
                                        <p:tgtEl>
                                          <p:spTgt spid="7"/>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left)">
                                      <p:cBhvr>
                                        <p:cTn id="76" dur="500"/>
                                        <p:tgtEl>
                                          <p:spTgt spid="57"/>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left)">
                                      <p:cBhvr>
                                        <p:cTn id="79" dur="500"/>
                                        <p:tgtEl>
                                          <p:spTgt spid="62"/>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wipe(up)">
                                      <p:cBhvr>
                                        <p:cTn id="88" dur="500"/>
                                        <p:tgtEl>
                                          <p:spTgt spid="31"/>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wipe(right)">
                                      <p:cBhvr>
                                        <p:cTn id="92" dur="1000"/>
                                        <p:tgtEl>
                                          <p:spTgt spid="59"/>
                                        </p:tgtEl>
                                      </p:cBhvr>
                                    </p:animEffect>
                                  </p:childTnLst>
                                </p:cTn>
                              </p:par>
                              <p:par>
                                <p:cTn id="93" presetID="22" presetClass="entr" presetSubtype="4" fill="hold" nodeType="withEffect">
                                  <p:stCondLst>
                                    <p:cond delay="250"/>
                                  </p:stCondLst>
                                  <p:childTnLst>
                                    <p:set>
                                      <p:cBhvr>
                                        <p:cTn id="94" dur="1" fill="hold">
                                          <p:stCondLst>
                                            <p:cond delay="0"/>
                                          </p:stCondLst>
                                        </p:cTn>
                                        <p:tgtEl>
                                          <p:spTgt spid="28"/>
                                        </p:tgtEl>
                                        <p:attrNameLst>
                                          <p:attrName>style.visibility</p:attrName>
                                        </p:attrNameLst>
                                      </p:cBhvr>
                                      <p:to>
                                        <p:strVal val="visible"/>
                                      </p:to>
                                    </p:set>
                                    <p:animEffect transition="in" filter="wipe(down)">
                                      <p:cBhvr>
                                        <p:cTn id="95" dur="1000"/>
                                        <p:tgtEl>
                                          <p:spTgt spid="28"/>
                                        </p:tgtEl>
                                      </p:cBhvr>
                                    </p:animEffect>
                                  </p:childTnLst>
                                </p:cTn>
                              </p:par>
                              <p:par>
                                <p:cTn id="96" presetID="22" presetClass="entr" presetSubtype="4" fill="hold" nodeType="withEffect">
                                  <p:stCondLst>
                                    <p:cond delay="50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1000"/>
                                        <p:tgtEl>
                                          <p:spTgt spid="25"/>
                                        </p:tgtEl>
                                      </p:cBhvr>
                                    </p:animEffect>
                                  </p:childTnLst>
                                </p:cTn>
                              </p:par>
                              <p:par>
                                <p:cTn id="99" presetID="22" presetClass="entr" presetSubtype="4" fill="hold" nodeType="withEffect">
                                  <p:stCondLst>
                                    <p:cond delay="750"/>
                                  </p:stCondLst>
                                  <p:childTnLst>
                                    <p:set>
                                      <p:cBhvr>
                                        <p:cTn id="100" dur="1" fill="hold">
                                          <p:stCondLst>
                                            <p:cond delay="0"/>
                                          </p:stCondLst>
                                        </p:cTn>
                                        <p:tgtEl>
                                          <p:spTgt spid="22"/>
                                        </p:tgtEl>
                                        <p:attrNameLst>
                                          <p:attrName>style.visibility</p:attrName>
                                        </p:attrNameLst>
                                      </p:cBhvr>
                                      <p:to>
                                        <p:strVal val="visible"/>
                                      </p:to>
                                    </p:set>
                                    <p:animEffect transition="in" filter="wipe(down)">
                                      <p:cBhvr>
                                        <p:cTn id="101" dur="1000"/>
                                        <p:tgtEl>
                                          <p:spTgt spid="22"/>
                                        </p:tgtEl>
                                      </p:cBhvr>
                                    </p:animEffect>
                                  </p:childTnLst>
                                </p:cTn>
                              </p:par>
                              <p:par>
                                <p:cTn id="102" presetID="22" presetClass="entr" presetSubtype="4" fill="hold" nodeType="withEffect">
                                  <p:stCondLst>
                                    <p:cond delay="1000"/>
                                  </p:stCondLst>
                                  <p:childTnLst>
                                    <p:set>
                                      <p:cBhvr>
                                        <p:cTn id="103" dur="1" fill="hold">
                                          <p:stCondLst>
                                            <p:cond delay="0"/>
                                          </p:stCondLst>
                                        </p:cTn>
                                        <p:tgtEl>
                                          <p:spTgt spid="19"/>
                                        </p:tgtEl>
                                        <p:attrNameLst>
                                          <p:attrName>style.visibility</p:attrName>
                                        </p:attrNameLst>
                                      </p:cBhvr>
                                      <p:to>
                                        <p:strVal val="visible"/>
                                      </p:to>
                                    </p:set>
                                    <p:animEffect transition="in" filter="wipe(down)">
                                      <p:cBhvr>
                                        <p:cTn id="104" dur="1000"/>
                                        <p:tgtEl>
                                          <p:spTgt spid="19"/>
                                        </p:tgtEl>
                                      </p:cBhvr>
                                    </p:animEffect>
                                  </p:childTnLst>
                                </p:cTn>
                              </p:par>
                              <p:par>
                                <p:cTn id="105" presetID="22" presetClass="entr" presetSubtype="4" fill="hold" nodeType="withEffect">
                                  <p:stCondLst>
                                    <p:cond delay="1250"/>
                                  </p:stCondLst>
                                  <p:childTnLst>
                                    <p:set>
                                      <p:cBhvr>
                                        <p:cTn id="106" dur="1" fill="hold">
                                          <p:stCondLst>
                                            <p:cond delay="0"/>
                                          </p:stCondLst>
                                        </p:cTn>
                                        <p:tgtEl>
                                          <p:spTgt spid="16"/>
                                        </p:tgtEl>
                                        <p:attrNameLst>
                                          <p:attrName>style.visibility</p:attrName>
                                        </p:attrNameLst>
                                      </p:cBhvr>
                                      <p:to>
                                        <p:strVal val="visible"/>
                                      </p:to>
                                    </p:set>
                                    <p:animEffect transition="in" filter="wipe(down)">
                                      <p:cBhvr>
                                        <p:cTn id="107" dur="1000"/>
                                        <p:tgtEl>
                                          <p:spTgt spid="16"/>
                                        </p:tgtEl>
                                      </p:cBhvr>
                                    </p:animEffect>
                                  </p:childTnLst>
                                </p:cTn>
                              </p:par>
                            </p:childTnLst>
                          </p:cTn>
                        </p:par>
                        <p:par>
                          <p:cTn id="108" fill="hold">
                            <p:stCondLst>
                              <p:cond delay="1500"/>
                            </p:stCondLst>
                            <p:childTnLst>
                              <p:par>
                                <p:cTn id="109" presetID="10" presetClass="entr" presetSubtype="0" fill="hold" grpId="0" nodeType="afterEffect">
                                  <p:stCondLst>
                                    <p:cond delay="0"/>
                                  </p:stCondLst>
                                  <p:childTnLst>
                                    <p:set>
                                      <p:cBhvr>
                                        <p:cTn id="110" dur="1" fill="hold">
                                          <p:stCondLst>
                                            <p:cond delay="0"/>
                                          </p:stCondLst>
                                        </p:cTn>
                                        <p:tgtEl>
                                          <p:spTgt spid="69"/>
                                        </p:tgtEl>
                                        <p:attrNameLst>
                                          <p:attrName>style.visibility</p:attrName>
                                        </p:attrNameLst>
                                      </p:cBhvr>
                                      <p:to>
                                        <p:strVal val="visible"/>
                                      </p:to>
                                    </p:set>
                                    <p:animEffect transition="in" filter="fade">
                                      <p:cBhvr>
                                        <p:cTn id="11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57" grpId="0" bldLvl="0" animBg="1"/>
      <p:bldP spid="58" grpId="0" bldLvl="0" animBg="1"/>
      <p:bldP spid="62" grpId="0" bldLvl="0" animBg="1"/>
      <p:bldP spid="63" grpId="0" bldLvl="0" animBg="1"/>
      <p:bldP spid="64" grpId="0" bldLvl="0" animBg="1"/>
      <p:bldP spid="65" grpId="0" bldLvl="0" animBg="1"/>
      <p:bldP spid="66" grpId="0" bldLvl="0" animBg="1"/>
      <p:bldP spid="67" grpId="0" bldLvl="0" animBg="1"/>
      <p:bldP spid="68" grpId="0" bldLvl="0" animBg="1"/>
      <p:bldP spid="69"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zh-CN" altLang="zh-CN" smtClean="0"/>
              <a:t>数据挖掘</a:t>
            </a:r>
            <a:r>
              <a:rPr lang="en-US" altLang="zh-CN" smtClean="0"/>
              <a:t>de</a:t>
            </a:r>
            <a:r>
              <a:rPr lang="zh-CN" altLang="en-US" smtClean="0"/>
              <a:t>过程</a:t>
            </a:r>
            <a:endParaRPr lang="zh-CN" altLang="en-US" dirty="0"/>
          </a:p>
        </p:txBody>
      </p:sp>
      <p:sp>
        <p:nvSpPr>
          <p:cNvPr id="48131" name="Rectangle 3"/>
          <p:cNvSpPr>
            <a:spLocks noGrp="1" noChangeArrowheads="1"/>
          </p:cNvSpPr>
          <p:nvPr>
            <p:ph idx="1"/>
          </p:nvPr>
        </p:nvSpPr>
        <p:spPr/>
        <p:txBody>
          <a:bodyPr>
            <a:normAutofit lnSpcReduction="20000"/>
          </a:bodyPr>
          <a:lstStyle/>
          <a:p>
            <a:r>
              <a:rPr lang="en-US" altLang="zh-CN" sz="3200" smtClean="0"/>
              <a:t>1.</a:t>
            </a:r>
            <a:r>
              <a:rPr lang="zh-CN" altLang="en-US" sz="3200" smtClean="0"/>
              <a:t>数据准备</a:t>
            </a:r>
            <a:endParaRPr lang="zh-CN" altLang="en-US" sz="3200" smtClean="0"/>
          </a:p>
          <a:p>
            <a:r>
              <a:rPr lang="en-US" altLang="zh-CN" sz="3200" smtClean="0"/>
              <a:t>2.</a:t>
            </a:r>
            <a:r>
              <a:rPr lang="zh-CN" altLang="en-US" sz="3200" smtClean="0"/>
              <a:t>数据选取</a:t>
            </a:r>
            <a:endParaRPr lang="en-US" altLang="zh-CN" sz="3200" smtClean="0"/>
          </a:p>
          <a:p>
            <a:r>
              <a:rPr lang="en-US" altLang="zh-CN" sz="3200" smtClean="0"/>
              <a:t>3.</a:t>
            </a:r>
            <a:r>
              <a:rPr lang="zh-CN" altLang="en-US" sz="3200" smtClean="0"/>
              <a:t>数据预处理</a:t>
            </a:r>
            <a:endParaRPr lang="en-US" altLang="zh-CN" sz="3200" smtClean="0"/>
          </a:p>
          <a:p>
            <a:r>
              <a:rPr lang="en-US" altLang="zh-CN" sz="3200" smtClean="0"/>
              <a:t>4.</a:t>
            </a:r>
            <a:r>
              <a:rPr lang="zh-CN" altLang="en-US" sz="3200" smtClean="0"/>
              <a:t>数据变换</a:t>
            </a:r>
            <a:endParaRPr lang="en-US" altLang="zh-CN" sz="3200" smtClean="0"/>
          </a:p>
          <a:p>
            <a:r>
              <a:rPr lang="en-US" altLang="zh-CN" sz="3200" smtClean="0"/>
              <a:t>5.</a:t>
            </a:r>
            <a:r>
              <a:rPr lang="zh-CN" altLang="en-US" sz="3200" smtClean="0"/>
              <a:t>确定数据挖掘目标</a:t>
            </a:r>
            <a:endParaRPr lang="en-US" altLang="zh-CN" sz="3200" smtClean="0"/>
          </a:p>
          <a:p>
            <a:r>
              <a:rPr lang="en-US" altLang="zh-CN" sz="3200" smtClean="0"/>
              <a:t>6.</a:t>
            </a:r>
            <a:r>
              <a:rPr lang="zh-CN" altLang="en-US" sz="3200" smtClean="0"/>
              <a:t>选择算法</a:t>
            </a:r>
            <a:endParaRPr lang="en-US" altLang="zh-CN" sz="3200" smtClean="0"/>
          </a:p>
          <a:p>
            <a:r>
              <a:rPr lang="en-US" altLang="zh-CN" sz="3200" smtClean="0"/>
              <a:t>7.</a:t>
            </a:r>
            <a:r>
              <a:rPr lang="zh-CN" altLang="en-US" sz="3200" smtClean="0"/>
              <a:t>数据挖掘算法（模型）</a:t>
            </a:r>
            <a:endParaRPr lang="en-US" altLang="zh-CN" sz="3200" smtClean="0"/>
          </a:p>
          <a:p>
            <a:r>
              <a:rPr lang="en-US" altLang="zh-CN" sz="3200" smtClean="0"/>
              <a:t>8.</a:t>
            </a:r>
            <a:r>
              <a:rPr lang="zh-CN" altLang="en-US" sz="3200" smtClean="0"/>
              <a:t>模式解释</a:t>
            </a:r>
            <a:endParaRPr lang="en-US" altLang="zh-CN" sz="3200" smtClean="0"/>
          </a:p>
          <a:p>
            <a:r>
              <a:rPr lang="en-US" altLang="zh-CN" sz="3200" smtClean="0"/>
              <a:t>9.</a:t>
            </a:r>
            <a:r>
              <a:rPr lang="zh-CN" altLang="en-US" sz="3200" smtClean="0"/>
              <a:t>知识评价</a:t>
            </a:r>
            <a:endParaRPr lang="zh-CN" altLang="en-US" sz="3200" dirty="0"/>
          </a:p>
        </p:txBody>
      </p:sp>
      <p:sp>
        <p:nvSpPr>
          <p:cNvPr id="5" name="矩形标注 4"/>
          <p:cNvSpPr/>
          <p:nvPr/>
        </p:nvSpPr>
        <p:spPr>
          <a:xfrm>
            <a:off x="4943872" y="2373096"/>
            <a:ext cx="6192000" cy="1920000"/>
          </a:xfrm>
          <a:prstGeom prst="wedgeRectCallout">
            <a:avLst>
              <a:gd name="adj1" fmla="val -57536"/>
              <a:gd name="adj2" fmla="val 38830"/>
            </a:avLst>
          </a:prstGeom>
        </p:spPr>
        <p:style>
          <a:lnRef idx="1">
            <a:schemeClr val="accent1"/>
          </a:lnRef>
          <a:fillRef idx="2">
            <a:schemeClr val="accent1"/>
          </a:fillRef>
          <a:effectRef idx="1">
            <a:schemeClr val="accent1"/>
          </a:effectRef>
          <a:fontRef idx="minor">
            <a:schemeClr val="dk1"/>
          </a:fontRef>
        </p:style>
        <p:txBody>
          <a:bodyPr tIns="96000" rtlCol="0" anchor="ctr"/>
          <a:lstStyle/>
          <a:p>
            <a:pPr>
              <a:lnSpc>
                <a:spcPct val="120000"/>
              </a:lnSpc>
            </a:pPr>
            <a:r>
              <a:rPr lang="zh-CN" altLang="en-US" sz="2400" dirty="0" smtClean="0">
                <a:latin typeface="Times" pitchFamily="18" charset="0"/>
                <a:ea typeface="华文细黑" pitchFamily="2" charset="-122"/>
                <a:cs typeface="Times" pitchFamily="18" charset="0"/>
              </a:rPr>
              <a:t>数据</a:t>
            </a:r>
            <a:r>
              <a:rPr lang="zh-CN" altLang="en-US" sz="2400" dirty="0">
                <a:latin typeface="Times" pitchFamily="18" charset="0"/>
                <a:ea typeface="华文细黑" pitchFamily="2" charset="-122"/>
                <a:cs typeface="Times" pitchFamily="18" charset="0"/>
              </a:rPr>
              <a:t>挖掘算法占据非常重要的地位，它主要是利用某些特定的知识发现算法，在一定的运算效率范围内，从数据中发现出有关知识，决定了整个数据挖掘过程的效果与效率。 </a:t>
            </a:r>
            <a:endParaRPr lang="zh-CN" altLang="en-US" sz="2400" dirty="0">
              <a:solidFill>
                <a:schemeClr val="dk1"/>
              </a:solidFill>
              <a:latin typeface="Times" pitchFamily="18" charset="0"/>
              <a:ea typeface="华文细黑" pitchFamily="2" charset="-122"/>
              <a:cs typeface="Times"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Effect transition="in" filter="fade">
                                      <p:cBhvr>
                                        <p:cTn id="7" dur="500"/>
                                        <p:tgtEl>
                                          <p:spTgt spid="4813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8131">
                                            <p:txEl>
                                              <p:pRg st="1" end="1"/>
                                            </p:txEl>
                                          </p:spTgt>
                                        </p:tgtEl>
                                        <p:attrNameLst>
                                          <p:attrName>style.visibility</p:attrName>
                                        </p:attrNameLst>
                                      </p:cBhvr>
                                      <p:to>
                                        <p:strVal val="visible"/>
                                      </p:to>
                                    </p:set>
                                    <p:animEffect transition="in" filter="fade">
                                      <p:cBhvr>
                                        <p:cTn id="11" dur="500"/>
                                        <p:tgtEl>
                                          <p:spTgt spid="48131">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8131">
                                            <p:txEl>
                                              <p:pRg st="2" end="2"/>
                                            </p:txEl>
                                          </p:spTgt>
                                        </p:tgtEl>
                                        <p:attrNameLst>
                                          <p:attrName>style.visibility</p:attrName>
                                        </p:attrNameLst>
                                      </p:cBhvr>
                                      <p:to>
                                        <p:strVal val="visible"/>
                                      </p:to>
                                    </p:set>
                                    <p:animEffect transition="in" filter="fade">
                                      <p:cBhvr>
                                        <p:cTn id="15" dur="500"/>
                                        <p:tgtEl>
                                          <p:spTgt spid="48131">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8131">
                                            <p:txEl>
                                              <p:pRg st="3" end="3"/>
                                            </p:txEl>
                                          </p:spTgt>
                                        </p:tgtEl>
                                        <p:attrNameLst>
                                          <p:attrName>style.visibility</p:attrName>
                                        </p:attrNameLst>
                                      </p:cBhvr>
                                      <p:to>
                                        <p:strVal val="visible"/>
                                      </p:to>
                                    </p:set>
                                    <p:animEffect transition="in" filter="fade">
                                      <p:cBhvr>
                                        <p:cTn id="19" dur="500"/>
                                        <p:tgtEl>
                                          <p:spTgt spid="48131">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131">
                                            <p:txEl>
                                              <p:pRg st="4" end="4"/>
                                            </p:txEl>
                                          </p:spTgt>
                                        </p:tgtEl>
                                        <p:attrNameLst>
                                          <p:attrName>style.visibility</p:attrName>
                                        </p:attrNameLst>
                                      </p:cBhvr>
                                      <p:to>
                                        <p:strVal val="visible"/>
                                      </p:to>
                                    </p:set>
                                    <p:animEffect transition="in" filter="fade">
                                      <p:cBhvr>
                                        <p:cTn id="23" dur="500"/>
                                        <p:tgtEl>
                                          <p:spTgt spid="48131">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8131">
                                            <p:txEl>
                                              <p:pRg st="5" end="5"/>
                                            </p:txEl>
                                          </p:spTgt>
                                        </p:tgtEl>
                                        <p:attrNameLst>
                                          <p:attrName>style.visibility</p:attrName>
                                        </p:attrNameLst>
                                      </p:cBhvr>
                                      <p:to>
                                        <p:strVal val="visible"/>
                                      </p:to>
                                    </p:set>
                                    <p:animEffect transition="in" filter="fade">
                                      <p:cBhvr>
                                        <p:cTn id="27" dur="500"/>
                                        <p:tgtEl>
                                          <p:spTgt spid="48131">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8131">
                                            <p:txEl>
                                              <p:pRg st="6" end="6"/>
                                            </p:txEl>
                                          </p:spTgt>
                                        </p:tgtEl>
                                        <p:attrNameLst>
                                          <p:attrName>style.visibility</p:attrName>
                                        </p:attrNameLst>
                                      </p:cBhvr>
                                      <p:to>
                                        <p:strVal val="visible"/>
                                      </p:to>
                                    </p:set>
                                    <p:animEffect transition="in" filter="fade">
                                      <p:cBhvr>
                                        <p:cTn id="31" dur="500"/>
                                        <p:tgtEl>
                                          <p:spTgt spid="48131">
                                            <p:txEl>
                                              <p:pRg st="6" end="6"/>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8131">
                                            <p:txEl>
                                              <p:pRg st="7" end="7"/>
                                            </p:txEl>
                                          </p:spTgt>
                                        </p:tgtEl>
                                        <p:attrNameLst>
                                          <p:attrName>style.visibility</p:attrName>
                                        </p:attrNameLst>
                                      </p:cBhvr>
                                      <p:to>
                                        <p:strVal val="visible"/>
                                      </p:to>
                                    </p:set>
                                    <p:animEffect transition="in" filter="fade">
                                      <p:cBhvr>
                                        <p:cTn id="35" dur="500"/>
                                        <p:tgtEl>
                                          <p:spTgt spid="48131">
                                            <p:txEl>
                                              <p:pRg st="7" end="7"/>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8131">
                                            <p:txEl>
                                              <p:pRg st="8" end="8"/>
                                            </p:txEl>
                                          </p:spTgt>
                                        </p:tgtEl>
                                        <p:attrNameLst>
                                          <p:attrName>style.visibility</p:attrName>
                                        </p:attrNameLst>
                                      </p:cBhvr>
                                      <p:to>
                                        <p:strVal val="visible"/>
                                      </p:to>
                                    </p:set>
                                    <p:animEffect transition="in" filter="fade">
                                      <p:cBhvr>
                                        <p:cTn id="39" dur="500"/>
                                        <p:tgtEl>
                                          <p:spTgt spid="48131">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uiExpand="1" build="p"/>
      <p:bldP spid="5"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3"/>
          <p:cNvSpPr/>
          <p:nvPr/>
        </p:nvSpPr>
        <p:spPr>
          <a:xfrm>
            <a:off x="1636395" y="3074035"/>
            <a:ext cx="8684895" cy="70993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charset="-122"/>
                <a:sym typeface="+mn-ea"/>
              </a:rPr>
              <a:t>数据挖掘的</a:t>
            </a:r>
            <a:r>
              <a:rPr lang="zh-CN" altLang="zh-CN" sz="3600" b="1" dirty="0">
                <a:ea typeface="黑体" panose="02010609060101010101" charset="-122"/>
                <a:sym typeface="+mn-ea"/>
              </a:rPr>
              <a:t>应用 </a:t>
            </a:r>
            <a:endParaRPr lang="zh-CN" altLang="zh-CN" sz="3600" b="1" dirty="0">
              <a:ea typeface="黑体" panose="02010609060101010101" charset="-122"/>
              <a:sym typeface="Helvetica Light"/>
            </a:endParaRPr>
          </a:p>
        </p:txBody>
      </p:sp>
      <p:pic>
        <p:nvPicPr>
          <p:cNvPr id="101" name="图片 100"/>
          <p:cNvPicPr/>
          <p:nvPr/>
        </p:nvPicPr>
        <p:blipFill>
          <a:blip r:embed="rId1">
            <a:alphaModFix amt="24000"/>
          </a:blip>
          <a:stretch>
            <a:fillRect/>
          </a:stretch>
        </p:blipFill>
        <p:spPr>
          <a:xfrm rot="21300000">
            <a:off x="226060" y="2562860"/>
            <a:ext cx="3313430" cy="3882390"/>
          </a:xfrm>
          <a:prstGeom prst="rect">
            <a:avLst/>
          </a:prstGeom>
          <a:noFill/>
          <a:ln w="9525">
            <a:noFill/>
          </a:ln>
          <a:effectLst>
            <a:softEdge rad="127000"/>
          </a:effectLst>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ChangeArrowheads="1"/>
          </p:cNvSpPr>
          <p:nvPr>
            <p:ph type="title"/>
          </p:nvPr>
        </p:nvSpPr>
        <p:spPr/>
        <p:txBody>
          <a:bodyPr/>
          <a:lstStyle/>
          <a:p>
            <a:r>
              <a:rPr lang="zh-CN" altLang="en-US" smtClean="0"/>
              <a:t>数据挖掘的应用</a:t>
            </a:r>
            <a:endParaRPr lang="zh-CN" altLang="en-US" dirty="0" smtClean="0"/>
          </a:p>
        </p:txBody>
      </p:sp>
      <p:sp>
        <p:nvSpPr>
          <p:cNvPr id="38918" name="Rectangle 3"/>
          <p:cNvSpPr>
            <a:spLocks noGrp="1" noChangeArrowheads="1"/>
          </p:cNvSpPr>
          <p:nvPr>
            <p:ph idx="1"/>
          </p:nvPr>
        </p:nvSpPr>
        <p:spPr/>
        <p:txBody>
          <a:bodyPr/>
          <a:lstStyle/>
          <a:p>
            <a:r>
              <a:rPr lang="zh-CN" altLang="en-US" dirty="0" smtClean="0"/>
              <a:t>市场分析与管理</a:t>
            </a:r>
            <a:endParaRPr lang="en-US" altLang="zh-CN" dirty="0" smtClean="0"/>
          </a:p>
          <a:p>
            <a:pPr lvl="1"/>
            <a:r>
              <a:rPr lang="zh-CN" altLang="en-US" dirty="0" smtClean="0"/>
              <a:t>数据集及来源</a:t>
            </a:r>
            <a:endParaRPr lang="en-US" altLang="zh-CN" dirty="0" smtClean="0"/>
          </a:p>
          <a:p>
            <a:pPr lvl="2"/>
            <a:r>
              <a:rPr lang="zh-CN" altLang="en-US" dirty="0" smtClean="0"/>
              <a:t>产品的生产和销售数据</a:t>
            </a:r>
            <a:endParaRPr lang="en-US" altLang="zh-CN" dirty="0" smtClean="0"/>
          </a:p>
          <a:p>
            <a:pPr lvl="2"/>
            <a:r>
              <a:rPr lang="zh-CN" altLang="en-US" dirty="0" smtClean="0"/>
              <a:t>电商网页的访问和点击数据</a:t>
            </a:r>
            <a:endParaRPr lang="en-US" altLang="zh-CN" dirty="0" smtClean="0"/>
          </a:p>
          <a:p>
            <a:pPr lvl="2"/>
            <a:r>
              <a:rPr lang="zh-CN" altLang="en-US" dirty="0" smtClean="0"/>
              <a:t>信用卡交易</a:t>
            </a:r>
            <a:endParaRPr lang="en-US" altLang="zh-CN" dirty="0" smtClean="0"/>
          </a:p>
          <a:p>
            <a:pPr lvl="2"/>
            <a:r>
              <a:rPr lang="zh-CN" altLang="en-US" dirty="0" smtClean="0"/>
              <a:t>会员卡</a:t>
            </a:r>
            <a:endParaRPr lang="en-US" altLang="zh-CN" dirty="0" smtClean="0"/>
          </a:p>
          <a:p>
            <a:pPr lvl="2"/>
            <a:r>
              <a:rPr lang="zh-CN" altLang="en-US" dirty="0" smtClean="0"/>
              <a:t>打折优惠卷</a:t>
            </a:r>
            <a:endParaRPr lang="en-US" altLang="zh-CN" dirty="0" smtClean="0"/>
          </a:p>
          <a:p>
            <a:pPr lvl="2"/>
            <a:r>
              <a:rPr lang="zh-CN" altLang="en-US" dirty="0" smtClean="0"/>
              <a:t>顾客投诉</a:t>
            </a:r>
            <a:endParaRPr lang="en-US" altLang="zh-CN" dirty="0" smtClean="0"/>
          </a:p>
          <a:p>
            <a:pPr lvl="2"/>
            <a:r>
              <a:rPr lang="en-US" altLang="zh-CN" dirty="0" smtClean="0"/>
              <a:t>(</a:t>
            </a:r>
            <a:r>
              <a:rPr lang="zh-CN" altLang="en-US" dirty="0" smtClean="0"/>
              <a:t>公共</a:t>
            </a:r>
            <a:r>
              <a:rPr lang="en-US" altLang="zh-CN" dirty="0" smtClean="0"/>
              <a:t>) </a:t>
            </a:r>
            <a:r>
              <a:rPr lang="zh-CN" altLang="en-US" dirty="0" smtClean="0"/>
              <a:t>生活时尚研究</a:t>
            </a:r>
            <a:endParaRPr lang="zh-CN" altLang="en-US" dirty="0" smtClean="0"/>
          </a:p>
          <a:p>
            <a:endParaRPr lang="zh-CN" altLang="en-US" dirty="0" smtClean="0"/>
          </a:p>
        </p:txBody>
      </p:sp>
      <p:sp>
        <p:nvSpPr>
          <p:cNvPr id="6" name="灯片编号占位符 5"/>
          <p:cNvSpPr>
            <a:spLocks noGrp="1"/>
          </p:cNvSpPr>
          <p:nvPr>
            <p:ph type="sldNum" sz="quarter" idx="10"/>
          </p:nvPr>
        </p:nvSpPr>
        <p:spPr/>
        <p:txBody>
          <a:bodyPr/>
          <a:lstStyle/>
          <a:p>
            <a:fld id="{9CD8111C-E04C-4D17-AA3D-6324C12FED68}" type="slidenum">
              <a:rPr lang="en-US" altLang="zh-CN" sz="1600" smtClean="0"/>
            </a:fld>
            <a:endParaRPr lang="en-US" altLang="zh-CN" sz="1600"/>
          </a:p>
        </p:txBody>
      </p:sp>
      <p:sp>
        <p:nvSpPr>
          <p:cNvPr id="8" name="Rectangle 2"/>
          <p:cNvSpPr txBox="1">
            <a:spLocks noChangeArrowheads="1"/>
          </p:cNvSpPr>
          <p:nvPr/>
        </p:nvSpPr>
        <p:spPr>
          <a:xfrm>
            <a:off x="5999989" y="59025"/>
            <a:ext cx="4320000" cy="960120"/>
          </a:xfrm>
          <a:prstGeom prst="rect">
            <a:avLst/>
          </a:prstGeom>
        </p:spPr>
        <p:txBody>
          <a:bodyPr anchor="ctr">
            <a:normAutofit/>
          </a:bodyPr>
          <a:lstStyle>
            <a:lvl1pPr algn="l" rtl="0" eaLnBrk="1" fontAlgn="base" hangingPunct="1">
              <a:spcBef>
                <a:spcPct val="0"/>
              </a:spcBef>
              <a:spcAft>
                <a:spcPct val="0"/>
              </a:spcAft>
              <a:defRPr sz="4000" kern="1200">
                <a:solidFill>
                  <a:srgbClr val="572314"/>
                </a:solidFill>
                <a:effectLst>
                  <a:outerShdw blurRad="50000" dist="30000" dir="5400000" algn="tl" rotWithShape="0">
                    <a:srgbClr val="000000">
                      <a:alpha val="30000"/>
                    </a:srgbClr>
                  </a:outerShdw>
                </a:effectLst>
                <a:latin typeface="汉仪水滴体简" pitchFamily="49" charset="-122"/>
                <a:ea typeface="汉仪水滴体简" pitchFamily="49" charset="-122"/>
                <a:cs typeface="+mj-cs"/>
              </a:defRPr>
            </a:lvl1pPr>
            <a:lvl2pPr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2pPr>
            <a:lvl3pPr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3pPr>
            <a:lvl4pPr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4pPr>
            <a:lvl5pPr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5pPr>
            <a:lvl6pPr marL="457200"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6pPr>
            <a:lvl7pPr marL="914400"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7pPr>
            <a:lvl8pPr marL="1371600"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8pPr>
            <a:lvl9pPr marL="1828800"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9pPr>
          </a:lstStyle>
          <a:p>
            <a:r>
              <a:rPr lang="en-US" altLang="zh-CN" sz="3735" dirty="0" smtClean="0"/>
              <a:t>-</a:t>
            </a:r>
            <a:r>
              <a:rPr lang="zh-CN" altLang="en-US" sz="3735" dirty="0" smtClean="0"/>
              <a:t>生产与商务领域</a:t>
            </a:r>
            <a:endParaRPr lang="zh-CN" altLang="en-US" sz="3735" dirty="0" smtClean="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8918"/>
                                        </p:tgtEl>
                                        <p:attrNameLst>
                                          <p:attrName>style.visibility</p:attrName>
                                        </p:attrNameLst>
                                      </p:cBhvr>
                                      <p:to>
                                        <p:strVal val="visible"/>
                                      </p:to>
                                    </p:set>
                                    <p:animEffect transition="in" filter="wipe(up)">
                                      <p:cBhvr>
                                        <p:cTn id="12" dur="2000"/>
                                        <p:tgtEl>
                                          <p:spTgt spid="38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8" grpId="0"/>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ChangeArrowheads="1"/>
          </p:cNvSpPr>
          <p:nvPr>
            <p:ph type="title"/>
          </p:nvPr>
        </p:nvSpPr>
        <p:spPr/>
        <p:txBody>
          <a:bodyPr/>
          <a:lstStyle/>
          <a:p>
            <a:r>
              <a:rPr lang="zh-CN" altLang="en-US" smtClean="0"/>
              <a:t>数据挖掘的应用</a:t>
            </a:r>
            <a:endParaRPr lang="zh-CN" altLang="en-US" dirty="0" smtClean="0"/>
          </a:p>
        </p:txBody>
      </p:sp>
      <p:sp>
        <p:nvSpPr>
          <p:cNvPr id="38918" name="Rectangle 3"/>
          <p:cNvSpPr>
            <a:spLocks noGrp="1" noChangeArrowheads="1"/>
          </p:cNvSpPr>
          <p:nvPr>
            <p:ph idx="1"/>
          </p:nvPr>
        </p:nvSpPr>
        <p:spPr/>
        <p:txBody>
          <a:bodyPr/>
          <a:lstStyle/>
          <a:p>
            <a:r>
              <a:rPr lang="zh-CN" altLang="en-US" dirty="0" smtClean="0"/>
              <a:t>市场分析与管理</a:t>
            </a:r>
            <a:endParaRPr lang="en-US" altLang="zh-CN" dirty="0" smtClean="0"/>
          </a:p>
          <a:p>
            <a:pPr lvl="1"/>
            <a:r>
              <a:rPr lang="zh-CN" altLang="en-US" sz="2665" dirty="0" smtClean="0"/>
              <a:t>目标营销</a:t>
            </a:r>
            <a:r>
              <a:rPr lang="en-US" altLang="zh-CN" sz="2665" dirty="0" smtClean="0"/>
              <a:t>(target marketing) </a:t>
            </a:r>
            <a:endParaRPr lang="en-US" altLang="zh-CN" sz="2665" dirty="0" smtClean="0"/>
          </a:p>
          <a:p>
            <a:pPr lvl="2"/>
            <a:r>
              <a:rPr lang="zh-CN" altLang="en-US" sz="2400" dirty="0" smtClean="0"/>
              <a:t>由兴趣</a:t>
            </a:r>
            <a:r>
              <a:rPr lang="en-US" altLang="zh-CN" sz="2400" dirty="0" smtClean="0"/>
              <a:t>, </a:t>
            </a:r>
            <a:r>
              <a:rPr lang="zh-CN" altLang="en-US" sz="2400" dirty="0" smtClean="0"/>
              <a:t>收入水平</a:t>
            </a:r>
            <a:r>
              <a:rPr lang="en-US" altLang="zh-CN" sz="2400" dirty="0" smtClean="0"/>
              <a:t>, </a:t>
            </a:r>
            <a:r>
              <a:rPr lang="zh-CN" altLang="en-US" sz="2400" dirty="0" smtClean="0"/>
              <a:t>消费习惯等确定顾客群，进行精准营销</a:t>
            </a:r>
            <a:endParaRPr lang="en-US" altLang="zh-CN" sz="2400" dirty="0" smtClean="0"/>
          </a:p>
          <a:p>
            <a:pPr lvl="1"/>
            <a:r>
              <a:rPr lang="zh-CN" altLang="en-US" sz="2665" dirty="0" smtClean="0"/>
              <a:t>购物篮分析</a:t>
            </a:r>
            <a:endParaRPr lang="en-US" altLang="zh-CN" sz="2665" dirty="0" smtClean="0"/>
          </a:p>
          <a:p>
            <a:pPr lvl="2"/>
            <a:r>
              <a:rPr lang="zh-CN" altLang="en-US" sz="2400" dirty="0" smtClean="0"/>
              <a:t>啤酒尿布案例</a:t>
            </a:r>
            <a:endParaRPr lang="en-US" altLang="zh-CN" sz="2400" dirty="0" smtClean="0"/>
          </a:p>
          <a:p>
            <a:pPr lvl="1"/>
            <a:r>
              <a:rPr lang="zh-CN" altLang="en-US" sz="2665" dirty="0" smtClean="0"/>
              <a:t>确定顾客随时间变化的购买模式 </a:t>
            </a:r>
            <a:endParaRPr lang="en-US" altLang="zh-CN" sz="2665" dirty="0" smtClean="0"/>
          </a:p>
          <a:p>
            <a:pPr lvl="2"/>
            <a:r>
              <a:rPr lang="zh-CN" altLang="en-US" sz="2400" dirty="0" smtClean="0"/>
              <a:t>个人帐号到联合帐号的转变：结婚等</a:t>
            </a:r>
            <a:endParaRPr lang="en-US" altLang="zh-CN" sz="2400" dirty="0" smtClean="0"/>
          </a:p>
          <a:p>
            <a:pPr lvl="1"/>
            <a:r>
              <a:rPr lang="zh-CN" altLang="en-US" sz="2665" dirty="0"/>
              <a:t>交叉销售分析</a:t>
            </a:r>
            <a:r>
              <a:rPr lang="en-US" altLang="zh-CN" sz="2665" dirty="0"/>
              <a:t>(Cross-market analysis)</a:t>
            </a:r>
            <a:endParaRPr lang="en-US" altLang="zh-CN" sz="2665" dirty="0"/>
          </a:p>
          <a:p>
            <a:pPr lvl="2"/>
            <a:r>
              <a:rPr lang="zh-CN" altLang="en-US" sz="2400" dirty="0"/>
              <a:t>产品销售之间的关联</a:t>
            </a:r>
            <a:r>
              <a:rPr lang="en-US" altLang="zh-CN" sz="2400" dirty="0"/>
              <a:t>/</a:t>
            </a:r>
            <a:r>
              <a:rPr lang="zh-CN" altLang="en-US" sz="2400" dirty="0"/>
              <a:t>相关 </a:t>
            </a:r>
            <a:endParaRPr lang="zh-CN" altLang="en-US" sz="2400" dirty="0"/>
          </a:p>
          <a:p>
            <a:pPr lvl="2"/>
            <a:r>
              <a:rPr lang="zh-CN" altLang="en-US" sz="2400" dirty="0"/>
              <a:t>基于关联信息的</a:t>
            </a:r>
            <a:r>
              <a:rPr lang="zh-CN" altLang="en-US" sz="2400" dirty="0" smtClean="0"/>
              <a:t>预测</a:t>
            </a:r>
            <a:endParaRPr lang="en-US" altLang="zh-CN" sz="2400" dirty="0" smtClean="0"/>
          </a:p>
          <a:p>
            <a:endParaRPr lang="zh-CN" altLang="en-US" dirty="0" smtClean="0"/>
          </a:p>
        </p:txBody>
      </p:sp>
      <p:sp>
        <p:nvSpPr>
          <p:cNvPr id="6" name="灯片编号占位符 5"/>
          <p:cNvSpPr>
            <a:spLocks noGrp="1"/>
          </p:cNvSpPr>
          <p:nvPr>
            <p:ph type="sldNum" sz="quarter" idx="10"/>
          </p:nvPr>
        </p:nvSpPr>
        <p:spPr/>
        <p:txBody>
          <a:bodyPr/>
          <a:lstStyle/>
          <a:p>
            <a:fld id="{9CD8111C-E04C-4D17-AA3D-6324C12FED68}" type="slidenum">
              <a:rPr lang="en-US" altLang="zh-CN" sz="1600" smtClean="0"/>
            </a:fld>
            <a:endParaRPr lang="en-US" altLang="zh-CN" sz="1600"/>
          </a:p>
        </p:txBody>
      </p:sp>
      <p:sp>
        <p:nvSpPr>
          <p:cNvPr id="8" name="Rectangle 2"/>
          <p:cNvSpPr txBox="1">
            <a:spLocks noChangeArrowheads="1"/>
          </p:cNvSpPr>
          <p:nvPr/>
        </p:nvSpPr>
        <p:spPr>
          <a:xfrm>
            <a:off x="5999989" y="59025"/>
            <a:ext cx="4320000" cy="960120"/>
          </a:xfrm>
          <a:prstGeom prst="rect">
            <a:avLst/>
          </a:prstGeom>
        </p:spPr>
        <p:txBody>
          <a:bodyPr anchor="ctr">
            <a:normAutofit/>
          </a:bodyPr>
          <a:lstStyle>
            <a:lvl1pPr algn="l" rtl="0" eaLnBrk="1" fontAlgn="base" hangingPunct="1">
              <a:spcBef>
                <a:spcPct val="0"/>
              </a:spcBef>
              <a:spcAft>
                <a:spcPct val="0"/>
              </a:spcAft>
              <a:defRPr sz="4000" kern="1200">
                <a:solidFill>
                  <a:srgbClr val="572314"/>
                </a:solidFill>
                <a:effectLst>
                  <a:outerShdw blurRad="50000" dist="30000" dir="5400000" algn="tl" rotWithShape="0">
                    <a:srgbClr val="000000">
                      <a:alpha val="30000"/>
                    </a:srgbClr>
                  </a:outerShdw>
                </a:effectLst>
                <a:latin typeface="汉仪水滴体简" pitchFamily="49" charset="-122"/>
                <a:ea typeface="汉仪水滴体简" pitchFamily="49" charset="-122"/>
                <a:cs typeface="+mj-cs"/>
              </a:defRPr>
            </a:lvl1pPr>
            <a:lvl2pPr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2pPr>
            <a:lvl3pPr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3pPr>
            <a:lvl4pPr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4pPr>
            <a:lvl5pPr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5pPr>
            <a:lvl6pPr marL="457200"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6pPr>
            <a:lvl7pPr marL="914400"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7pPr>
            <a:lvl8pPr marL="1371600"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8pPr>
            <a:lvl9pPr marL="1828800"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9pPr>
          </a:lstStyle>
          <a:p>
            <a:r>
              <a:rPr lang="en-US" altLang="zh-CN" sz="3735" dirty="0" smtClean="0"/>
              <a:t>-</a:t>
            </a:r>
            <a:r>
              <a:rPr lang="zh-CN" altLang="en-US" sz="3735" dirty="0" smtClean="0"/>
              <a:t>生产与商务领域</a:t>
            </a:r>
            <a:endParaRPr lang="zh-CN" altLang="en-US" sz="3735" dirty="0" smtClean="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918">
                                            <p:txEl>
                                              <p:pRg st="1" end="1"/>
                                            </p:txEl>
                                          </p:spTgt>
                                        </p:tgtEl>
                                        <p:attrNameLst>
                                          <p:attrName>style.visibility</p:attrName>
                                        </p:attrNameLst>
                                      </p:cBhvr>
                                      <p:to>
                                        <p:strVal val="visible"/>
                                      </p:to>
                                    </p:set>
                                    <p:animEffect transition="in" filter="fade">
                                      <p:cBhvr>
                                        <p:cTn id="7" dur="500"/>
                                        <p:tgtEl>
                                          <p:spTgt spid="38918">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918">
                                            <p:txEl>
                                              <p:pRg st="2" end="2"/>
                                            </p:txEl>
                                          </p:spTgt>
                                        </p:tgtEl>
                                        <p:attrNameLst>
                                          <p:attrName>style.visibility</p:attrName>
                                        </p:attrNameLst>
                                      </p:cBhvr>
                                      <p:to>
                                        <p:strVal val="visible"/>
                                      </p:to>
                                    </p:set>
                                    <p:animEffect transition="in" filter="fade">
                                      <p:cBhvr>
                                        <p:cTn id="11" dur="500"/>
                                        <p:tgtEl>
                                          <p:spTgt spid="38918">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8918">
                                            <p:txEl>
                                              <p:pRg st="3" end="3"/>
                                            </p:txEl>
                                          </p:spTgt>
                                        </p:tgtEl>
                                        <p:attrNameLst>
                                          <p:attrName>style.visibility</p:attrName>
                                        </p:attrNameLst>
                                      </p:cBhvr>
                                      <p:to>
                                        <p:strVal val="visible"/>
                                      </p:to>
                                    </p:set>
                                    <p:animEffect transition="in" filter="fade">
                                      <p:cBhvr>
                                        <p:cTn id="16" dur="500"/>
                                        <p:tgtEl>
                                          <p:spTgt spid="38918">
                                            <p:txEl>
                                              <p:pRg st="3" end="3"/>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8918">
                                            <p:txEl>
                                              <p:pRg st="4" end="4"/>
                                            </p:txEl>
                                          </p:spTgt>
                                        </p:tgtEl>
                                        <p:attrNameLst>
                                          <p:attrName>style.visibility</p:attrName>
                                        </p:attrNameLst>
                                      </p:cBhvr>
                                      <p:to>
                                        <p:strVal val="visible"/>
                                      </p:to>
                                    </p:set>
                                    <p:animEffect transition="in" filter="fade">
                                      <p:cBhvr>
                                        <p:cTn id="20" dur="500"/>
                                        <p:tgtEl>
                                          <p:spTgt spid="3891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8918">
                                            <p:txEl>
                                              <p:pRg st="5" end="5"/>
                                            </p:txEl>
                                          </p:spTgt>
                                        </p:tgtEl>
                                        <p:attrNameLst>
                                          <p:attrName>style.visibility</p:attrName>
                                        </p:attrNameLst>
                                      </p:cBhvr>
                                      <p:to>
                                        <p:strVal val="visible"/>
                                      </p:to>
                                    </p:set>
                                    <p:animEffect transition="in" filter="fade">
                                      <p:cBhvr>
                                        <p:cTn id="25" dur="500"/>
                                        <p:tgtEl>
                                          <p:spTgt spid="38918">
                                            <p:txEl>
                                              <p:pRg st="5" end="5"/>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8918">
                                            <p:txEl>
                                              <p:pRg st="6" end="6"/>
                                            </p:txEl>
                                          </p:spTgt>
                                        </p:tgtEl>
                                        <p:attrNameLst>
                                          <p:attrName>style.visibility</p:attrName>
                                        </p:attrNameLst>
                                      </p:cBhvr>
                                      <p:to>
                                        <p:strVal val="visible"/>
                                      </p:to>
                                    </p:set>
                                    <p:animEffect transition="in" filter="fade">
                                      <p:cBhvr>
                                        <p:cTn id="29" dur="500"/>
                                        <p:tgtEl>
                                          <p:spTgt spid="38918">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8918">
                                            <p:txEl>
                                              <p:pRg st="7" end="7"/>
                                            </p:txEl>
                                          </p:spTgt>
                                        </p:tgtEl>
                                        <p:attrNameLst>
                                          <p:attrName>style.visibility</p:attrName>
                                        </p:attrNameLst>
                                      </p:cBhvr>
                                      <p:to>
                                        <p:strVal val="visible"/>
                                      </p:to>
                                    </p:set>
                                    <p:animEffect transition="in" filter="fade">
                                      <p:cBhvr>
                                        <p:cTn id="34" dur="500"/>
                                        <p:tgtEl>
                                          <p:spTgt spid="38918">
                                            <p:txEl>
                                              <p:pRg st="7" end="7"/>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8918">
                                            <p:txEl>
                                              <p:pRg st="8" end="8"/>
                                            </p:txEl>
                                          </p:spTgt>
                                        </p:tgtEl>
                                        <p:attrNameLst>
                                          <p:attrName>style.visibility</p:attrName>
                                        </p:attrNameLst>
                                      </p:cBhvr>
                                      <p:to>
                                        <p:strVal val="visible"/>
                                      </p:to>
                                    </p:set>
                                    <p:animEffect transition="in" filter="fade">
                                      <p:cBhvr>
                                        <p:cTn id="38" dur="500"/>
                                        <p:tgtEl>
                                          <p:spTgt spid="38918">
                                            <p:txEl>
                                              <p:pRg st="8" end="8"/>
                                            </p:txEl>
                                          </p:spTgt>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8918">
                                            <p:txEl>
                                              <p:pRg st="9" end="9"/>
                                            </p:txEl>
                                          </p:spTgt>
                                        </p:tgtEl>
                                        <p:attrNameLst>
                                          <p:attrName>style.visibility</p:attrName>
                                        </p:attrNameLst>
                                      </p:cBhvr>
                                      <p:to>
                                        <p:strVal val="visible"/>
                                      </p:to>
                                    </p:set>
                                    <p:animEffect transition="in" filter="fade">
                                      <p:cBhvr>
                                        <p:cTn id="42" dur="500"/>
                                        <p:tgtEl>
                                          <p:spTgt spid="3891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8"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ChangeArrowheads="1"/>
          </p:cNvSpPr>
          <p:nvPr>
            <p:ph type="title"/>
          </p:nvPr>
        </p:nvSpPr>
        <p:spPr/>
        <p:txBody>
          <a:bodyPr>
            <a:normAutofit/>
          </a:bodyPr>
          <a:lstStyle/>
          <a:p>
            <a:r>
              <a:rPr lang="zh-CN" altLang="en-US" dirty="0" smtClean="0"/>
              <a:t>数据挖掘的应用</a:t>
            </a:r>
            <a:endParaRPr lang="zh-CN" altLang="en-US" sz="3735" dirty="0" smtClean="0"/>
          </a:p>
        </p:txBody>
      </p:sp>
      <p:sp>
        <p:nvSpPr>
          <p:cNvPr id="38918" name="Rectangle 3"/>
          <p:cNvSpPr>
            <a:spLocks noGrp="1" noChangeArrowheads="1"/>
          </p:cNvSpPr>
          <p:nvPr>
            <p:ph idx="1"/>
          </p:nvPr>
        </p:nvSpPr>
        <p:spPr/>
        <p:txBody>
          <a:bodyPr/>
          <a:lstStyle/>
          <a:p>
            <a:r>
              <a:rPr lang="zh-CN" altLang="en-US" dirty="0" smtClean="0"/>
              <a:t>市场分析与管理</a:t>
            </a:r>
            <a:endParaRPr lang="zh-CN" altLang="en-US" dirty="0" smtClean="0"/>
          </a:p>
          <a:p>
            <a:r>
              <a:rPr lang="zh-CN" altLang="en-US" dirty="0" smtClean="0"/>
              <a:t>风险分析与管理</a:t>
            </a:r>
            <a:endParaRPr lang="zh-CN" altLang="en-US" dirty="0" smtClean="0"/>
          </a:p>
          <a:p>
            <a:r>
              <a:rPr lang="zh-CN" altLang="en-US" dirty="0" smtClean="0"/>
              <a:t>欺骗检测与管理</a:t>
            </a:r>
            <a:endParaRPr lang="en-US" altLang="zh-CN" dirty="0" smtClean="0"/>
          </a:p>
          <a:p>
            <a:pPr lvl="1"/>
            <a:r>
              <a:rPr lang="zh-CN" altLang="en-US" dirty="0"/>
              <a:t>汽车保险</a:t>
            </a:r>
            <a:r>
              <a:rPr lang="en-US" altLang="zh-CN" dirty="0"/>
              <a:t>: </a:t>
            </a:r>
            <a:r>
              <a:rPr lang="zh-CN" altLang="en-US" dirty="0"/>
              <a:t>检测这样的人</a:t>
            </a:r>
            <a:r>
              <a:rPr lang="en-US" altLang="zh-CN" dirty="0"/>
              <a:t>, </a:t>
            </a:r>
            <a:r>
              <a:rPr lang="zh-CN" altLang="en-US" dirty="0"/>
              <a:t>他</a:t>
            </a:r>
            <a:r>
              <a:rPr lang="en-US" altLang="zh-CN" dirty="0"/>
              <a:t>/</a:t>
            </a:r>
            <a:r>
              <a:rPr lang="zh-CN" altLang="en-US" dirty="0"/>
              <a:t>她假造事故骗取保险赔偿</a:t>
            </a:r>
            <a:endParaRPr lang="zh-CN" altLang="en-US" dirty="0"/>
          </a:p>
          <a:p>
            <a:pPr lvl="1"/>
            <a:r>
              <a:rPr lang="zh-CN" altLang="en-US" dirty="0"/>
              <a:t>洗钱</a:t>
            </a:r>
            <a:r>
              <a:rPr lang="en-US" altLang="zh-CN" dirty="0"/>
              <a:t>: </a:t>
            </a:r>
            <a:r>
              <a:rPr lang="zh-CN" altLang="en-US" dirty="0"/>
              <a:t>检测可疑的金钱交易 </a:t>
            </a:r>
            <a:r>
              <a:rPr lang="en-US" altLang="zh-CN" dirty="0"/>
              <a:t>(US Treasury's Financial Crimes Enforcement Network) </a:t>
            </a:r>
            <a:endParaRPr lang="en-US" altLang="zh-CN" dirty="0"/>
          </a:p>
          <a:p>
            <a:pPr lvl="1"/>
            <a:r>
              <a:rPr lang="zh-CN" altLang="en-US" dirty="0"/>
              <a:t>医疗保险 </a:t>
            </a:r>
            <a:r>
              <a:rPr lang="en-US" altLang="zh-CN" dirty="0"/>
              <a:t>: </a:t>
            </a:r>
            <a:r>
              <a:rPr lang="zh-CN" altLang="en-US" dirty="0"/>
              <a:t>检测职业病患者</a:t>
            </a:r>
            <a:r>
              <a:rPr lang="en-US" altLang="zh-CN" dirty="0"/>
              <a:t>, </a:t>
            </a:r>
            <a:r>
              <a:rPr lang="zh-CN" altLang="en-US" dirty="0"/>
              <a:t>医生和介绍人</a:t>
            </a:r>
            <a:r>
              <a:rPr lang="zh-CN" altLang="en-US" dirty="0" smtClean="0"/>
              <a:t>圈</a:t>
            </a:r>
            <a:endParaRPr lang="zh-CN" altLang="en-US" dirty="0"/>
          </a:p>
        </p:txBody>
      </p:sp>
      <p:sp>
        <p:nvSpPr>
          <p:cNvPr id="6" name="灯片编号占位符 5"/>
          <p:cNvSpPr>
            <a:spLocks noGrp="1"/>
          </p:cNvSpPr>
          <p:nvPr>
            <p:ph type="sldNum" sz="quarter" idx="10"/>
          </p:nvPr>
        </p:nvSpPr>
        <p:spPr/>
        <p:txBody>
          <a:bodyPr/>
          <a:lstStyle/>
          <a:p>
            <a:fld id="{9CD8111C-E04C-4D17-AA3D-6324C12FED68}" type="slidenum">
              <a:rPr lang="en-US" altLang="zh-CN" sz="1600" smtClean="0"/>
            </a:fld>
            <a:endParaRPr lang="en-US" altLang="zh-CN" sz="1600"/>
          </a:p>
        </p:txBody>
      </p:sp>
      <p:sp>
        <p:nvSpPr>
          <p:cNvPr id="8" name="Rectangle 2"/>
          <p:cNvSpPr txBox="1">
            <a:spLocks noChangeArrowheads="1"/>
          </p:cNvSpPr>
          <p:nvPr/>
        </p:nvSpPr>
        <p:spPr>
          <a:xfrm>
            <a:off x="5999989" y="59025"/>
            <a:ext cx="4320000" cy="960120"/>
          </a:xfrm>
          <a:prstGeom prst="rect">
            <a:avLst/>
          </a:prstGeom>
        </p:spPr>
        <p:txBody>
          <a:bodyPr anchor="ctr">
            <a:normAutofit/>
          </a:bodyPr>
          <a:lstStyle>
            <a:lvl1pPr algn="l" rtl="0" eaLnBrk="1" fontAlgn="base" hangingPunct="1">
              <a:spcBef>
                <a:spcPct val="0"/>
              </a:spcBef>
              <a:spcAft>
                <a:spcPct val="0"/>
              </a:spcAft>
              <a:defRPr sz="4000" kern="1200">
                <a:solidFill>
                  <a:srgbClr val="572314"/>
                </a:solidFill>
                <a:effectLst>
                  <a:outerShdw blurRad="50000" dist="30000" dir="5400000" algn="tl" rotWithShape="0">
                    <a:srgbClr val="000000">
                      <a:alpha val="30000"/>
                    </a:srgbClr>
                  </a:outerShdw>
                </a:effectLst>
                <a:latin typeface="汉仪水滴体简" pitchFamily="49" charset="-122"/>
                <a:ea typeface="汉仪水滴体简" pitchFamily="49" charset="-122"/>
                <a:cs typeface="+mj-cs"/>
              </a:defRPr>
            </a:lvl1pPr>
            <a:lvl2pPr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2pPr>
            <a:lvl3pPr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3pPr>
            <a:lvl4pPr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4pPr>
            <a:lvl5pPr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5pPr>
            <a:lvl6pPr marL="457200"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6pPr>
            <a:lvl7pPr marL="914400"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7pPr>
            <a:lvl8pPr marL="1371600"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8pPr>
            <a:lvl9pPr marL="1828800"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9pPr>
          </a:lstStyle>
          <a:p>
            <a:r>
              <a:rPr lang="en-US" altLang="zh-CN" sz="3735" dirty="0" smtClean="0"/>
              <a:t>-</a:t>
            </a:r>
            <a:r>
              <a:rPr lang="zh-CN" altLang="en-US" sz="3735" dirty="0" smtClean="0"/>
              <a:t>生产与商务领域</a:t>
            </a:r>
            <a:endParaRPr lang="zh-CN" altLang="en-US" sz="3735" dirty="0" smtClean="0"/>
          </a:p>
        </p:txBody>
      </p:sp>
      <p:sp>
        <p:nvSpPr>
          <p:cNvPr id="2" name="矩形 1"/>
          <p:cNvSpPr/>
          <p:nvPr/>
        </p:nvSpPr>
        <p:spPr>
          <a:xfrm>
            <a:off x="12720736" y="-6864"/>
            <a:ext cx="8256917" cy="5140960"/>
          </a:xfrm>
          <a:prstGeom prst="rect">
            <a:avLst/>
          </a:prstGeom>
        </p:spPr>
        <p:txBody>
          <a:bodyPr wrap="square">
            <a:spAutoFit/>
          </a:bodyPr>
          <a:lstStyle/>
          <a:p>
            <a:pPr eaLnBrk="1" hangingPunct="1"/>
            <a:r>
              <a:rPr lang="zh-CN" altLang="en-US" sz="3735" dirty="0"/>
              <a:t>检测不适当的医疗处置</a:t>
            </a:r>
            <a:endParaRPr lang="zh-CN" altLang="en-US" sz="3735" dirty="0"/>
          </a:p>
          <a:p>
            <a:pPr lvl="1" eaLnBrk="1" hangingPunct="1"/>
            <a:r>
              <a:rPr lang="zh-CN" altLang="en-US" sz="2400" dirty="0"/>
              <a:t>澳大利亚健康保险会</a:t>
            </a:r>
            <a:r>
              <a:rPr lang="en-US" altLang="zh-CN" sz="2400" dirty="0"/>
              <a:t>(Australian Health Insurance Commission) </a:t>
            </a:r>
            <a:r>
              <a:rPr lang="zh-CN" altLang="en-US" sz="2400" dirty="0"/>
              <a:t>发现许多全面的检查是请求做的</a:t>
            </a:r>
            <a:r>
              <a:rPr lang="en-US" altLang="zh-CN" sz="2400" dirty="0"/>
              <a:t>, </a:t>
            </a:r>
            <a:r>
              <a:rPr lang="zh-CN" altLang="en-US" sz="2400" dirty="0"/>
              <a:t>而不是实际需要的 </a:t>
            </a:r>
            <a:r>
              <a:rPr lang="en-US" altLang="zh-CN" sz="2400" dirty="0"/>
              <a:t>(</a:t>
            </a:r>
            <a:r>
              <a:rPr lang="zh-CN" altLang="en-US" sz="2400" dirty="0"/>
              <a:t>每年节省</a:t>
            </a:r>
            <a:r>
              <a:rPr lang="en-US" altLang="zh-CN" sz="2400" dirty="0"/>
              <a:t>100</a:t>
            </a:r>
            <a:r>
              <a:rPr lang="zh-CN" altLang="en-US" sz="2400" dirty="0"/>
              <a:t>万澳元</a:t>
            </a:r>
            <a:r>
              <a:rPr lang="en-US" altLang="zh-CN" sz="2400" dirty="0"/>
              <a:t>).</a:t>
            </a:r>
            <a:endParaRPr lang="en-US" altLang="zh-CN" sz="2400" dirty="0"/>
          </a:p>
          <a:p>
            <a:pPr eaLnBrk="1" hangingPunct="1"/>
            <a:r>
              <a:rPr lang="zh-CN" altLang="en-US" sz="3735" dirty="0"/>
              <a:t>检测电话欺骗</a:t>
            </a:r>
            <a:endParaRPr lang="zh-CN" altLang="en-US" sz="3735" dirty="0"/>
          </a:p>
          <a:p>
            <a:pPr lvl="1" eaLnBrk="1" hangingPunct="1"/>
            <a:r>
              <a:rPr lang="zh-CN" altLang="en-US" sz="2400" dirty="0"/>
              <a:t>电话呼叫模式</a:t>
            </a:r>
            <a:r>
              <a:rPr lang="en-US" altLang="zh-CN" sz="2400" dirty="0"/>
              <a:t>: </a:t>
            </a:r>
            <a:r>
              <a:rPr lang="zh-CN" altLang="en-US" sz="2400" dirty="0"/>
              <a:t>通话距离</a:t>
            </a:r>
            <a:r>
              <a:rPr lang="en-US" altLang="zh-CN" sz="2400" dirty="0"/>
              <a:t>, </a:t>
            </a:r>
            <a:r>
              <a:rPr lang="zh-CN" altLang="en-US" sz="2400" dirty="0"/>
              <a:t>通话时间</a:t>
            </a:r>
            <a:r>
              <a:rPr lang="en-US" altLang="zh-CN" sz="2400" dirty="0"/>
              <a:t>, </a:t>
            </a:r>
            <a:r>
              <a:rPr lang="zh-CN" altLang="en-US" sz="2400" dirty="0"/>
              <a:t>每天或每周通话次数</a:t>
            </a:r>
            <a:r>
              <a:rPr lang="en-US" altLang="zh-CN" sz="2400" dirty="0"/>
              <a:t>. </a:t>
            </a:r>
            <a:r>
              <a:rPr lang="zh-CN" altLang="en-US" sz="2400" dirty="0"/>
              <a:t>分析偏离期望的模式</a:t>
            </a:r>
            <a:r>
              <a:rPr lang="en-US" altLang="zh-CN" sz="2400" dirty="0"/>
              <a:t>.</a:t>
            </a:r>
            <a:endParaRPr lang="en-US" altLang="zh-CN" sz="2400" dirty="0"/>
          </a:p>
          <a:p>
            <a:pPr lvl="1" eaLnBrk="1" hangingPunct="1"/>
            <a:r>
              <a:rPr lang="zh-CN" altLang="en-US" sz="2400" dirty="0"/>
              <a:t>英国电讯</a:t>
            </a:r>
            <a:r>
              <a:rPr lang="en-US" altLang="zh-CN" sz="2400" dirty="0"/>
              <a:t>(British Telecom)</a:t>
            </a:r>
            <a:r>
              <a:rPr lang="zh-CN" altLang="en-US" sz="2400" dirty="0"/>
              <a:t>识别频繁内部通话的呼叫者的离散群</a:t>
            </a:r>
            <a:r>
              <a:rPr lang="en-US" altLang="zh-CN" sz="2400" dirty="0"/>
              <a:t>, </a:t>
            </a:r>
            <a:r>
              <a:rPr lang="zh-CN" altLang="en-US" sz="2400" dirty="0"/>
              <a:t>特别是移动电话</a:t>
            </a:r>
            <a:r>
              <a:rPr lang="en-US" altLang="zh-CN" sz="2400" dirty="0"/>
              <a:t>, </a:t>
            </a:r>
            <a:r>
              <a:rPr lang="zh-CN" altLang="en-US" sz="2400" dirty="0"/>
              <a:t>超过数百万美元的欺骗</a:t>
            </a:r>
            <a:r>
              <a:rPr lang="en-US" altLang="zh-CN" sz="2400" dirty="0"/>
              <a:t>. </a:t>
            </a:r>
            <a:endParaRPr lang="en-US" altLang="zh-CN" sz="2400" dirty="0"/>
          </a:p>
          <a:p>
            <a:pPr eaLnBrk="1" hangingPunct="1"/>
            <a:r>
              <a:rPr lang="zh-CN" altLang="en-US" sz="3735" dirty="0"/>
              <a:t>零售</a:t>
            </a:r>
            <a:endParaRPr lang="zh-CN" altLang="en-US" sz="3735" dirty="0"/>
          </a:p>
          <a:p>
            <a:pPr lvl="1" eaLnBrk="1" hangingPunct="1"/>
            <a:r>
              <a:rPr lang="zh-CN" altLang="en-US" sz="2400" dirty="0"/>
              <a:t>分析家估计</a:t>
            </a:r>
            <a:r>
              <a:rPr lang="en-US" altLang="zh-CN" sz="2400" dirty="0"/>
              <a:t>, 38%</a:t>
            </a:r>
            <a:r>
              <a:rPr lang="zh-CN" altLang="en-US" sz="2400" dirty="0"/>
              <a:t>的零售业萎缩是由于不忠诚的雇员造成的</a:t>
            </a:r>
            <a:r>
              <a:rPr lang="en-US" altLang="zh-CN" sz="2400" dirty="0"/>
              <a:t>.</a:t>
            </a:r>
            <a:endParaRPr lang="zh-CN" altLang="en-US" sz="3735"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918">
                                            <p:txEl>
                                              <p:pRg st="2" end="2"/>
                                            </p:txEl>
                                          </p:spTgt>
                                        </p:tgtEl>
                                        <p:attrNameLst>
                                          <p:attrName>style.visibility</p:attrName>
                                        </p:attrNameLst>
                                      </p:cBhvr>
                                      <p:to>
                                        <p:strVal val="visible"/>
                                      </p:to>
                                    </p:set>
                                    <p:animEffect transition="in" filter="fade">
                                      <p:cBhvr>
                                        <p:cTn id="7" dur="500"/>
                                        <p:tgtEl>
                                          <p:spTgt spid="38918">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918">
                                            <p:txEl>
                                              <p:pRg st="3" end="3"/>
                                            </p:txEl>
                                          </p:spTgt>
                                        </p:tgtEl>
                                        <p:attrNameLst>
                                          <p:attrName>style.visibility</p:attrName>
                                        </p:attrNameLst>
                                      </p:cBhvr>
                                      <p:to>
                                        <p:strVal val="visible"/>
                                      </p:to>
                                    </p:set>
                                    <p:animEffect transition="in" filter="fade">
                                      <p:cBhvr>
                                        <p:cTn id="11" dur="500"/>
                                        <p:tgtEl>
                                          <p:spTgt spid="38918">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918">
                                            <p:txEl>
                                              <p:pRg st="4" end="4"/>
                                            </p:txEl>
                                          </p:spTgt>
                                        </p:tgtEl>
                                        <p:attrNameLst>
                                          <p:attrName>style.visibility</p:attrName>
                                        </p:attrNameLst>
                                      </p:cBhvr>
                                      <p:to>
                                        <p:strVal val="visible"/>
                                      </p:to>
                                    </p:set>
                                    <p:animEffect transition="in" filter="fade">
                                      <p:cBhvr>
                                        <p:cTn id="15" dur="500"/>
                                        <p:tgtEl>
                                          <p:spTgt spid="38918">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8918">
                                            <p:txEl>
                                              <p:pRg st="5" end="5"/>
                                            </p:txEl>
                                          </p:spTgt>
                                        </p:tgtEl>
                                        <p:attrNameLst>
                                          <p:attrName>style.visibility</p:attrName>
                                        </p:attrNameLst>
                                      </p:cBhvr>
                                      <p:to>
                                        <p:strVal val="visible"/>
                                      </p:to>
                                    </p:set>
                                    <p:animEffect transition="in" filter="fade">
                                      <p:cBhvr>
                                        <p:cTn id="19" dur="500"/>
                                        <p:tgtEl>
                                          <p:spTgt spid="389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ChangeArrowheads="1"/>
          </p:cNvSpPr>
          <p:nvPr>
            <p:ph type="title"/>
          </p:nvPr>
        </p:nvSpPr>
        <p:spPr/>
        <p:txBody>
          <a:bodyPr>
            <a:normAutofit/>
          </a:bodyPr>
          <a:lstStyle/>
          <a:p>
            <a:r>
              <a:rPr lang="zh-CN" altLang="en-US" dirty="0" smtClean="0"/>
              <a:t>数据挖掘的应用</a:t>
            </a:r>
            <a:endParaRPr lang="zh-CN" altLang="en-US" sz="3735" dirty="0" smtClean="0"/>
          </a:p>
        </p:txBody>
      </p:sp>
      <p:sp>
        <p:nvSpPr>
          <p:cNvPr id="38918" name="Rectangle 3"/>
          <p:cNvSpPr>
            <a:spLocks noGrp="1" noChangeArrowheads="1"/>
          </p:cNvSpPr>
          <p:nvPr>
            <p:ph idx="1"/>
          </p:nvPr>
        </p:nvSpPr>
        <p:spPr/>
        <p:txBody>
          <a:bodyPr/>
          <a:lstStyle/>
          <a:p>
            <a:r>
              <a:rPr lang="zh-CN" altLang="en-US" dirty="0" smtClean="0"/>
              <a:t>市场分析与管理</a:t>
            </a:r>
            <a:endParaRPr lang="zh-CN" altLang="en-US" dirty="0" smtClean="0"/>
          </a:p>
          <a:p>
            <a:r>
              <a:rPr lang="zh-CN" altLang="en-US" dirty="0" smtClean="0"/>
              <a:t>风险分析与管理</a:t>
            </a:r>
            <a:endParaRPr lang="zh-CN" altLang="en-US" dirty="0" smtClean="0"/>
          </a:p>
          <a:p>
            <a:r>
              <a:rPr lang="zh-CN" altLang="en-US" dirty="0" smtClean="0"/>
              <a:t>欺骗检测与管理</a:t>
            </a:r>
            <a:endParaRPr lang="en-US" altLang="zh-CN" dirty="0" smtClean="0"/>
          </a:p>
          <a:p>
            <a:r>
              <a:rPr lang="zh-CN" altLang="en-US" dirty="0" smtClean="0"/>
              <a:t>企业运营与管理</a:t>
            </a:r>
            <a:endParaRPr lang="en-US" altLang="zh-CN" dirty="0" smtClean="0"/>
          </a:p>
          <a:p>
            <a:pPr lvl="1"/>
            <a:r>
              <a:rPr lang="zh-CN" altLang="en-US" dirty="0"/>
              <a:t>财经规划和资产</a:t>
            </a:r>
            <a:r>
              <a:rPr lang="zh-CN" altLang="en-US" dirty="0" smtClean="0"/>
              <a:t>评估</a:t>
            </a:r>
            <a:endParaRPr lang="en-US" altLang="zh-CN" dirty="0" smtClean="0"/>
          </a:p>
          <a:p>
            <a:pPr lvl="1"/>
            <a:r>
              <a:rPr lang="zh-CN" altLang="en-US" dirty="0" smtClean="0"/>
              <a:t>资源规划</a:t>
            </a:r>
            <a:endParaRPr lang="en-US" altLang="zh-CN" dirty="0"/>
          </a:p>
          <a:p>
            <a:pPr lvl="1"/>
            <a:r>
              <a:rPr lang="zh-CN" altLang="en-US" dirty="0" smtClean="0"/>
              <a:t>竞争</a:t>
            </a:r>
            <a:endParaRPr lang="en-US" altLang="zh-CN" dirty="0" smtClean="0"/>
          </a:p>
        </p:txBody>
      </p:sp>
      <p:sp>
        <p:nvSpPr>
          <p:cNvPr id="6" name="灯片编号占位符 5"/>
          <p:cNvSpPr>
            <a:spLocks noGrp="1"/>
          </p:cNvSpPr>
          <p:nvPr>
            <p:ph type="sldNum" sz="quarter" idx="10"/>
          </p:nvPr>
        </p:nvSpPr>
        <p:spPr/>
        <p:txBody>
          <a:bodyPr/>
          <a:lstStyle/>
          <a:p>
            <a:fld id="{9CD8111C-E04C-4D17-AA3D-6324C12FED68}" type="slidenum">
              <a:rPr lang="en-US" altLang="zh-CN" sz="1600" smtClean="0"/>
            </a:fld>
            <a:endParaRPr lang="en-US" altLang="zh-CN" sz="1600"/>
          </a:p>
        </p:txBody>
      </p:sp>
      <p:sp>
        <p:nvSpPr>
          <p:cNvPr id="8" name="Rectangle 2"/>
          <p:cNvSpPr txBox="1">
            <a:spLocks noChangeArrowheads="1"/>
          </p:cNvSpPr>
          <p:nvPr/>
        </p:nvSpPr>
        <p:spPr>
          <a:xfrm>
            <a:off x="5999989" y="59025"/>
            <a:ext cx="4320000" cy="960120"/>
          </a:xfrm>
          <a:prstGeom prst="rect">
            <a:avLst/>
          </a:prstGeom>
        </p:spPr>
        <p:txBody>
          <a:bodyPr anchor="ctr">
            <a:normAutofit/>
          </a:bodyPr>
          <a:lstStyle>
            <a:lvl1pPr algn="l" rtl="0" eaLnBrk="1" fontAlgn="base" hangingPunct="1">
              <a:spcBef>
                <a:spcPct val="0"/>
              </a:spcBef>
              <a:spcAft>
                <a:spcPct val="0"/>
              </a:spcAft>
              <a:defRPr sz="4000" kern="1200">
                <a:solidFill>
                  <a:srgbClr val="572314"/>
                </a:solidFill>
                <a:effectLst>
                  <a:outerShdw blurRad="50000" dist="30000" dir="5400000" algn="tl" rotWithShape="0">
                    <a:srgbClr val="000000">
                      <a:alpha val="30000"/>
                    </a:srgbClr>
                  </a:outerShdw>
                </a:effectLst>
                <a:latin typeface="汉仪水滴体简" pitchFamily="49" charset="-122"/>
                <a:ea typeface="汉仪水滴体简" pitchFamily="49" charset="-122"/>
                <a:cs typeface="+mj-cs"/>
              </a:defRPr>
            </a:lvl1pPr>
            <a:lvl2pPr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2pPr>
            <a:lvl3pPr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3pPr>
            <a:lvl4pPr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4pPr>
            <a:lvl5pPr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5pPr>
            <a:lvl6pPr marL="457200"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6pPr>
            <a:lvl7pPr marL="914400"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7pPr>
            <a:lvl8pPr marL="1371600"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8pPr>
            <a:lvl9pPr marL="1828800" algn="l" rtl="0" eaLnBrk="1" fontAlgn="base" hangingPunct="1">
              <a:spcBef>
                <a:spcPct val="0"/>
              </a:spcBef>
              <a:spcAft>
                <a:spcPct val="0"/>
              </a:spcAft>
              <a:defRPr sz="4000">
                <a:solidFill>
                  <a:srgbClr val="572314"/>
                </a:solidFill>
                <a:latin typeface="汉仪水滴体简" pitchFamily="49" charset="-122"/>
                <a:ea typeface="汉仪水滴体简" pitchFamily="49" charset="-122"/>
              </a:defRPr>
            </a:lvl9pPr>
          </a:lstStyle>
          <a:p>
            <a:r>
              <a:rPr lang="en-US" altLang="zh-CN" sz="3735" dirty="0" smtClean="0"/>
              <a:t>-</a:t>
            </a:r>
            <a:r>
              <a:rPr lang="zh-CN" altLang="en-US" sz="3735" dirty="0" smtClean="0"/>
              <a:t>生产与商务领域</a:t>
            </a:r>
            <a:endParaRPr lang="zh-CN" altLang="en-US" sz="3735" dirty="0" smtClean="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918">
                                            <p:txEl>
                                              <p:pRg st="3" end="3"/>
                                            </p:txEl>
                                          </p:spTgt>
                                        </p:tgtEl>
                                        <p:attrNameLst>
                                          <p:attrName>style.visibility</p:attrName>
                                        </p:attrNameLst>
                                      </p:cBhvr>
                                      <p:to>
                                        <p:strVal val="visible"/>
                                      </p:to>
                                    </p:set>
                                    <p:animEffect transition="in" filter="fade">
                                      <p:cBhvr>
                                        <p:cTn id="7" dur="500"/>
                                        <p:tgtEl>
                                          <p:spTgt spid="38918">
                                            <p:txEl>
                                              <p:pRg st="3" end="3"/>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918">
                                            <p:txEl>
                                              <p:pRg st="4" end="4"/>
                                            </p:txEl>
                                          </p:spTgt>
                                        </p:tgtEl>
                                        <p:attrNameLst>
                                          <p:attrName>style.visibility</p:attrName>
                                        </p:attrNameLst>
                                      </p:cBhvr>
                                      <p:to>
                                        <p:strVal val="visible"/>
                                      </p:to>
                                    </p:set>
                                    <p:animEffect transition="in" filter="fade">
                                      <p:cBhvr>
                                        <p:cTn id="11" dur="500"/>
                                        <p:tgtEl>
                                          <p:spTgt spid="38918">
                                            <p:txEl>
                                              <p:pRg st="4" end="4"/>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918">
                                            <p:txEl>
                                              <p:pRg st="5" end="5"/>
                                            </p:txEl>
                                          </p:spTgt>
                                        </p:tgtEl>
                                        <p:attrNameLst>
                                          <p:attrName>style.visibility</p:attrName>
                                        </p:attrNameLst>
                                      </p:cBhvr>
                                      <p:to>
                                        <p:strVal val="visible"/>
                                      </p:to>
                                    </p:set>
                                    <p:animEffect transition="in" filter="fade">
                                      <p:cBhvr>
                                        <p:cTn id="15" dur="500"/>
                                        <p:tgtEl>
                                          <p:spTgt spid="38918">
                                            <p:txEl>
                                              <p:pRg st="5" end="5"/>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8918">
                                            <p:txEl>
                                              <p:pRg st="6" end="6"/>
                                            </p:txEl>
                                          </p:spTgt>
                                        </p:tgtEl>
                                        <p:attrNameLst>
                                          <p:attrName>style.visibility</p:attrName>
                                        </p:attrNameLst>
                                      </p:cBhvr>
                                      <p:to>
                                        <p:strVal val="visible"/>
                                      </p:to>
                                    </p:set>
                                    <p:animEffect transition="in" filter="fade">
                                      <p:cBhvr>
                                        <p:cTn id="19" dur="500"/>
                                        <p:tgtEl>
                                          <p:spTgt spid="3891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282690"/>
            <a:ext cx="3296920" cy="368300"/>
          </a:xfrm>
          <a:prstGeom prst="rect">
            <a:avLst/>
          </a:prstGeom>
          <a:noFill/>
        </p:spPr>
        <p:txBody>
          <a:bodyPr wrap="square" rtlCol="0">
            <a:spAutoFit/>
          </a:bodyPr>
          <a:p>
            <a:r>
              <a:rPr lang="zh-CN" altLang="en-US" b="1">
                <a:solidFill>
                  <a:schemeClr val="bg1"/>
                </a:solidFill>
                <a:uFillTx/>
              </a:rPr>
              <a:t>《数据结构》课程课件</a:t>
            </a:r>
            <a:endParaRPr lang="zh-CN" altLang="en-US" b="1">
              <a:solidFill>
                <a:schemeClr val="bg1"/>
              </a:solidFill>
              <a:uFillTx/>
            </a:endParaRPr>
          </a:p>
        </p:txBody>
      </p:sp>
      <p:sp>
        <p:nvSpPr>
          <p:cNvPr id="7" name="文本框 6"/>
          <p:cNvSpPr txBox="1"/>
          <p:nvPr/>
        </p:nvSpPr>
        <p:spPr>
          <a:xfrm>
            <a:off x="6901180" y="6259830"/>
            <a:ext cx="3209290" cy="368300"/>
          </a:xfrm>
          <a:prstGeom prst="rect">
            <a:avLst/>
          </a:prstGeom>
          <a:noFill/>
        </p:spPr>
        <p:txBody>
          <a:bodyPr wrap="square" rtlCol="0" anchor="t">
            <a:spAutoFit/>
          </a:bodyPr>
          <a:p>
            <a:r>
              <a:rPr lang="zh-CN" altLang="en-US" b="1" dirty="0">
                <a:solidFill>
                  <a:schemeClr val="bg1"/>
                </a:solidFill>
                <a:uFillTx/>
                <a:ea typeface="楷体_GB2312"/>
              </a:rPr>
              <a:t>时间：</a:t>
            </a:r>
            <a:fld id="{BB962C8B-B14F-4D97-AF65-F5344CB8AC3E}" type="datetime2">
              <a:rPr lang="zh-CN" altLang="en-US" b="1" dirty="0">
                <a:solidFill>
                  <a:schemeClr val="bg1"/>
                </a:solidFill>
                <a:uFillTx/>
                <a:ea typeface="楷体_GB2312"/>
              </a:rPr>
            </a:fld>
            <a:endParaRPr lang="zh-CN" altLang="en-US" b="1"/>
          </a:p>
        </p:txBody>
      </p:sp>
      <p:grpSp>
        <p:nvGrpSpPr>
          <p:cNvPr id="3" name="Group 2"/>
          <p:cNvGrpSpPr/>
          <p:nvPr/>
        </p:nvGrpSpPr>
        <p:grpSpPr>
          <a:xfrm>
            <a:off x="3128645" y="3286760"/>
            <a:ext cx="1676400" cy="581025"/>
            <a:chOff x="3774" y="1252"/>
            <a:chExt cx="1056" cy="366"/>
          </a:xfrm>
        </p:grpSpPr>
        <p:sp>
          <p:nvSpPr>
            <p:cNvPr id="33794" name="Oval 3"/>
            <p:cNvSpPr/>
            <p:nvPr/>
          </p:nvSpPr>
          <p:spPr>
            <a:xfrm>
              <a:off x="3774" y="1307"/>
              <a:ext cx="156" cy="144"/>
            </a:xfrm>
            <a:prstGeom prst="ellipse">
              <a:avLst/>
            </a:prstGeom>
            <a:noFill/>
            <a:ln w="38100" cap="flat" cmpd="sng">
              <a:solidFill>
                <a:srgbClr val="FF00FF"/>
              </a:solidFill>
              <a:prstDash val="solid"/>
              <a:round/>
              <a:headEnd type="none" w="med" len="med"/>
              <a:tailEnd type="none" w="med" len="med"/>
            </a:ln>
          </p:spPr>
          <p:txBody>
            <a:bodyPr wrap="none" anchor="ctr" anchorCtr="0">
              <a:spAutoFit/>
            </a:bodyPr>
            <a:p>
              <a:pPr eaLnBrk="0" hangingPunct="0">
                <a:spcBef>
                  <a:spcPct val="20000"/>
                </a:spcBef>
              </a:pPr>
              <a:endParaRPr lang="zh-CN" altLang="en-US" dirty="0">
                <a:latin typeface="Times New Roman" panose="02020603050405020304" pitchFamily="18" charset="0"/>
                <a:ea typeface="仿宋_GB2312" pitchFamily="49" charset="-122"/>
              </a:endParaRPr>
            </a:p>
          </p:txBody>
        </p:sp>
        <p:sp>
          <p:nvSpPr>
            <p:cNvPr id="33795" name="Oval 4"/>
            <p:cNvSpPr/>
            <p:nvPr/>
          </p:nvSpPr>
          <p:spPr>
            <a:xfrm>
              <a:off x="4096" y="1252"/>
              <a:ext cx="156" cy="144"/>
            </a:xfrm>
            <a:prstGeom prst="ellipse">
              <a:avLst/>
            </a:prstGeom>
            <a:noFill/>
            <a:ln w="38100" cap="flat" cmpd="sng">
              <a:solidFill>
                <a:srgbClr val="FF00FF"/>
              </a:solidFill>
              <a:prstDash val="solid"/>
              <a:round/>
              <a:headEnd type="none" w="med" len="med"/>
              <a:tailEnd type="none" w="med" len="med"/>
            </a:ln>
          </p:spPr>
          <p:txBody>
            <a:bodyPr wrap="none" anchor="ctr" anchorCtr="0">
              <a:spAutoFit/>
            </a:bodyPr>
            <a:p>
              <a:pPr eaLnBrk="0" hangingPunct="0">
                <a:spcBef>
                  <a:spcPct val="20000"/>
                </a:spcBef>
              </a:pPr>
              <a:endParaRPr lang="zh-CN" altLang="en-US" dirty="0">
                <a:latin typeface="Times New Roman" panose="02020603050405020304" pitchFamily="18" charset="0"/>
                <a:ea typeface="仿宋_GB2312" pitchFamily="49" charset="-122"/>
              </a:endParaRPr>
            </a:p>
          </p:txBody>
        </p:sp>
        <p:sp>
          <p:nvSpPr>
            <p:cNvPr id="33796" name="Oval 5"/>
            <p:cNvSpPr/>
            <p:nvPr/>
          </p:nvSpPr>
          <p:spPr>
            <a:xfrm>
              <a:off x="4063" y="1474"/>
              <a:ext cx="156" cy="144"/>
            </a:xfrm>
            <a:prstGeom prst="ellipse">
              <a:avLst/>
            </a:prstGeom>
            <a:noFill/>
            <a:ln w="38100" cap="flat" cmpd="sng">
              <a:solidFill>
                <a:srgbClr val="FF00FF"/>
              </a:solidFill>
              <a:prstDash val="solid"/>
              <a:round/>
              <a:headEnd type="none" w="med" len="med"/>
              <a:tailEnd type="none" w="med" len="med"/>
            </a:ln>
          </p:spPr>
          <p:txBody>
            <a:bodyPr wrap="none" anchor="ctr" anchorCtr="0">
              <a:spAutoFit/>
            </a:bodyPr>
            <a:p>
              <a:pPr eaLnBrk="0" hangingPunct="0">
                <a:spcBef>
                  <a:spcPct val="20000"/>
                </a:spcBef>
              </a:pPr>
              <a:endParaRPr lang="zh-CN" altLang="en-US" dirty="0">
                <a:latin typeface="Times New Roman" panose="02020603050405020304" pitchFamily="18" charset="0"/>
                <a:ea typeface="仿宋_GB2312" pitchFamily="49" charset="-122"/>
              </a:endParaRPr>
            </a:p>
          </p:txBody>
        </p:sp>
        <p:sp>
          <p:nvSpPr>
            <p:cNvPr id="33797" name="Oval 6"/>
            <p:cNvSpPr/>
            <p:nvPr/>
          </p:nvSpPr>
          <p:spPr>
            <a:xfrm>
              <a:off x="4373" y="1396"/>
              <a:ext cx="156" cy="144"/>
            </a:xfrm>
            <a:prstGeom prst="ellipse">
              <a:avLst/>
            </a:prstGeom>
            <a:noFill/>
            <a:ln w="38100" cap="flat" cmpd="sng">
              <a:solidFill>
                <a:srgbClr val="FF00FF"/>
              </a:solidFill>
              <a:prstDash val="solid"/>
              <a:round/>
              <a:headEnd type="none" w="med" len="med"/>
              <a:tailEnd type="none" w="med" len="med"/>
            </a:ln>
          </p:spPr>
          <p:txBody>
            <a:bodyPr wrap="none" anchor="ctr" anchorCtr="0">
              <a:spAutoFit/>
            </a:bodyPr>
            <a:p>
              <a:pPr eaLnBrk="0" hangingPunct="0">
                <a:spcBef>
                  <a:spcPct val="20000"/>
                </a:spcBef>
              </a:pPr>
              <a:endParaRPr lang="zh-CN" altLang="en-US" dirty="0">
                <a:latin typeface="Times New Roman" panose="02020603050405020304" pitchFamily="18" charset="0"/>
                <a:ea typeface="仿宋_GB2312" pitchFamily="49" charset="-122"/>
              </a:endParaRPr>
            </a:p>
          </p:txBody>
        </p:sp>
        <p:sp>
          <p:nvSpPr>
            <p:cNvPr id="33798" name="Oval 7"/>
            <p:cNvSpPr/>
            <p:nvPr/>
          </p:nvSpPr>
          <p:spPr>
            <a:xfrm>
              <a:off x="4674" y="1385"/>
              <a:ext cx="156" cy="144"/>
            </a:xfrm>
            <a:prstGeom prst="ellipse">
              <a:avLst/>
            </a:prstGeom>
            <a:noFill/>
            <a:ln w="38100" cap="flat" cmpd="sng">
              <a:solidFill>
                <a:srgbClr val="FF00FF"/>
              </a:solidFill>
              <a:prstDash val="solid"/>
              <a:round/>
              <a:headEnd type="none" w="med" len="med"/>
              <a:tailEnd type="none" w="med" len="med"/>
            </a:ln>
          </p:spPr>
          <p:txBody>
            <a:bodyPr wrap="none" anchor="ctr" anchorCtr="0">
              <a:spAutoFit/>
            </a:bodyPr>
            <a:p>
              <a:pPr eaLnBrk="0" hangingPunct="0">
                <a:spcBef>
                  <a:spcPct val="20000"/>
                </a:spcBef>
              </a:pPr>
              <a:endParaRPr lang="zh-CN" altLang="en-US" dirty="0">
                <a:latin typeface="Times New Roman" panose="02020603050405020304" pitchFamily="18" charset="0"/>
                <a:ea typeface="仿宋_GB2312" pitchFamily="49" charset="-122"/>
              </a:endParaRPr>
            </a:p>
          </p:txBody>
        </p:sp>
      </p:grpSp>
      <p:grpSp>
        <p:nvGrpSpPr>
          <p:cNvPr id="4" name="Group 8"/>
          <p:cNvGrpSpPr/>
          <p:nvPr/>
        </p:nvGrpSpPr>
        <p:grpSpPr>
          <a:xfrm>
            <a:off x="3056890" y="5375275"/>
            <a:ext cx="2268538" cy="211138"/>
            <a:chOff x="3056" y="2100"/>
            <a:chExt cx="1429" cy="133"/>
          </a:xfrm>
        </p:grpSpPr>
        <p:sp>
          <p:nvSpPr>
            <p:cNvPr id="33800" name="Oval 9"/>
            <p:cNvSpPr/>
            <p:nvPr/>
          </p:nvSpPr>
          <p:spPr>
            <a:xfrm>
              <a:off x="3056" y="2100"/>
              <a:ext cx="144" cy="133"/>
            </a:xfrm>
            <a:prstGeom prst="ellipse">
              <a:avLst/>
            </a:prstGeom>
            <a:noFill/>
            <a:ln w="38100" cap="flat" cmpd="sng">
              <a:solidFill>
                <a:schemeClr val="accent1"/>
              </a:solidFill>
              <a:prstDash val="solid"/>
              <a:round/>
              <a:headEnd type="none" w="med" len="med"/>
              <a:tailEnd type="none" w="med" len="med"/>
            </a:ln>
          </p:spPr>
          <p:txBody>
            <a:bodyPr wrap="none" anchor="ctr" anchorCtr="0">
              <a:spAutoFit/>
            </a:bodyPr>
            <a:p>
              <a:pPr eaLnBrk="0" hangingPunct="0">
                <a:spcBef>
                  <a:spcPct val="20000"/>
                </a:spcBef>
              </a:pPr>
              <a:endParaRPr lang="zh-CN" altLang="en-US" dirty="0">
                <a:latin typeface="Times New Roman" panose="02020603050405020304" pitchFamily="18" charset="0"/>
                <a:ea typeface="仿宋_GB2312" pitchFamily="49" charset="-122"/>
              </a:endParaRPr>
            </a:p>
          </p:txBody>
        </p:sp>
        <p:sp>
          <p:nvSpPr>
            <p:cNvPr id="33801" name="Oval 10"/>
            <p:cNvSpPr/>
            <p:nvPr/>
          </p:nvSpPr>
          <p:spPr>
            <a:xfrm>
              <a:off x="3474" y="2100"/>
              <a:ext cx="144" cy="133"/>
            </a:xfrm>
            <a:prstGeom prst="ellipse">
              <a:avLst/>
            </a:prstGeom>
            <a:noFill/>
            <a:ln w="38100" cap="flat" cmpd="sng">
              <a:solidFill>
                <a:schemeClr val="accent1"/>
              </a:solidFill>
              <a:prstDash val="solid"/>
              <a:round/>
              <a:headEnd type="none" w="med" len="med"/>
              <a:tailEnd type="none" w="med" len="med"/>
            </a:ln>
          </p:spPr>
          <p:txBody>
            <a:bodyPr wrap="none" anchor="ctr" anchorCtr="0">
              <a:spAutoFit/>
            </a:bodyPr>
            <a:p>
              <a:pPr eaLnBrk="0" hangingPunct="0">
                <a:spcBef>
                  <a:spcPct val="20000"/>
                </a:spcBef>
              </a:pPr>
              <a:endParaRPr lang="zh-CN" altLang="en-US" dirty="0">
                <a:latin typeface="Times New Roman" panose="02020603050405020304" pitchFamily="18" charset="0"/>
                <a:ea typeface="仿宋_GB2312" pitchFamily="49" charset="-122"/>
              </a:endParaRPr>
            </a:p>
          </p:txBody>
        </p:sp>
        <p:sp>
          <p:nvSpPr>
            <p:cNvPr id="33802" name="Oval 11"/>
            <p:cNvSpPr/>
            <p:nvPr/>
          </p:nvSpPr>
          <p:spPr>
            <a:xfrm>
              <a:off x="3919" y="2100"/>
              <a:ext cx="144" cy="133"/>
            </a:xfrm>
            <a:prstGeom prst="ellipse">
              <a:avLst/>
            </a:prstGeom>
            <a:noFill/>
            <a:ln w="38100" cap="flat" cmpd="sng">
              <a:solidFill>
                <a:schemeClr val="accent1"/>
              </a:solidFill>
              <a:prstDash val="solid"/>
              <a:round/>
              <a:headEnd type="none" w="med" len="med"/>
              <a:tailEnd type="none" w="med" len="med"/>
            </a:ln>
          </p:spPr>
          <p:txBody>
            <a:bodyPr wrap="none" anchor="ctr" anchorCtr="0">
              <a:spAutoFit/>
            </a:bodyPr>
            <a:p>
              <a:pPr eaLnBrk="0" hangingPunct="0">
                <a:spcBef>
                  <a:spcPct val="20000"/>
                </a:spcBef>
              </a:pPr>
              <a:endParaRPr lang="zh-CN" altLang="en-US" dirty="0">
                <a:latin typeface="Times New Roman" panose="02020603050405020304" pitchFamily="18" charset="0"/>
                <a:ea typeface="仿宋_GB2312" pitchFamily="49" charset="-122"/>
              </a:endParaRPr>
            </a:p>
          </p:txBody>
        </p:sp>
        <p:sp>
          <p:nvSpPr>
            <p:cNvPr id="33803" name="Oval 12"/>
            <p:cNvSpPr/>
            <p:nvPr/>
          </p:nvSpPr>
          <p:spPr>
            <a:xfrm>
              <a:off x="4341" y="2100"/>
              <a:ext cx="144" cy="133"/>
            </a:xfrm>
            <a:prstGeom prst="ellipse">
              <a:avLst/>
            </a:prstGeom>
            <a:noFill/>
            <a:ln w="38100" cap="flat" cmpd="sng">
              <a:solidFill>
                <a:schemeClr val="accent1"/>
              </a:solidFill>
              <a:prstDash val="solid"/>
              <a:round/>
              <a:headEnd type="none" w="med" len="med"/>
              <a:tailEnd type="none" w="med" len="med"/>
            </a:ln>
          </p:spPr>
          <p:txBody>
            <a:bodyPr wrap="none" anchor="ctr" anchorCtr="0">
              <a:spAutoFit/>
            </a:bodyPr>
            <a:p>
              <a:pPr eaLnBrk="0" hangingPunct="0">
                <a:spcBef>
                  <a:spcPct val="20000"/>
                </a:spcBef>
              </a:pPr>
              <a:endParaRPr lang="zh-CN" altLang="en-US" dirty="0">
                <a:latin typeface="Times New Roman" panose="02020603050405020304" pitchFamily="18" charset="0"/>
                <a:ea typeface="仿宋_GB2312" pitchFamily="49" charset="-122"/>
              </a:endParaRPr>
            </a:p>
          </p:txBody>
        </p:sp>
        <p:sp>
          <p:nvSpPr>
            <p:cNvPr id="33804" name="Line 13"/>
            <p:cNvSpPr/>
            <p:nvPr/>
          </p:nvSpPr>
          <p:spPr>
            <a:xfrm>
              <a:off x="3200" y="2166"/>
              <a:ext cx="267" cy="0"/>
            </a:xfrm>
            <a:prstGeom prst="line">
              <a:avLst/>
            </a:prstGeom>
            <a:ln w="38100" cap="flat" cmpd="sng">
              <a:solidFill>
                <a:schemeClr val="accent1"/>
              </a:solidFill>
              <a:prstDash val="solid"/>
              <a:round/>
              <a:headEnd type="none" w="med" len="med"/>
              <a:tailEnd type="none" w="med" len="med"/>
            </a:ln>
          </p:spPr>
        </p:sp>
        <p:sp>
          <p:nvSpPr>
            <p:cNvPr id="33805" name="Line 14"/>
            <p:cNvSpPr/>
            <p:nvPr/>
          </p:nvSpPr>
          <p:spPr>
            <a:xfrm>
              <a:off x="3612" y="2166"/>
              <a:ext cx="311" cy="0"/>
            </a:xfrm>
            <a:prstGeom prst="line">
              <a:avLst/>
            </a:prstGeom>
            <a:ln w="38100" cap="flat" cmpd="sng">
              <a:solidFill>
                <a:schemeClr val="accent1"/>
              </a:solidFill>
              <a:prstDash val="solid"/>
              <a:round/>
              <a:headEnd type="none" w="med" len="med"/>
              <a:tailEnd type="none" w="med" len="med"/>
            </a:ln>
          </p:spPr>
        </p:sp>
        <p:sp>
          <p:nvSpPr>
            <p:cNvPr id="33806" name="Line 15"/>
            <p:cNvSpPr/>
            <p:nvPr/>
          </p:nvSpPr>
          <p:spPr>
            <a:xfrm>
              <a:off x="4078" y="2166"/>
              <a:ext cx="256" cy="0"/>
            </a:xfrm>
            <a:prstGeom prst="line">
              <a:avLst/>
            </a:prstGeom>
            <a:ln w="38100" cap="flat" cmpd="sng">
              <a:solidFill>
                <a:schemeClr val="accent1"/>
              </a:solidFill>
              <a:prstDash val="solid"/>
              <a:round/>
              <a:headEnd type="none" w="med" len="med"/>
              <a:tailEnd type="none" w="med" len="med"/>
            </a:ln>
          </p:spPr>
        </p:sp>
      </p:grpSp>
      <p:sp>
        <p:nvSpPr>
          <p:cNvPr id="380969" name="Rectangle 41"/>
          <p:cNvSpPr/>
          <p:nvPr/>
        </p:nvSpPr>
        <p:spPr>
          <a:xfrm>
            <a:off x="1742758" y="4320858"/>
            <a:ext cx="9469120" cy="460375"/>
          </a:xfrm>
          <a:prstGeom prst="rect">
            <a:avLst/>
          </a:prstGeom>
          <a:noFill/>
          <a:ln w="9525">
            <a:noFill/>
          </a:ln>
        </p:spPr>
        <p:txBody>
          <a:bodyPr wrap="none" anchor="t" anchorCtr="0">
            <a:spAutoFit/>
          </a:bodyPr>
          <a:p>
            <a:pPr algn="l"/>
            <a:r>
              <a:rPr lang="zh-CN" altLang="en-US" sz="2400" b="1" dirty="0">
                <a:solidFill>
                  <a:srgbClr val="FF0000"/>
                </a:solidFill>
                <a:latin typeface="楷体" panose="02010609060101010101" charset="-122"/>
                <a:ea typeface="楷体" panose="02010609060101010101" charset="-122"/>
                <a:cs typeface="楷体" panose="02010609060101010101" charset="-122"/>
              </a:rPr>
              <a:t>线性结构</a:t>
            </a:r>
            <a:r>
              <a:rPr lang="en-US" altLang="zh-CN" sz="2400" b="1" dirty="0">
                <a:latin typeface="楷体" panose="02010609060101010101" charset="-122"/>
                <a:ea typeface="楷体" panose="02010609060101010101" charset="-122"/>
                <a:cs typeface="楷体" panose="02010609060101010101" charset="-122"/>
              </a:rPr>
              <a:t>——</a:t>
            </a:r>
            <a:r>
              <a:rPr lang="zh-CN" altLang="en-US" sz="2400" b="1" dirty="0">
                <a:latin typeface="楷体" panose="02010609060101010101" charset="-122"/>
                <a:ea typeface="楷体" panose="02010609060101010101" charset="-122"/>
                <a:cs typeface="楷体" panose="02010609060101010101" charset="-122"/>
              </a:rPr>
              <a:t>一个对一个，如一维数组</a:t>
            </a:r>
            <a:r>
              <a:rPr lang="en-US" altLang="zh-CN" sz="2400" b="1" dirty="0">
                <a:latin typeface="楷体" panose="02010609060101010101" charset="-122"/>
                <a:ea typeface="楷体" panose="02010609060101010101" charset="-122"/>
                <a:cs typeface="楷体" panose="02010609060101010101" charset="-122"/>
              </a:rPr>
              <a:t>A=</a:t>
            </a:r>
            <a:r>
              <a:rPr lang="zh-CN" altLang="en-US" sz="2400" b="1" dirty="0">
                <a:latin typeface="楷体" panose="02010609060101010101" charset="-122"/>
                <a:ea typeface="楷体" panose="02010609060101010101" charset="-122"/>
                <a:cs typeface="楷体" panose="02010609060101010101" charset="-122"/>
              </a:rPr>
              <a:t>（</a:t>
            </a:r>
            <a:r>
              <a:rPr lang="en-US" altLang="zh-CN" sz="2400" b="1" i="1" dirty="0">
                <a:latin typeface="Times New Roman" panose="02020603050405020304" pitchFamily="18" charset="0"/>
                <a:ea typeface="楷体" panose="02010609060101010101" charset="-122"/>
                <a:cs typeface="Times New Roman" panose="02020603050405020304" pitchFamily="18" charset="0"/>
              </a:rPr>
              <a:t>a</a:t>
            </a:r>
            <a:r>
              <a:rPr lang="en-US" altLang="zh-CN" sz="2400" b="1" baseline="-25000" dirty="0">
                <a:latin typeface="楷体" panose="02010609060101010101" charset="-122"/>
                <a:ea typeface="楷体" panose="02010609060101010101" charset="-122"/>
                <a:cs typeface="楷体" panose="02010609060101010101" charset="-122"/>
              </a:rPr>
              <a:t>1</a:t>
            </a:r>
            <a:r>
              <a:rPr lang="zh-CN" altLang="en-US" sz="2400" b="1" dirty="0">
                <a:latin typeface="楷体" panose="02010609060101010101" charset="-122"/>
                <a:ea typeface="楷体" panose="02010609060101010101" charset="-122"/>
                <a:cs typeface="楷体" panose="02010609060101010101" charset="-122"/>
              </a:rPr>
              <a:t>，</a:t>
            </a:r>
            <a:r>
              <a:rPr lang="en-US" altLang="zh-CN" sz="2400" b="1" i="1" dirty="0">
                <a:latin typeface="Times New Roman" panose="02020603050405020304" pitchFamily="18" charset="0"/>
                <a:ea typeface="楷体" panose="02010609060101010101" charset="-122"/>
                <a:cs typeface="Times New Roman" panose="02020603050405020304" pitchFamily="18" charset="0"/>
                <a:sym typeface="+mn-ea"/>
              </a:rPr>
              <a:t>a</a:t>
            </a:r>
            <a:r>
              <a:rPr lang="en-US" altLang="zh-CN" sz="2400" b="1" baseline="-25000" dirty="0">
                <a:latin typeface="楷体" panose="02010609060101010101" charset="-122"/>
                <a:ea typeface="楷体" panose="02010609060101010101" charset="-122"/>
                <a:cs typeface="楷体" panose="02010609060101010101" charset="-122"/>
                <a:sym typeface="+mn-ea"/>
              </a:rPr>
              <a:t>2</a:t>
            </a:r>
            <a:r>
              <a:rPr lang="zh-CN" altLang="en-US" sz="2400" b="1" dirty="0">
                <a:latin typeface="楷体" panose="02010609060101010101" charset="-122"/>
                <a:ea typeface="楷体" panose="02010609060101010101" charset="-122"/>
                <a:cs typeface="楷体" panose="02010609060101010101" charset="-122"/>
                <a:sym typeface="+mn-ea"/>
              </a:rPr>
              <a:t>，</a:t>
            </a:r>
            <a:r>
              <a:rPr lang="en-US" altLang="zh-CN" sz="2400" b="1" i="1" dirty="0">
                <a:latin typeface="Times New Roman" panose="02020603050405020304" pitchFamily="18" charset="0"/>
                <a:ea typeface="楷体" panose="02010609060101010101" charset="-122"/>
                <a:cs typeface="Times New Roman" panose="02020603050405020304" pitchFamily="18" charset="0"/>
                <a:sym typeface="+mn-ea"/>
              </a:rPr>
              <a:t>a</a:t>
            </a:r>
            <a:r>
              <a:rPr lang="en-US" altLang="zh-CN" sz="2400" b="1" baseline="-25000" dirty="0">
                <a:latin typeface="楷体" panose="02010609060101010101" charset="-122"/>
                <a:ea typeface="楷体" panose="02010609060101010101" charset="-122"/>
                <a:cs typeface="楷体" panose="02010609060101010101" charset="-122"/>
                <a:sym typeface="+mn-ea"/>
              </a:rPr>
              <a:t>3</a:t>
            </a:r>
            <a:r>
              <a:rPr lang="zh-CN" altLang="en-US" sz="2400" b="1" dirty="0">
                <a:latin typeface="楷体" panose="02010609060101010101" charset="-122"/>
                <a:ea typeface="楷体" panose="02010609060101010101" charset="-122"/>
                <a:cs typeface="楷体" panose="02010609060101010101" charset="-122"/>
                <a:sym typeface="+mn-ea"/>
              </a:rPr>
              <a:t>，</a:t>
            </a:r>
            <a:r>
              <a:rPr lang="en-US" altLang="zh-CN" sz="2400" b="1" dirty="0">
                <a:latin typeface="楷体" panose="02010609060101010101" charset="-122"/>
                <a:ea typeface="楷体" panose="02010609060101010101" charset="-122"/>
                <a:cs typeface="楷体" panose="02010609060101010101" charset="-122"/>
                <a:sym typeface="+mn-ea"/>
              </a:rPr>
              <a:t>……</a:t>
            </a:r>
            <a:r>
              <a:rPr lang="zh-CN" altLang="en-US" sz="2400" b="1" dirty="0">
                <a:latin typeface="楷体" panose="02010609060101010101" charset="-122"/>
                <a:ea typeface="楷体" panose="02010609060101010101" charset="-122"/>
                <a:cs typeface="楷体" panose="02010609060101010101" charset="-122"/>
                <a:sym typeface="+mn-ea"/>
              </a:rPr>
              <a:t>，</a:t>
            </a:r>
            <a:r>
              <a:rPr lang="en-US" altLang="zh-CN" sz="2400" b="1" i="1" dirty="0">
                <a:latin typeface="Times New Roman" panose="02020603050405020304" pitchFamily="18" charset="0"/>
                <a:ea typeface="楷体" panose="02010609060101010101" charset="-122"/>
                <a:cs typeface="Times New Roman" panose="02020603050405020304" pitchFamily="18" charset="0"/>
                <a:sym typeface="+mn-ea"/>
              </a:rPr>
              <a:t>a</a:t>
            </a:r>
            <a:r>
              <a:rPr lang="en-US" altLang="zh-CN" sz="2400" b="1" baseline="-25000" dirty="0">
                <a:latin typeface="Times New Roman" panose="02020603050405020304" pitchFamily="18" charset="0"/>
                <a:ea typeface="楷体" panose="02010609060101010101" charset="-122"/>
                <a:cs typeface="Times New Roman" panose="02020603050405020304" pitchFamily="18" charset="0"/>
                <a:sym typeface="+mn-ea"/>
              </a:rPr>
              <a:t>n</a:t>
            </a:r>
            <a:r>
              <a:rPr lang="zh-CN" altLang="en-US" sz="2400" b="1" dirty="0">
                <a:latin typeface="楷体" panose="02010609060101010101" charset="-122"/>
                <a:ea typeface="楷体" panose="02010609060101010101" charset="-122"/>
                <a:cs typeface="楷体" panose="02010609060101010101" charset="-122"/>
              </a:rPr>
              <a:t>）。</a:t>
            </a:r>
            <a:endParaRPr lang="zh-CN" altLang="en-US" sz="2400" b="1" dirty="0">
              <a:latin typeface="楷体" panose="02010609060101010101" charset="-122"/>
              <a:ea typeface="楷体" panose="02010609060101010101" charset="-122"/>
              <a:cs typeface="楷体" panose="02010609060101010101" charset="-122"/>
            </a:endParaRPr>
          </a:p>
        </p:txBody>
      </p:sp>
      <p:sp>
        <p:nvSpPr>
          <p:cNvPr id="380971" name="Rectangle 43"/>
          <p:cNvSpPr/>
          <p:nvPr/>
        </p:nvSpPr>
        <p:spPr>
          <a:xfrm>
            <a:off x="1688783" y="2494598"/>
            <a:ext cx="8446770" cy="460375"/>
          </a:xfrm>
          <a:prstGeom prst="rect">
            <a:avLst/>
          </a:prstGeom>
          <a:noFill/>
          <a:ln w="9525">
            <a:noFill/>
          </a:ln>
        </p:spPr>
        <p:txBody>
          <a:bodyPr wrap="none" anchor="t" anchorCtr="0">
            <a:spAutoFit/>
          </a:bodyPr>
          <a:p>
            <a:r>
              <a:rPr lang="zh-CN" altLang="en-US" sz="2400" b="1" dirty="0">
                <a:solidFill>
                  <a:srgbClr val="FF0000"/>
                </a:solidFill>
                <a:latin typeface="楷体" panose="02010609060101010101" charset="-122"/>
                <a:ea typeface="楷体" panose="02010609060101010101" charset="-122"/>
                <a:cs typeface="楷体" panose="02010609060101010101" charset="-122"/>
              </a:rPr>
              <a:t>集合</a:t>
            </a:r>
            <a:r>
              <a:rPr lang="en-US" altLang="zh-CN" sz="2400" b="1" dirty="0">
                <a:latin typeface="楷体" panose="02010609060101010101" charset="-122"/>
                <a:ea typeface="楷体" panose="02010609060101010101" charset="-122"/>
                <a:cs typeface="楷体" panose="02010609060101010101" charset="-122"/>
              </a:rPr>
              <a:t>——</a:t>
            </a:r>
            <a:r>
              <a:rPr lang="zh-CN" altLang="en-US" sz="2400" b="1" dirty="0">
                <a:latin typeface="楷体" panose="02010609060101010101" charset="-122"/>
                <a:ea typeface="楷体" panose="02010609060101010101" charset="-122"/>
                <a:cs typeface="楷体" panose="02010609060101010101" charset="-122"/>
              </a:rPr>
              <a:t>数据元素间除“同属于一个集合”外，无其它关系。</a:t>
            </a:r>
            <a:endParaRPr lang="zh-CN" altLang="en-US" sz="2400" b="1" dirty="0">
              <a:latin typeface="楷体" panose="02010609060101010101" charset="-122"/>
              <a:ea typeface="楷体" panose="02010609060101010101" charset="-122"/>
              <a:cs typeface="楷体" panose="02010609060101010101" charset="-122"/>
            </a:endParaRPr>
          </a:p>
        </p:txBody>
      </p:sp>
      <p:sp>
        <p:nvSpPr>
          <p:cNvPr id="33836" name="Rectangle 45"/>
          <p:cNvSpPr/>
          <p:nvPr/>
        </p:nvSpPr>
        <p:spPr>
          <a:xfrm>
            <a:off x="1566545" y="1126490"/>
            <a:ext cx="3749675" cy="563880"/>
          </a:xfrm>
          <a:prstGeom prst="rect">
            <a:avLst/>
          </a:prstGeom>
          <a:solidFill>
            <a:schemeClr val="bg1"/>
          </a:solidFill>
          <a:ln w="9525">
            <a:noFill/>
          </a:ln>
        </p:spPr>
        <p:txBody>
          <a:bodyPr anchor="b" anchorCtr="0"/>
          <a:p>
            <a:pPr eaLnBrk="0" hangingPunct="0"/>
            <a:r>
              <a:rPr lang="zh-CN" altLang="en-US" sz="2800" b="1" dirty="0">
                <a:solidFill>
                  <a:schemeClr val="tx1"/>
                </a:solidFill>
                <a:latin typeface="华文楷体" pitchFamily="2" charset="-122"/>
                <a:ea typeface="华文楷体" pitchFamily="2" charset="-122"/>
              </a:rPr>
              <a:t>四类逻辑结构：</a:t>
            </a:r>
            <a:endParaRPr lang="zh-CN" altLang="en-US" sz="2800" b="1" dirty="0">
              <a:solidFill>
                <a:schemeClr val="tx1"/>
              </a:solidFill>
              <a:latin typeface="华文楷体" pitchFamily="2" charset="-122"/>
              <a:ea typeface="华文楷体" pitchFamily="2" charset="-122"/>
            </a:endParaRP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2"/>
          <p:cNvSpPr>
            <a:spLocks noGrp="1" noChangeArrowheads="1"/>
          </p:cNvSpPr>
          <p:nvPr>
            <p:ph type="title"/>
          </p:nvPr>
        </p:nvSpPr>
        <p:spPr/>
        <p:txBody>
          <a:bodyPr/>
          <a:lstStyle/>
          <a:p>
            <a:pPr eaLnBrk="1" hangingPunct="1"/>
            <a:r>
              <a:rPr lang="zh-CN" altLang="en-US" smtClean="0"/>
              <a:t>其它应用</a:t>
            </a:r>
            <a:endParaRPr lang="zh-CN" altLang="en-US" smtClean="0"/>
          </a:p>
        </p:txBody>
      </p:sp>
      <p:sp>
        <p:nvSpPr>
          <p:cNvPr id="45062" name="Rectangle 3"/>
          <p:cNvSpPr>
            <a:spLocks noGrp="1" noChangeArrowheads="1"/>
          </p:cNvSpPr>
          <p:nvPr>
            <p:ph idx="1"/>
          </p:nvPr>
        </p:nvSpPr>
        <p:spPr/>
        <p:txBody>
          <a:bodyPr>
            <a:normAutofit/>
          </a:bodyPr>
          <a:lstStyle/>
          <a:p>
            <a:pPr algn="just">
              <a:lnSpc>
                <a:spcPct val="150000"/>
              </a:lnSpc>
            </a:pPr>
            <a:r>
              <a:rPr lang="zh-CN" altLang="en-US" dirty="0"/>
              <a:t>文本挖掘 </a:t>
            </a:r>
            <a:r>
              <a:rPr lang="en-US" altLang="zh-CN" dirty="0"/>
              <a:t>(</a:t>
            </a:r>
            <a:r>
              <a:rPr lang="zh-CN" altLang="en-US" dirty="0"/>
              <a:t>新闻组</a:t>
            </a:r>
            <a:r>
              <a:rPr lang="en-US" altLang="zh-CN" dirty="0"/>
              <a:t>, email, </a:t>
            </a:r>
            <a:r>
              <a:rPr lang="zh-CN" altLang="en-US" dirty="0"/>
              <a:t>文档资料</a:t>
            </a:r>
            <a:r>
              <a:rPr lang="en-US" altLang="zh-CN" dirty="0"/>
              <a:t>)</a:t>
            </a:r>
            <a:endParaRPr lang="en-US" altLang="zh-CN" dirty="0"/>
          </a:p>
          <a:p>
            <a:pPr algn="just">
              <a:lnSpc>
                <a:spcPct val="150000"/>
              </a:lnSpc>
            </a:pPr>
            <a:r>
              <a:rPr lang="zh-CN" altLang="en-US" dirty="0"/>
              <a:t>流数据挖掘</a:t>
            </a:r>
            <a:r>
              <a:rPr lang="en-US" altLang="zh-CN" dirty="0"/>
              <a:t>(Stream data mining)</a:t>
            </a:r>
            <a:endParaRPr lang="en-US" altLang="zh-CN" dirty="0"/>
          </a:p>
          <a:p>
            <a:pPr algn="just">
              <a:lnSpc>
                <a:spcPct val="150000"/>
              </a:lnSpc>
            </a:pPr>
            <a:r>
              <a:rPr lang="en-US" altLang="zh-CN" dirty="0"/>
              <a:t>Web</a:t>
            </a:r>
            <a:r>
              <a:rPr lang="zh-CN" altLang="en-US" smtClean="0"/>
              <a:t>挖掘</a:t>
            </a:r>
            <a:endParaRPr lang="en-US" altLang="zh-CN" dirty="0"/>
          </a:p>
          <a:p>
            <a:pPr algn="just">
              <a:lnSpc>
                <a:spcPct val="150000"/>
              </a:lnSpc>
            </a:pPr>
            <a:r>
              <a:rPr lang="en-US" altLang="zh-CN" dirty="0"/>
              <a:t>DNA </a:t>
            </a:r>
            <a:r>
              <a:rPr lang="zh-CN" altLang="en-US" dirty="0"/>
              <a:t>数据分析</a:t>
            </a:r>
            <a:endParaRPr lang="zh-CN" altLang="en-US" dirty="0"/>
          </a:p>
        </p:txBody>
      </p:sp>
      <p:sp>
        <p:nvSpPr>
          <p:cNvPr id="6" name="灯片编号占位符 5"/>
          <p:cNvSpPr>
            <a:spLocks noGrp="1"/>
          </p:cNvSpPr>
          <p:nvPr>
            <p:ph type="sldNum" sz="quarter" idx="10"/>
          </p:nvPr>
        </p:nvSpPr>
        <p:spPr/>
        <p:txBody>
          <a:bodyPr/>
          <a:lstStyle/>
          <a:p>
            <a:pPr>
              <a:defRPr/>
            </a:pPr>
            <a:fld id="{C5CE1DD6-1A20-409C-A1EA-9D696C1DD025}" type="slidenum">
              <a:rPr lang="en-US" altLang="zh-CN" sz="1600"/>
            </a:fld>
            <a:endParaRPr lang="en-US" altLang="zh-CN"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062">
                                            <p:txEl>
                                              <p:pRg st="0" end="0"/>
                                            </p:txEl>
                                          </p:spTgt>
                                        </p:tgtEl>
                                        <p:attrNameLst>
                                          <p:attrName>style.visibility</p:attrName>
                                        </p:attrNameLst>
                                      </p:cBhvr>
                                      <p:to>
                                        <p:strVal val="visible"/>
                                      </p:to>
                                    </p:set>
                                    <p:animEffect transition="in" filter="fade">
                                      <p:cBhvr>
                                        <p:cTn id="7" dur="500"/>
                                        <p:tgtEl>
                                          <p:spTgt spid="4506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062">
                                            <p:txEl>
                                              <p:pRg st="1" end="1"/>
                                            </p:txEl>
                                          </p:spTgt>
                                        </p:tgtEl>
                                        <p:attrNameLst>
                                          <p:attrName>style.visibility</p:attrName>
                                        </p:attrNameLst>
                                      </p:cBhvr>
                                      <p:to>
                                        <p:strVal val="visible"/>
                                      </p:to>
                                    </p:set>
                                    <p:animEffect transition="in" filter="fade">
                                      <p:cBhvr>
                                        <p:cTn id="11" dur="500"/>
                                        <p:tgtEl>
                                          <p:spTgt spid="4506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062">
                                            <p:txEl>
                                              <p:pRg st="2" end="2"/>
                                            </p:txEl>
                                          </p:spTgt>
                                        </p:tgtEl>
                                        <p:attrNameLst>
                                          <p:attrName>style.visibility</p:attrName>
                                        </p:attrNameLst>
                                      </p:cBhvr>
                                      <p:to>
                                        <p:strVal val="visible"/>
                                      </p:to>
                                    </p:set>
                                    <p:animEffect transition="in" filter="fade">
                                      <p:cBhvr>
                                        <p:cTn id="15" dur="500"/>
                                        <p:tgtEl>
                                          <p:spTgt spid="4506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5062">
                                            <p:txEl>
                                              <p:pRg st="3" end="3"/>
                                            </p:txEl>
                                          </p:spTgt>
                                        </p:tgtEl>
                                        <p:attrNameLst>
                                          <p:attrName>style.visibility</p:attrName>
                                        </p:attrNameLst>
                                      </p:cBhvr>
                                      <p:to>
                                        <p:strVal val="visible"/>
                                      </p:to>
                                    </p:set>
                                    <p:animEffect transition="in" filter="fade">
                                      <p:cBhvr>
                                        <p:cTn id="19" dur="500"/>
                                        <p:tgtEl>
                                          <p:spTgt spid="4506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案例</a:t>
            </a:r>
            <a:r>
              <a:rPr lang="zh-CN" altLang="en-US" sz="4265" dirty="0" smtClean="0"/>
              <a:t> </a:t>
            </a:r>
            <a:r>
              <a:rPr lang="en-US" altLang="zh-CN" sz="4265" dirty="0" smtClean="0"/>
              <a:t>- </a:t>
            </a:r>
            <a:r>
              <a:rPr lang="zh-CN" altLang="zh-CN" sz="4265" dirty="0" smtClean="0"/>
              <a:t>电信行业客户关系管理</a:t>
            </a:r>
            <a:endParaRPr lang="zh-CN" altLang="en-US" sz="4265" dirty="0"/>
          </a:p>
        </p:txBody>
      </p:sp>
      <p:sp>
        <p:nvSpPr>
          <p:cNvPr id="3" name="内容占位符 2"/>
          <p:cNvSpPr>
            <a:spLocks noGrp="1"/>
          </p:cNvSpPr>
          <p:nvPr>
            <p:ph idx="1"/>
          </p:nvPr>
        </p:nvSpPr>
        <p:spPr/>
        <p:txBody>
          <a:bodyPr/>
          <a:lstStyle/>
          <a:p>
            <a:r>
              <a:rPr lang="zh-CN" altLang="zh-CN" dirty="0" smtClean="0"/>
              <a:t>客户消费模式分析</a:t>
            </a:r>
            <a:endParaRPr lang="zh-CN" altLang="zh-CN" dirty="0" smtClean="0"/>
          </a:p>
          <a:p>
            <a:r>
              <a:rPr lang="zh-CN" altLang="zh-CN" dirty="0" smtClean="0"/>
              <a:t>客户市场推广分析</a:t>
            </a:r>
            <a:endParaRPr lang="zh-CN" altLang="zh-CN" dirty="0" smtClean="0"/>
          </a:p>
          <a:p>
            <a:r>
              <a:rPr lang="zh-CN" altLang="zh-CN" dirty="0" smtClean="0"/>
              <a:t>客户欠费分析和动态防欺诈</a:t>
            </a:r>
            <a:endParaRPr lang="zh-CN" altLang="zh-CN" dirty="0" smtClean="0"/>
          </a:p>
          <a:p>
            <a:r>
              <a:rPr lang="zh-CN" altLang="zh-CN" dirty="0" smtClean="0"/>
              <a:t>客户流失分析</a:t>
            </a:r>
            <a:endParaRPr lang="zh-CN" altLang="zh-CN" dirty="0" smtClean="0"/>
          </a:p>
          <a:p>
            <a:endParaRPr lang="zh-CN" altLang="en-US" dirty="0"/>
          </a:p>
        </p:txBody>
      </p:sp>
      <p:sp>
        <p:nvSpPr>
          <p:cNvPr id="4" name="灯片编号占位符 3"/>
          <p:cNvSpPr>
            <a:spLocks noGrp="1"/>
          </p:cNvSpPr>
          <p:nvPr>
            <p:ph type="sldNum" sz="quarter" idx="10"/>
          </p:nvPr>
        </p:nvSpPr>
        <p:spPr/>
        <p:txBody>
          <a:bodyPr/>
          <a:lstStyle/>
          <a:p>
            <a:fld id="{466F0B09-7C63-4E03-9D6A-223183817009}" type="slidenum">
              <a:rPr lang="en-US" altLang="zh-CN" sz="1600" smtClean="0"/>
            </a:fld>
            <a:endParaRPr lang="en-US" altLang="zh-CN" sz="1600"/>
          </a:p>
        </p:txBody>
      </p:sp>
      <p:pic>
        <p:nvPicPr>
          <p:cNvPr id="2050" name="Picture 2" descr="https://timgsa.baidu.com/timg?image&amp;quality=80&amp;size=b9999_10000&amp;sec=1581686916307&amp;di=a7e09a5c090d6fa328620fbd8d86c217&amp;imgtype=0&amp;src=http%3A%2F%2F9461431.s21i.faiusr.com%2F4%2FABUIABAEGAAg8Zq7vQUojqCC5QIwoAY4qQU.png"/>
          <p:cNvPicPr>
            <a:picLocks noChangeAspect="1" noChangeArrowheads="1"/>
          </p:cNvPicPr>
          <p:nvPr/>
        </p:nvPicPr>
        <p:blipFill rotWithShape="1">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t="29885" b="30174"/>
          <a:stretch>
            <a:fillRect/>
          </a:stretch>
        </p:blipFill>
        <p:spPr bwMode="auto">
          <a:xfrm>
            <a:off x="8649069" y="1268760"/>
            <a:ext cx="2823529" cy="86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3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75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150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2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案例</a:t>
            </a:r>
            <a:r>
              <a:rPr lang="zh-CN" altLang="en-US" sz="4265" dirty="0" smtClean="0"/>
              <a:t> </a:t>
            </a:r>
            <a:r>
              <a:rPr lang="en-US" altLang="zh-CN" sz="4265" dirty="0" smtClean="0"/>
              <a:t>- </a:t>
            </a:r>
            <a:r>
              <a:rPr lang="zh-CN" altLang="en-US" sz="4265" dirty="0" smtClean="0"/>
              <a:t>金融企业应用</a:t>
            </a:r>
            <a:endParaRPr lang="zh-CN" altLang="en-US" dirty="0"/>
          </a:p>
        </p:txBody>
      </p:sp>
      <p:sp>
        <p:nvSpPr>
          <p:cNvPr id="3" name="内容占位符 2"/>
          <p:cNvSpPr>
            <a:spLocks noGrp="1"/>
          </p:cNvSpPr>
          <p:nvPr>
            <p:ph idx="1"/>
          </p:nvPr>
        </p:nvSpPr>
        <p:spPr/>
        <p:txBody>
          <a:bodyPr>
            <a:normAutofit lnSpcReduction="10000"/>
          </a:bodyPr>
          <a:lstStyle/>
          <a:p>
            <a:r>
              <a:rPr lang="en-US" altLang="zh-CN" sz="3200" dirty="0" err="1" smtClean="0"/>
              <a:t>Credilogros</a:t>
            </a:r>
            <a:r>
              <a:rPr lang="en-US" altLang="zh-CN" sz="3200" dirty="0" smtClean="0"/>
              <a:t> </a:t>
            </a:r>
            <a:r>
              <a:rPr lang="en-US" altLang="zh-CN" sz="3200" dirty="0" err="1" smtClean="0"/>
              <a:t>Cía</a:t>
            </a:r>
            <a:r>
              <a:rPr lang="en-US" altLang="zh-CN" sz="3200" dirty="0" smtClean="0"/>
              <a:t> </a:t>
            </a:r>
            <a:r>
              <a:rPr lang="en-US" altLang="zh-CN" sz="3200" dirty="0" err="1" smtClean="0"/>
              <a:t>Financiera</a:t>
            </a:r>
            <a:r>
              <a:rPr lang="en-US" altLang="zh-CN" sz="3200" dirty="0" smtClean="0"/>
              <a:t> S.A. </a:t>
            </a:r>
            <a:endParaRPr lang="en-US" altLang="zh-CN" sz="3200" dirty="0" smtClean="0"/>
          </a:p>
          <a:p>
            <a:pPr lvl="1"/>
            <a:r>
              <a:rPr lang="zh-CN" altLang="zh-CN" dirty="0" smtClean="0"/>
              <a:t>阿根廷第五大信贷公司，资产估计价值为</a:t>
            </a:r>
            <a:r>
              <a:rPr lang="en-US" altLang="zh-CN" dirty="0" smtClean="0"/>
              <a:t>9570</a:t>
            </a:r>
            <a:r>
              <a:rPr lang="zh-CN" altLang="zh-CN" dirty="0" smtClean="0"/>
              <a:t>万美元。</a:t>
            </a:r>
            <a:endParaRPr lang="en-US" altLang="zh-CN" dirty="0" smtClean="0"/>
          </a:p>
          <a:p>
            <a:pPr lvl="1"/>
            <a:r>
              <a:rPr lang="zh-CN" altLang="zh-CN" dirty="0" smtClean="0"/>
              <a:t>一项重要工作就是识别与潜在预付款客户相关的潜在风险，以便将承担的风险最小化。</a:t>
            </a:r>
            <a:endParaRPr lang="zh-CN" altLang="zh-CN" dirty="0" smtClean="0"/>
          </a:p>
          <a:p>
            <a:r>
              <a:rPr lang="zh-CN" altLang="en-US" sz="3200" dirty="0" smtClean="0"/>
              <a:t>搭建</a:t>
            </a:r>
            <a:r>
              <a:rPr lang="zh-CN" altLang="zh-CN" sz="3200" dirty="0" smtClean="0"/>
              <a:t>信贷申请</a:t>
            </a:r>
            <a:r>
              <a:rPr lang="zh-CN" altLang="en-US" sz="3200" dirty="0" smtClean="0"/>
              <a:t>系统</a:t>
            </a:r>
            <a:endParaRPr lang="en-US" altLang="zh-CN" sz="3200" dirty="0" smtClean="0"/>
          </a:p>
          <a:p>
            <a:pPr lvl="1"/>
            <a:r>
              <a:rPr lang="zh-CN" altLang="zh-CN" dirty="0" smtClean="0"/>
              <a:t>公司核心系统</a:t>
            </a:r>
            <a:r>
              <a:rPr lang="en-US" altLang="zh-CN" dirty="0" smtClean="0"/>
              <a:t>+</a:t>
            </a:r>
            <a:r>
              <a:rPr lang="zh-CN" altLang="zh-CN" dirty="0" smtClean="0"/>
              <a:t>信用报告公司系统交互的决策引擎来处理信贷申请</a:t>
            </a:r>
            <a:endParaRPr lang="en-US" altLang="zh-CN" dirty="0" smtClean="0"/>
          </a:p>
          <a:p>
            <a:pPr lvl="1"/>
            <a:r>
              <a:rPr lang="zh-CN" altLang="zh-CN" dirty="0" smtClean="0"/>
              <a:t>低收入客户群体的风险评分工具</a:t>
            </a:r>
            <a:endParaRPr lang="en-US" altLang="zh-CN" dirty="0" smtClean="0"/>
          </a:p>
          <a:p>
            <a:pPr lvl="1"/>
            <a:r>
              <a:rPr lang="zh-CN" altLang="en-US" dirty="0" smtClean="0"/>
              <a:t>整合</a:t>
            </a:r>
            <a:r>
              <a:rPr lang="zh-CN" altLang="zh-CN" dirty="0" smtClean="0"/>
              <a:t>数据挖掘软件</a:t>
            </a:r>
            <a:r>
              <a:rPr lang="en-US" altLang="zh-CN" dirty="0" smtClean="0"/>
              <a:t>SPSS Modeler</a:t>
            </a:r>
            <a:r>
              <a:rPr lang="zh-CN" altLang="zh-CN" dirty="0" smtClean="0"/>
              <a:t>，</a:t>
            </a:r>
            <a:r>
              <a:rPr lang="zh-CN" altLang="en-US" dirty="0" smtClean="0"/>
              <a:t>快速处理</a:t>
            </a:r>
            <a:endParaRPr lang="en-US" altLang="zh-CN" dirty="0" smtClean="0"/>
          </a:p>
          <a:p>
            <a:r>
              <a:rPr lang="en-US" altLang="zh-CN" sz="3200" dirty="0" err="1" smtClean="0"/>
              <a:t>Credilogros</a:t>
            </a:r>
            <a:r>
              <a:rPr lang="zh-CN" altLang="zh-CN" sz="3200" dirty="0" smtClean="0"/>
              <a:t>平均每月使用</a:t>
            </a:r>
            <a:r>
              <a:rPr lang="zh-CN" altLang="en-US" sz="3200" dirty="0" smtClean="0"/>
              <a:t>该系统</a:t>
            </a:r>
            <a:r>
              <a:rPr lang="zh-CN" altLang="zh-CN" sz="3200" dirty="0" smtClean="0"/>
              <a:t>处理</a:t>
            </a:r>
            <a:r>
              <a:rPr lang="en-US" altLang="zh-CN" sz="3200" dirty="0" smtClean="0"/>
              <a:t>35000</a:t>
            </a:r>
            <a:r>
              <a:rPr lang="zh-CN" altLang="zh-CN" sz="3200" dirty="0" smtClean="0"/>
              <a:t>份申请</a:t>
            </a:r>
            <a:r>
              <a:rPr lang="zh-CN" altLang="en-US" sz="3200" dirty="0" smtClean="0"/>
              <a:t>，</a:t>
            </a:r>
            <a:r>
              <a:rPr lang="zh-CN" altLang="zh-CN" sz="3200" dirty="0" smtClean="0"/>
              <a:t>仅</a:t>
            </a:r>
            <a:r>
              <a:rPr lang="zh-CN" altLang="en-US" sz="3200" dirty="0" smtClean="0"/>
              <a:t>在</a:t>
            </a:r>
            <a:r>
              <a:rPr lang="en-US" altLang="zh-CN" sz="3200" dirty="0" smtClean="0"/>
              <a:t>3</a:t>
            </a:r>
            <a:r>
              <a:rPr lang="zh-CN" altLang="zh-CN" sz="3200" dirty="0" smtClean="0"/>
              <a:t>个月后就将贷款失误减少了</a:t>
            </a:r>
            <a:r>
              <a:rPr lang="en-US" altLang="zh-CN" sz="3200" dirty="0" smtClean="0"/>
              <a:t>20%</a:t>
            </a:r>
            <a:endParaRPr lang="zh-CN" altLang="zh-CN" sz="3200" dirty="0"/>
          </a:p>
        </p:txBody>
      </p:sp>
      <p:sp>
        <p:nvSpPr>
          <p:cNvPr id="4" name="灯片编号占位符 3"/>
          <p:cNvSpPr>
            <a:spLocks noGrp="1"/>
          </p:cNvSpPr>
          <p:nvPr>
            <p:ph type="sldNum" sz="quarter" idx="10"/>
          </p:nvPr>
        </p:nvSpPr>
        <p:spPr/>
        <p:txBody>
          <a:bodyPr/>
          <a:lstStyle/>
          <a:p>
            <a:fld id="{466F0B09-7C63-4E03-9D6A-223183817009}" type="slidenum">
              <a:rPr lang="en-US" altLang="zh-CN" sz="1600" smtClean="0"/>
            </a:fld>
            <a:endParaRPr lang="en-US" altLang="zh-CN"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应用：</a:t>
            </a:r>
            <a:r>
              <a:rPr lang="zh-CN" altLang="en-US" sz="4265" dirty="0"/>
              <a:t>竞技</a:t>
            </a:r>
            <a:r>
              <a:rPr lang="zh-CN" altLang="en-US" sz="4265" dirty="0" smtClean="0"/>
              <a:t>运动</a:t>
            </a:r>
            <a:endParaRPr lang="zh-CN" altLang="en-US" sz="4265" dirty="0"/>
          </a:p>
        </p:txBody>
      </p:sp>
      <p:sp>
        <p:nvSpPr>
          <p:cNvPr id="156674" name="Rectangle 2"/>
          <p:cNvSpPr>
            <a:spLocks noGrp="1" noChangeArrowheads="1"/>
          </p:cNvSpPr>
          <p:nvPr>
            <p:ph idx="1"/>
          </p:nvPr>
        </p:nvSpPr>
        <p:spPr>
          <a:xfrm>
            <a:off x="217805" y="2386330"/>
            <a:ext cx="5685790" cy="3096895"/>
          </a:xfrm>
        </p:spPr>
        <p:txBody>
          <a:bodyPr>
            <a:normAutofit/>
          </a:bodyPr>
          <a:lstStyle/>
          <a:p>
            <a:pPr fontAlgn="auto">
              <a:lnSpc>
                <a:spcPct val="150000"/>
              </a:lnSpc>
            </a:pPr>
            <a:r>
              <a:rPr lang="zh-CN" altLang="en-US" sz="2400" dirty="0" smtClean="0">
                <a:latin typeface="楷体" panose="02010609060101010101" charset="-122"/>
                <a:ea typeface="楷体" panose="02010609060101010101" charset="-122"/>
                <a:cs typeface="楷体" panose="02010609060101010101" charset="-122"/>
              </a:rPr>
              <a:t>美国</a:t>
            </a:r>
            <a:r>
              <a:rPr lang="en-US" altLang="zh-CN" sz="2400" dirty="0" smtClean="0">
                <a:latin typeface="楷体" panose="02010609060101010101" charset="-122"/>
                <a:ea typeface="楷体" panose="02010609060101010101" charset="-122"/>
                <a:cs typeface="楷体" panose="02010609060101010101" charset="-122"/>
              </a:rPr>
              <a:t>NBA</a:t>
            </a:r>
            <a:r>
              <a:rPr lang="zh-CN" altLang="en-US" sz="2400" dirty="0" smtClean="0">
                <a:latin typeface="楷体" panose="02010609060101010101" charset="-122"/>
                <a:ea typeface="楷体" panose="02010609060101010101" charset="-122"/>
                <a:cs typeface="楷体" panose="02010609060101010101" charset="-122"/>
              </a:rPr>
              <a:t>教练利用</a:t>
            </a:r>
            <a:r>
              <a:rPr lang="en-US" altLang="zh-CN" sz="2400" dirty="0">
                <a:latin typeface="楷体" panose="02010609060101010101" charset="-122"/>
                <a:ea typeface="楷体" panose="02010609060101010101" charset="-122"/>
                <a:cs typeface="楷体" panose="02010609060101010101" charset="-122"/>
              </a:rPr>
              <a:t>IBM</a:t>
            </a:r>
            <a:r>
              <a:rPr lang="zh-CN" altLang="en-US" sz="2400" dirty="0">
                <a:latin typeface="楷体" panose="02010609060101010101" charset="-122"/>
                <a:ea typeface="楷体" panose="02010609060101010101" charset="-122"/>
                <a:cs typeface="楷体" panose="02010609060101010101" charset="-122"/>
              </a:rPr>
              <a:t>公司提供</a:t>
            </a:r>
            <a:r>
              <a:rPr lang="zh-CN" altLang="en-US" sz="2400" dirty="0" smtClean="0">
                <a:latin typeface="楷体" panose="02010609060101010101" charset="-122"/>
                <a:ea typeface="楷体" panose="02010609060101010101" charset="-122"/>
                <a:cs typeface="楷体" panose="02010609060101010101" charset="-122"/>
              </a:rPr>
              <a:t>的</a:t>
            </a:r>
            <a:r>
              <a:rPr lang="en-US" altLang="zh-CN" sz="2400" dirty="0">
                <a:latin typeface="楷体" panose="02010609060101010101" charset="-122"/>
                <a:ea typeface="楷体" panose="02010609060101010101" charset="-122"/>
                <a:cs typeface="楷体" panose="02010609060101010101" charset="-122"/>
              </a:rPr>
              <a:t>IBM Advanced Scout</a:t>
            </a:r>
            <a:r>
              <a:rPr lang="zh-CN" altLang="en-US" sz="2400" dirty="0" smtClean="0">
                <a:latin typeface="楷体" panose="02010609060101010101" charset="-122"/>
                <a:ea typeface="楷体" panose="02010609060101010101" charset="-122"/>
                <a:cs typeface="楷体" panose="02010609060101010101" charset="-122"/>
              </a:rPr>
              <a:t>数据</a:t>
            </a:r>
            <a:r>
              <a:rPr lang="zh-CN" altLang="en-US" sz="2400" dirty="0">
                <a:latin typeface="楷体" panose="02010609060101010101" charset="-122"/>
                <a:ea typeface="楷体" panose="02010609060101010101" charset="-122"/>
                <a:cs typeface="楷体" panose="02010609060101010101" charset="-122"/>
              </a:rPr>
              <a:t>挖掘</a:t>
            </a:r>
            <a:r>
              <a:rPr lang="zh-CN" altLang="en-US" sz="2400" dirty="0" smtClean="0">
                <a:latin typeface="楷体" panose="02010609060101010101" charset="-122"/>
                <a:ea typeface="楷体" panose="02010609060101010101" charset="-122"/>
                <a:cs typeface="楷体" panose="02010609060101010101" charset="-122"/>
              </a:rPr>
              <a:t>工具，分析</a:t>
            </a:r>
            <a:r>
              <a:rPr lang="en-US" altLang="zh-CN" sz="2400" dirty="0">
                <a:latin typeface="楷体" panose="02010609060101010101" charset="-122"/>
                <a:ea typeface="楷体" panose="02010609060101010101" charset="-122"/>
                <a:cs typeface="楷体" panose="02010609060101010101" charset="-122"/>
              </a:rPr>
              <a:t>NBA</a:t>
            </a:r>
            <a:r>
              <a:rPr lang="zh-CN" altLang="en-US" sz="2400" dirty="0">
                <a:latin typeface="楷体" panose="02010609060101010101" charset="-122"/>
                <a:ea typeface="楷体" panose="02010609060101010101" charset="-122"/>
                <a:cs typeface="楷体" panose="02010609060101010101" charset="-122"/>
              </a:rPr>
              <a:t>的统计数据 </a:t>
            </a:r>
            <a:r>
              <a:rPr lang="en-US" altLang="zh-CN" sz="2400" dirty="0">
                <a:latin typeface="楷体" panose="02010609060101010101" charset="-122"/>
                <a:ea typeface="楷体" panose="02010609060101010101" charset="-122"/>
                <a:cs typeface="楷体" panose="02010609060101010101" charset="-122"/>
              </a:rPr>
              <a:t>( </a:t>
            </a:r>
            <a:r>
              <a:rPr lang="zh-CN" altLang="en-US" sz="2400" dirty="0">
                <a:latin typeface="楷体" panose="02010609060101010101" charset="-122"/>
                <a:ea typeface="楷体" panose="02010609060101010101" charset="-122"/>
                <a:cs typeface="楷体" panose="02010609060101010101" charset="-122"/>
              </a:rPr>
              <a:t>阻挡投篮</a:t>
            </a:r>
            <a:r>
              <a:rPr lang="en-US" altLang="zh-CN" sz="2400" dirty="0">
                <a:latin typeface="楷体" panose="02010609060101010101" charset="-122"/>
                <a:ea typeface="楷体" panose="02010609060101010101" charset="-122"/>
                <a:cs typeface="楷体" panose="02010609060101010101" charset="-122"/>
              </a:rPr>
              <a:t>, </a:t>
            </a:r>
            <a:r>
              <a:rPr lang="zh-CN" altLang="en-US" sz="2400" dirty="0">
                <a:latin typeface="楷体" panose="02010609060101010101" charset="-122"/>
                <a:ea typeface="楷体" panose="02010609060101010101" charset="-122"/>
                <a:cs typeface="楷体" panose="02010609060101010101" charset="-122"/>
              </a:rPr>
              <a:t>助攻</a:t>
            </a:r>
            <a:r>
              <a:rPr lang="en-US" altLang="zh-CN" sz="2400" dirty="0">
                <a:latin typeface="楷体" panose="02010609060101010101" charset="-122"/>
                <a:ea typeface="楷体" panose="02010609060101010101" charset="-122"/>
                <a:cs typeface="楷体" panose="02010609060101010101" charset="-122"/>
              </a:rPr>
              <a:t>, </a:t>
            </a:r>
            <a:r>
              <a:rPr lang="zh-CN" altLang="en-US" sz="2400" dirty="0">
                <a:latin typeface="楷体" panose="02010609060101010101" charset="-122"/>
                <a:ea typeface="楷体" panose="02010609060101010101" charset="-122"/>
                <a:cs typeface="楷体" panose="02010609060101010101" charset="-122"/>
              </a:rPr>
              <a:t>和犯规 </a:t>
            </a:r>
            <a:r>
              <a:rPr lang="en-US" altLang="zh-CN" sz="2400" dirty="0" smtClean="0">
                <a:latin typeface="楷体" panose="02010609060101010101" charset="-122"/>
                <a:ea typeface="楷体" panose="02010609060101010101" charset="-122"/>
                <a:cs typeface="楷体" panose="02010609060101010101" charset="-122"/>
              </a:rPr>
              <a:t>)</a:t>
            </a:r>
            <a:r>
              <a:rPr lang="zh-CN" altLang="en-US" sz="2400" dirty="0" smtClean="0">
                <a:latin typeface="楷体" panose="02010609060101010101" charset="-122"/>
                <a:ea typeface="楷体" panose="02010609060101010101" charset="-122"/>
                <a:cs typeface="楷体" panose="02010609060101010101" charset="-122"/>
              </a:rPr>
              <a:t>，临场</a:t>
            </a:r>
            <a:r>
              <a:rPr lang="zh-CN" altLang="en-US" sz="2400" dirty="0">
                <a:latin typeface="楷体" panose="02010609060101010101" charset="-122"/>
                <a:ea typeface="楷体" panose="02010609060101010101" charset="-122"/>
                <a:cs typeface="楷体" panose="02010609060101010101" charset="-122"/>
              </a:rPr>
              <a:t>决定替换</a:t>
            </a:r>
            <a:r>
              <a:rPr lang="zh-CN" altLang="en-US" sz="2400" dirty="0" smtClean="0">
                <a:latin typeface="楷体" panose="02010609060101010101" charset="-122"/>
                <a:ea typeface="楷体" panose="02010609060101010101" charset="-122"/>
                <a:cs typeface="楷体" panose="02010609060101010101" charset="-122"/>
              </a:rPr>
              <a:t>队员，获得</a:t>
            </a:r>
            <a:r>
              <a:rPr lang="zh-CN" altLang="en-US" sz="2400" dirty="0">
                <a:latin typeface="楷体" panose="02010609060101010101" charset="-122"/>
                <a:ea typeface="楷体" panose="02010609060101010101" charset="-122"/>
                <a:cs typeface="楷体" panose="02010609060101010101" charset="-122"/>
              </a:rPr>
              <a:t>了对</a:t>
            </a:r>
            <a:r>
              <a:rPr lang="zh-CN" altLang="en-US" sz="2400" dirty="0" smtClean="0">
                <a:latin typeface="楷体" panose="02010609060101010101" charset="-122"/>
                <a:ea typeface="楷体" panose="02010609060101010101" charset="-122"/>
                <a:cs typeface="楷体" panose="02010609060101010101" charset="-122"/>
              </a:rPr>
              <a:t>纽约小牛队和</a:t>
            </a:r>
            <a:r>
              <a:rPr lang="zh-CN" altLang="en-US" sz="2400" dirty="0">
                <a:latin typeface="楷体" panose="02010609060101010101" charset="-122"/>
                <a:ea typeface="楷体" panose="02010609060101010101" charset="-122"/>
                <a:cs typeface="楷体" panose="02010609060101010101" charset="-122"/>
              </a:rPr>
              <a:t>迈艾米热</a:t>
            </a:r>
            <a:r>
              <a:rPr lang="zh-CN" altLang="en-US" sz="2400" dirty="0" smtClean="0">
                <a:latin typeface="楷体" panose="02010609060101010101" charset="-122"/>
                <a:ea typeface="楷体" panose="02010609060101010101" charset="-122"/>
                <a:cs typeface="楷体" panose="02010609060101010101" charset="-122"/>
              </a:rPr>
              <a:t>队的</a:t>
            </a:r>
            <a:r>
              <a:rPr lang="zh-CN" altLang="en-US" sz="2400" dirty="0">
                <a:latin typeface="楷体" panose="02010609060101010101" charset="-122"/>
                <a:ea typeface="楷体" panose="02010609060101010101" charset="-122"/>
                <a:cs typeface="楷体" panose="02010609060101010101" charset="-122"/>
              </a:rPr>
              <a:t>竞争</a:t>
            </a:r>
            <a:r>
              <a:rPr lang="zh-CN" altLang="en-US" sz="2400" dirty="0" smtClean="0">
                <a:latin typeface="楷体" panose="02010609060101010101" charset="-122"/>
                <a:ea typeface="楷体" panose="02010609060101010101" charset="-122"/>
                <a:cs typeface="楷体" panose="02010609060101010101" charset="-122"/>
              </a:rPr>
              <a:t>优势</a:t>
            </a:r>
            <a:endParaRPr lang="zh-CN" altLang="en-US" sz="2400" dirty="0">
              <a:latin typeface="楷体" panose="02010609060101010101" charset="-122"/>
              <a:ea typeface="楷体" panose="02010609060101010101" charset="-122"/>
              <a:cs typeface="楷体" panose="02010609060101010101" charset="-122"/>
            </a:endParaRPr>
          </a:p>
        </p:txBody>
      </p:sp>
      <p:pic>
        <p:nvPicPr>
          <p:cNvPr id="2" name="图片 1"/>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12320" y="1909287"/>
            <a:ext cx="6207787" cy="4050581"/>
          </a:xfrm>
          <a:prstGeom prst="rect">
            <a:avLst/>
          </a:prstGeom>
        </p:spPr>
      </p:pic>
      <p:sp>
        <p:nvSpPr>
          <p:cNvPr id="4" name="矩形 3"/>
          <p:cNvSpPr/>
          <p:nvPr/>
        </p:nvSpPr>
        <p:spPr>
          <a:xfrm>
            <a:off x="5664629" y="5923728"/>
            <a:ext cx="6096000" cy="460375"/>
          </a:xfrm>
          <a:prstGeom prst="rect">
            <a:avLst/>
          </a:prstGeom>
        </p:spPr>
        <p:txBody>
          <a:bodyPr>
            <a:spAutoFit/>
          </a:bodyPr>
          <a:lstStyle/>
          <a:p>
            <a:pPr algn="ctr"/>
            <a:r>
              <a:rPr lang="zh-CN" altLang="en-US" sz="2400" dirty="0" smtClean="0">
                <a:latin typeface="华文细黑" pitchFamily="2" charset="-122"/>
                <a:ea typeface="华文细黑" pitchFamily="2" charset="-122"/>
              </a:rPr>
              <a:t>数据挖掘揭示</a:t>
            </a:r>
            <a:r>
              <a:rPr lang="en-US" altLang="zh-CN" sz="2400" dirty="0" smtClean="0">
                <a:latin typeface="华文细黑" pitchFamily="2" charset="-122"/>
                <a:ea typeface="华文细黑" pitchFamily="2" charset="-122"/>
              </a:rPr>
              <a:t>13</a:t>
            </a:r>
            <a:r>
              <a:rPr lang="zh-CN" altLang="en-US" sz="2400" dirty="0" smtClean="0">
                <a:latin typeface="华文细黑" pitchFamily="2" charset="-122"/>
                <a:ea typeface="华文细黑" pitchFamily="2" charset="-122"/>
              </a:rPr>
              <a:t>个</a:t>
            </a:r>
            <a:r>
              <a:rPr lang="zh-CN" altLang="en-US" sz="2400" dirty="0">
                <a:latin typeface="华文细黑" pitchFamily="2" charset="-122"/>
                <a:ea typeface="华文细黑" pitchFamily="2" charset="-122"/>
              </a:rPr>
              <a:t>隐藏的</a:t>
            </a:r>
            <a:r>
              <a:rPr lang="en-US" altLang="zh-CN" sz="2400" dirty="0">
                <a:latin typeface="华文细黑" pitchFamily="2" charset="-122"/>
                <a:ea typeface="华文细黑" pitchFamily="2" charset="-122"/>
              </a:rPr>
              <a:t>NBA</a:t>
            </a:r>
            <a:r>
              <a:rPr lang="zh-CN" altLang="en-US" sz="2400" dirty="0">
                <a:latin typeface="华文细黑" pitchFamily="2" charset="-122"/>
                <a:ea typeface="华文细黑" pitchFamily="2" charset="-122"/>
              </a:rPr>
              <a:t>球员位置</a:t>
            </a:r>
            <a:endParaRPr lang="zh-CN" altLang="en-US" sz="2400" dirty="0">
              <a:latin typeface="华文细黑" pitchFamily="2" charset="-122"/>
              <a:ea typeface="华文细黑"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6674"/>
                                        </p:tgtEl>
                                        <p:attrNameLst>
                                          <p:attrName>style.visibility</p:attrName>
                                        </p:attrNameLst>
                                      </p:cBhvr>
                                      <p:to>
                                        <p:strVal val="visible"/>
                                      </p:to>
                                    </p:set>
                                    <p:animEffect transition="in" filter="wipe(up)">
                                      <p:cBhvr>
                                        <p:cTn id="7" dur="1000"/>
                                        <p:tgtEl>
                                          <p:spTgt spid="15667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4" grpId="0"/>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应用：</a:t>
            </a:r>
            <a:r>
              <a:rPr lang="zh-CN" altLang="en-US" sz="4265" dirty="0" smtClean="0"/>
              <a:t>生物信息</a:t>
            </a:r>
            <a:endParaRPr lang="zh-CN" altLang="en-US" sz="4265" dirty="0"/>
          </a:p>
        </p:txBody>
      </p:sp>
      <p:sp>
        <p:nvSpPr>
          <p:cNvPr id="157699" name="Rectangle 3"/>
          <p:cNvSpPr>
            <a:spLocks noGrp="1" noChangeArrowheads="1"/>
          </p:cNvSpPr>
          <p:nvPr>
            <p:ph idx="1"/>
          </p:nvPr>
        </p:nvSpPr>
        <p:spPr>
          <a:xfrm>
            <a:off x="125095" y="1615440"/>
            <a:ext cx="6151880" cy="3626485"/>
          </a:xfrm>
        </p:spPr>
        <p:txBody>
          <a:bodyPr>
            <a:noAutofit/>
          </a:bodyPr>
          <a:lstStyle/>
          <a:p>
            <a:pPr marL="0" indent="0" fontAlgn="auto">
              <a:lnSpc>
                <a:spcPct val="150000"/>
              </a:lnSpc>
              <a:buNone/>
            </a:pPr>
            <a:r>
              <a:rPr lang="zh-CN" altLang="en-US" sz="2400" dirty="0">
                <a:latin typeface="楷体" panose="02010609060101010101" charset="-122"/>
                <a:ea typeface="楷体" panose="02010609060101010101" charset="-122"/>
              </a:rPr>
              <a:t>生物信息或基因数据</a:t>
            </a:r>
            <a:r>
              <a:rPr lang="zh-CN" altLang="en-US" sz="2400" dirty="0" smtClean="0">
                <a:latin typeface="楷体" panose="02010609060101010101" charset="-122"/>
                <a:ea typeface="楷体" panose="02010609060101010101" charset="-122"/>
              </a:rPr>
              <a:t>挖掘</a:t>
            </a:r>
            <a:endParaRPr lang="en-US" altLang="zh-CN" sz="2400" dirty="0" smtClean="0">
              <a:latin typeface="楷体" panose="02010609060101010101" charset="-122"/>
              <a:ea typeface="楷体" panose="02010609060101010101" charset="-122"/>
            </a:endParaRPr>
          </a:p>
          <a:p>
            <a:pPr lvl="1" fontAlgn="auto">
              <a:lnSpc>
                <a:spcPct val="150000"/>
              </a:lnSpc>
            </a:pPr>
            <a:r>
              <a:rPr lang="zh-CN" altLang="en-US" sz="2400" dirty="0" smtClean="0">
                <a:latin typeface="楷体" panose="02010609060101010101" charset="-122"/>
                <a:ea typeface="楷体" panose="02010609060101010101" charset="-122"/>
              </a:rPr>
              <a:t>基因</a:t>
            </a:r>
            <a:r>
              <a:rPr lang="zh-CN" altLang="en-US" sz="2400" dirty="0">
                <a:latin typeface="楷体" panose="02010609060101010101" charset="-122"/>
                <a:ea typeface="楷体" panose="02010609060101010101" charset="-122"/>
              </a:rPr>
              <a:t>的组合千变万化，得某种病的人的基因和正常人的基因到底差别多大</a:t>
            </a:r>
            <a:r>
              <a:rPr lang="zh-CN" altLang="en-US" sz="2400" dirty="0" smtClean="0">
                <a:latin typeface="楷体" panose="02010609060101010101" charset="-122"/>
                <a:ea typeface="楷体" panose="02010609060101010101" charset="-122"/>
              </a:rPr>
              <a:t>？</a:t>
            </a:r>
            <a:endParaRPr lang="en-US" altLang="zh-CN" sz="2400" dirty="0" smtClean="0">
              <a:latin typeface="楷体" panose="02010609060101010101" charset="-122"/>
              <a:ea typeface="楷体" panose="02010609060101010101" charset="-122"/>
            </a:endParaRPr>
          </a:p>
          <a:p>
            <a:pPr lvl="1" fontAlgn="auto">
              <a:lnSpc>
                <a:spcPct val="150000"/>
              </a:lnSpc>
            </a:pPr>
            <a:r>
              <a:rPr lang="zh-CN" altLang="en-US" sz="2400" dirty="0" smtClean="0">
                <a:latin typeface="楷体" panose="02010609060101010101" charset="-122"/>
                <a:ea typeface="楷体" panose="02010609060101010101" charset="-122"/>
              </a:rPr>
              <a:t>能否</a:t>
            </a:r>
            <a:r>
              <a:rPr lang="zh-CN" altLang="en-US" sz="2400" dirty="0">
                <a:latin typeface="楷体" panose="02010609060101010101" charset="-122"/>
                <a:ea typeface="楷体" panose="02010609060101010101" charset="-122"/>
              </a:rPr>
              <a:t>找出其中不同的地方，进而对其不同之处加以改变，使之成为正常基因</a:t>
            </a:r>
            <a:r>
              <a:rPr lang="zh-CN" altLang="en-US" sz="2400" dirty="0" smtClean="0">
                <a:latin typeface="楷体" panose="02010609060101010101" charset="-122"/>
                <a:ea typeface="楷体" panose="02010609060101010101" charset="-122"/>
              </a:rPr>
              <a:t>？</a:t>
            </a:r>
            <a:endParaRPr lang="en-US" altLang="zh-CN" sz="2400" dirty="0" smtClean="0">
              <a:latin typeface="楷体" panose="02010609060101010101" charset="-122"/>
              <a:ea typeface="楷体" panose="02010609060101010101" charset="-122"/>
            </a:endParaRPr>
          </a:p>
          <a:p>
            <a:pPr lvl="1" fontAlgn="auto">
              <a:lnSpc>
                <a:spcPct val="150000"/>
              </a:lnSpc>
            </a:pPr>
            <a:r>
              <a:rPr lang="zh-CN" altLang="en-US" sz="2400" dirty="0" smtClean="0">
                <a:latin typeface="楷体" panose="02010609060101010101" charset="-122"/>
                <a:ea typeface="楷体" panose="02010609060101010101" charset="-122"/>
              </a:rPr>
              <a:t>这</a:t>
            </a:r>
            <a:r>
              <a:rPr lang="zh-CN" altLang="en-US" sz="2400" dirty="0">
                <a:latin typeface="楷体" panose="02010609060101010101" charset="-122"/>
                <a:ea typeface="楷体" panose="02010609060101010101" charset="-122"/>
              </a:rPr>
              <a:t>都需要数据挖掘技术的支持</a:t>
            </a:r>
            <a:r>
              <a:rPr lang="zh-CN" altLang="en-US" sz="2400" dirty="0" smtClean="0">
                <a:latin typeface="楷体" panose="02010609060101010101" charset="-122"/>
                <a:ea typeface="楷体" panose="02010609060101010101" charset="-122"/>
              </a:rPr>
              <a:t>。</a:t>
            </a:r>
            <a:endParaRPr lang="zh-CN" altLang="en-US" sz="2400" dirty="0">
              <a:latin typeface="楷体" panose="02010609060101010101" charset="-122"/>
              <a:ea typeface="楷体" panose="02010609060101010101" charset="-122"/>
            </a:endParaRPr>
          </a:p>
        </p:txBody>
      </p:sp>
      <p:pic>
        <p:nvPicPr>
          <p:cNvPr id="41986" name="Picture 2" descr="http://img.mp.itc.cn/upload/20170415/0702dc98ba3248a09389167b0dc9e708_th.jpe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7275" y="1960037"/>
            <a:ext cx="5867399" cy="4686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7699">
                                            <p:txEl>
                                              <p:pRg st="0" end="0"/>
                                            </p:txEl>
                                          </p:spTgt>
                                        </p:tgtEl>
                                        <p:attrNameLst>
                                          <p:attrName>style.visibility</p:attrName>
                                        </p:attrNameLst>
                                      </p:cBhvr>
                                      <p:to>
                                        <p:strVal val="visible"/>
                                      </p:to>
                                    </p:set>
                                    <p:animEffect transition="in" filter="wipe(up)">
                                      <p:cBhvr>
                                        <p:cTn id="7" dur="1000"/>
                                        <p:tgtEl>
                                          <p:spTgt spid="15769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986"/>
                                        </p:tgtEl>
                                        <p:attrNameLst>
                                          <p:attrName>style.visibility</p:attrName>
                                        </p:attrNameLst>
                                      </p:cBhvr>
                                      <p:to>
                                        <p:strVal val="visible"/>
                                      </p:to>
                                    </p:set>
                                    <p:animEffect transition="in" filter="fade">
                                      <p:cBhvr>
                                        <p:cTn id="10" dur="2000"/>
                                        <p:tgtEl>
                                          <p:spTgt spid="4198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57699">
                                            <p:txEl>
                                              <p:pRg st="1" end="1"/>
                                            </p:txEl>
                                          </p:spTgt>
                                        </p:tgtEl>
                                        <p:attrNameLst>
                                          <p:attrName>style.visibility</p:attrName>
                                        </p:attrNameLst>
                                      </p:cBhvr>
                                      <p:to>
                                        <p:strVal val="visible"/>
                                      </p:to>
                                    </p:set>
                                    <p:animEffect transition="in" filter="wipe(up)">
                                      <p:cBhvr>
                                        <p:cTn id="15" dur="1000"/>
                                        <p:tgtEl>
                                          <p:spTgt spid="15769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57699">
                                            <p:txEl>
                                              <p:pRg st="2" end="2"/>
                                            </p:txEl>
                                          </p:spTgt>
                                        </p:tgtEl>
                                        <p:attrNameLst>
                                          <p:attrName>style.visibility</p:attrName>
                                        </p:attrNameLst>
                                      </p:cBhvr>
                                      <p:to>
                                        <p:strVal val="visible"/>
                                      </p:to>
                                    </p:set>
                                    <p:animEffect transition="in" filter="wipe(up)">
                                      <p:cBhvr>
                                        <p:cTn id="20" dur="1000"/>
                                        <p:tgtEl>
                                          <p:spTgt spid="15769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57699">
                                            <p:txEl>
                                              <p:pRg st="3" end="3"/>
                                            </p:txEl>
                                          </p:spTgt>
                                        </p:tgtEl>
                                        <p:attrNameLst>
                                          <p:attrName>style.visibility</p:attrName>
                                        </p:attrNameLst>
                                      </p:cBhvr>
                                      <p:to>
                                        <p:strVal val="visible"/>
                                      </p:to>
                                    </p:set>
                                    <p:animEffect transition="in" filter="wipe(up)">
                                      <p:cBhvr>
                                        <p:cTn id="25" dur="1000"/>
                                        <p:tgtEl>
                                          <p:spTgt spid="1576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应用：</a:t>
            </a:r>
            <a:r>
              <a:rPr lang="zh-CN" altLang="en-US" sz="4265" dirty="0" smtClean="0"/>
              <a:t>生物信息</a:t>
            </a:r>
            <a:endParaRPr lang="zh-CN" altLang="en-US" sz="4265" dirty="0"/>
          </a:p>
        </p:txBody>
      </p:sp>
      <p:sp>
        <p:nvSpPr>
          <p:cNvPr id="157699" name="Rectangle 3"/>
          <p:cNvSpPr>
            <a:spLocks noGrp="1" noChangeArrowheads="1"/>
          </p:cNvSpPr>
          <p:nvPr>
            <p:ph idx="1"/>
          </p:nvPr>
        </p:nvSpPr>
        <p:spPr>
          <a:xfrm>
            <a:off x="838200" y="1489075"/>
            <a:ext cx="5055235" cy="3542665"/>
          </a:xfrm>
        </p:spPr>
        <p:txBody>
          <a:bodyPr>
            <a:noAutofit/>
          </a:bodyPr>
          <a:lstStyle/>
          <a:p>
            <a:pPr fontAlgn="auto">
              <a:lnSpc>
                <a:spcPct val="150000"/>
              </a:lnSpc>
            </a:pPr>
            <a:r>
              <a:rPr lang="zh-CN" altLang="en-US" sz="2400" dirty="0" smtClean="0">
                <a:latin typeface="楷体" panose="02010609060101010101" charset="-122"/>
                <a:ea typeface="楷体" panose="02010609060101010101" charset="-122"/>
              </a:rPr>
              <a:t>生物</a:t>
            </a:r>
            <a:r>
              <a:rPr lang="zh-CN" altLang="en-US" sz="2400" dirty="0">
                <a:latin typeface="楷体" panose="02010609060101010101" charset="-122"/>
                <a:ea typeface="楷体" panose="02010609060101010101" charset="-122"/>
              </a:rPr>
              <a:t>信息或基因的数据</a:t>
            </a:r>
            <a:r>
              <a:rPr lang="zh-CN" altLang="en-US" sz="2400" dirty="0" smtClean="0">
                <a:latin typeface="楷体" panose="02010609060101010101" charset="-122"/>
                <a:ea typeface="楷体" panose="02010609060101010101" charset="-122"/>
              </a:rPr>
              <a:t>挖掘，在</a:t>
            </a:r>
            <a:r>
              <a:rPr lang="zh-CN" altLang="en-US" sz="2400" dirty="0">
                <a:latin typeface="楷体" panose="02010609060101010101" charset="-122"/>
                <a:ea typeface="楷体" panose="02010609060101010101" charset="-122"/>
              </a:rPr>
              <a:t>数据的复杂程度、数据量还有分析和建立模型的</a:t>
            </a:r>
            <a:r>
              <a:rPr lang="zh-CN" altLang="en-US" sz="2400" dirty="0" smtClean="0">
                <a:latin typeface="楷体" panose="02010609060101010101" charset="-122"/>
                <a:ea typeface="楷体" panose="02010609060101010101" charset="-122"/>
              </a:rPr>
              <a:t>算法上，都非常复杂</a:t>
            </a:r>
            <a:endParaRPr lang="en-US" altLang="zh-CN" sz="2400" dirty="0" smtClean="0">
              <a:latin typeface="楷体" panose="02010609060101010101" charset="-122"/>
              <a:ea typeface="楷体" panose="02010609060101010101" charset="-122"/>
            </a:endParaRPr>
          </a:p>
          <a:p>
            <a:pPr fontAlgn="auto">
              <a:lnSpc>
                <a:spcPct val="150000"/>
              </a:lnSpc>
            </a:pPr>
            <a:r>
              <a:rPr lang="zh-CN" altLang="en-US" sz="2400" dirty="0" smtClean="0">
                <a:latin typeface="楷体" panose="02010609060101010101" charset="-122"/>
                <a:ea typeface="楷体" panose="02010609060101010101" charset="-122"/>
              </a:rPr>
              <a:t>从</a:t>
            </a:r>
            <a:r>
              <a:rPr lang="zh-CN" altLang="en-US" sz="2400" dirty="0">
                <a:latin typeface="楷体" panose="02010609060101010101" charset="-122"/>
                <a:ea typeface="楷体" panose="02010609060101010101" charset="-122"/>
              </a:rPr>
              <a:t>分析算法上讲，更需要一些新的和好的</a:t>
            </a:r>
            <a:r>
              <a:rPr lang="zh-CN" altLang="en-US" sz="2400" dirty="0" smtClean="0">
                <a:latin typeface="楷体" panose="02010609060101010101" charset="-122"/>
                <a:ea typeface="楷体" panose="02010609060101010101" charset="-122"/>
              </a:rPr>
              <a:t>算法</a:t>
            </a:r>
            <a:endParaRPr lang="en-US" altLang="zh-CN" sz="2400" dirty="0" smtClean="0">
              <a:latin typeface="楷体" panose="02010609060101010101" charset="-122"/>
              <a:ea typeface="楷体" panose="02010609060101010101" charset="-122"/>
            </a:endParaRPr>
          </a:p>
          <a:p>
            <a:pPr fontAlgn="auto">
              <a:lnSpc>
                <a:spcPct val="150000"/>
              </a:lnSpc>
            </a:pPr>
            <a:r>
              <a:rPr lang="zh-CN" altLang="en-US" sz="2400" dirty="0" smtClean="0">
                <a:latin typeface="楷体" panose="02010609060101010101" charset="-122"/>
                <a:ea typeface="楷体" panose="02010609060101010101" charset="-122"/>
              </a:rPr>
              <a:t>正在研究，尚未成熟</a:t>
            </a:r>
            <a:endParaRPr lang="zh-CN" altLang="en-US" sz="2400" dirty="0">
              <a:latin typeface="楷体" panose="02010609060101010101" charset="-122"/>
              <a:ea typeface="楷体" panose="02010609060101010101" charset="-122"/>
            </a:endParaRPr>
          </a:p>
        </p:txBody>
      </p:sp>
      <p:pic>
        <p:nvPicPr>
          <p:cNvPr id="43010" name="Picture 2" descr="http://img.mp.itc.cn/upload/20170415/4a3e97770a8c4024be987dcaadba6368_th.jpe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1957" y="857515"/>
            <a:ext cx="6318129" cy="48058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7699">
                                            <p:txEl>
                                              <p:pRg st="0" end="0"/>
                                            </p:txEl>
                                          </p:spTgt>
                                        </p:tgtEl>
                                        <p:attrNameLst>
                                          <p:attrName>style.visibility</p:attrName>
                                        </p:attrNameLst>
                                      </p:cBhvr>
                                      <p:to>
                                        <p:strVal val="visible"/>
                                      </p:to>
                                    </p:set>
                                    <p:animEffect transition="in" filter="wipe(up)">
                                      <p:cBhvr>
                                        <p:cTn id="7" dur="1000"/>
                                        <p:tgtEl>
                                          <p:spTgt spid="15769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3010"/>
                                        </p:tgtEl>
                                        <p:attrNameLst>
                                          <p:attrName>style.visibility</p:attrName>
                                        </p:attrNameLst>
                                      </p:cBhvr>
                                      <p:to>
                                        <p:strVal val="visible"/>
                                      </p:to>
                                    </p:set>
                                    <p:animEffect transition="in" filter="fade">
                                      <p:cBhvr>
                                        <p:cTn id="10" dur="2000"/>
                                        <p:tgtEl>
                                          <p:spTgt spid="430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57699">
                                            <p:txEl>
                                              <p:pRg st="1" end="1"/>
                                            </p:txEl>
                                          </p:spTgt>
                                        </p:tgtEl>
                                        <p:attrNameLst>
                                          <p:attrName>style.visibility</p:attrName>
                                        </p:attrNameLst>
                                      </p:cBhvr>
                                      <p:to>
                                        <p:strVal val="visible"/>
                                      </p:to>
                                    </p:set>
                                    <p:animEffect transition="in" filter="wipe(up)">
                                      <p:cBhvr>
                                        <p:cTn id="15" dur="1000"/>
                                        <p:tgtEl>
                                          <p:spTgt spid="15769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57699">
                                            <p:txEl>
                                              <p:pRg st="2" end="2"/>
                                            </p:txEl>
                                          </p:spTgt>
                                        </p:tgtEl>
                                        <p:attrNameLst>
                                          <p:attrName>style.visibility</p:attrName>
                                        </p:attrNameLst>
                                      </p:cBhvr>
                                      <p:to>
                                        <p:strVal val="visible"/>
                                      </p:to>
                                    </p:set>
                                    <p:animEffect transition="in" filter="wipe(up)">
                                      <p:cBhvr>
                                        <p:cTn id="20" dur="1000"/>
                                        <p:tgtEl>
                                          <p:spTgt spid="1576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3"/>
          <p:cNvSpPr/>
          <p:nvPr/>
        </p:nvSpPr>
        <p:spPr>
          <a:xfrm>
            <a:off x="1636395" y="3074035"/>
            <a:ext cx="8684895" cy="70993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charset="-122"/>
                <a:sym typeface="+mn-ea"/>
              </a:rPr>
              <a:t>数据挖掘系统</a:t>
            </a:r>
            <a:r>
              <a:rPr lang="zh-CN" altLang="zh-CN" sz="3600" b="1" dirty="0">
                <a:ea typeface="黑体" panose="02010609060101010101" charset="-122"/>
                <a:sym typeface="+mn-ea"/>
              </a:rPr>
              <a:t>结构 </a:t>
            </a:r>
            <a:endParaRPr lang="zh-CN" altLang="zh-CN" sz="3600" b="1" dirty="0">
              <a:ea typeface="黑体" panose="02010609060101010101" charset="-122"/>
              <a:sym typeface="Helvetica Light"/>
            </a:endParaRPr>
          </a:p>
        </p:txBody>
      </p:sp>
      <p:pic>
        <p:nvPicPr>
          <p:cNvPr id="101" name="图片 100"/>
          <p:cNvPicPr/>
          <p:nvPr/>
        </p:nvPicPr>
        <p:blipFill>
          <a:blip r:embed="rId1">
            <a:alphaModFix amt="24000"/>
          </a:blip>
          <a:stretch>
            <a:fillRect/>
          </a:stretch>
        </p:blipFill>
        <p:spPr>
          <a:xfrm rot="21300000">
            <a:off x="226060" y="2562860"/>
            <a:ext cx="3313430" cy="3882390"/>
          </a:xfrm>
          <a:prstGeom prst="rect">
            <a:avLst/>
          </a:prstGeom>
          <a:noFill/>
          <a:ln w="9525">
            <a:noFill/>
          </a:ln>
          <a:effectLst>
            <a:softEdge rad="127000"/>
          </a:effectLst>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951990" y="1332865"/>
            <a:ext cx="5598795" cy="368300"/>
          </a:xfrm>
          <a:prstGeom prst="rect">
            <a:avLst/>
          </a:prstGeom>
          <a:noFill/>
        </p:spPr>
        <p:txBody>
          <a:bodyPr wrap="square" rtlCol="0">
            <a:spAutoFit/>
          </a:bodyPr>
          <a:p>
            <a:endParaRPr lang="zh-CN" altLang="en-US"/>
          </a:p>
        </p:txBody>
      </p:sp>
      <p:sp>
        <p:nvSpPr>
          <p:cNvPr id="3" name="文本框 2"/>
          <p:cNvSpPr txBox="1"/>
          <p:nvPr/>
        </p:nvSpPr>
        <p:spPr>
          <a:xfrm>
            <a:off x="830580" y="814070"/>
            <a:ext cx="10465435" cy="2009775"/>
          </a:xfrm>
          <a:prstGeom prst="rect">
            <a:avLst/>
          </a:prstGeom>
          <a:noFill/>
        </p:spPr>
        <p:txBody>
          <a:bodyPr wrap="square" rtlCol="0">
            <a:spAutoFit/>
          </a:bodyPr>
          <a:p>
            <a:pPr fontAlgn="auto">
              <a:lnSpc>
                <a:spcPct val="130000"/>
              </a:lnSpc>
            </a:pPr>
            <a:r>
              <a:rPr lang="en-US" altLang="zh-CN"/>
              <a:t>        </a:t>
            </a:r>
            <a:r>
              <a:rPr lang="zh-CN" altLang="en-US" sz="2400">
                <a:latin typeface="楷体" panose="02010609060101010101" charset="-122"/>
                <a:ea typeface="楷体" panose="02010609060101010101" charset="-122"/>
                <a:cs typeface="楷体" panose="02010609060101010101" charset="-122"/>
              </a:rPr>
              <a:t>数据挖掘不仅仅是对数据进行计算性的分析和统计，同时涉及数据的检索、组织、整理、存储、分析和应用等过程。数据挖掘的典型的系统结构如图所示,包括数据库、数据仓库或其他信息库、数据库或数据仓库服务器、数据挖掘引擎、模式评估模块、图形用户界面、知识库几个部分。</a:t>
            </a:r>
            <a:endParaRPr lang="zh-CN" altLang="en-US" sz="2400">
              <a:latin typeface="楷体" panose="02010609060101010101" charset="-122"/>
              <a:ea typeface="楷体" panose="02010609060101010101" charset="-122"/>
              <a:cs typeface="楷体" panose="02010609060101010101" charset="-122"/>
            </a:endParaRPr>
          </a:p>
        </p:txBody>
      </p:sp>
      <p:pic>
        <p:nvPicPr>
          <p:cNvPr id="4" name="图片 3"/>
          <p:cNvPicPr>
            <a:picLocks noChangeAspect="1"/>
          </p:cNvPicPr>
          <p:nvPr/>
        </p:nvPicPr>
        <p:blipFill>
          <a:blip r:embed="rId1"/>
          <a:stretch>
            <a:fillRect/>
          </a:stretch>
        </p:blipFill>
        <p:spPr>
          <a:xfrm>
            <a:off x="3263900" y="2823845"/>
            <a:ext cx="5981700" cy="3460750"/>
          </a:xfrm>
          <a:prstGeom prst="rect">
            <a:avLst/>
          </a:prstGeom>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466F0B09-7C63-4E03-9D6A-223183817009}" type="slidenum">
              <a:rPr lang="en-US" altLang="zh-CN" sz="1440" smtClean="0"/>
            </a:fld>
            <a:endParaRPr lang="en-US" altLang="zh-CN" sz="1440"/>
          </a:p>
        </p:txBody>
      </p:sp>
      <p:sp>
        <p:nvSpPr>
          <p:cNvPr id="5" name="文本框 4"/>
          <p:cNvSpPr txBox="1"/>
          <p:nvPr/>
        </p:nvSpPr>
        <p:spPr>
          <a:xfrm>
            <a:off x="1010285" y="729615"/>
            <a:ext cx="10625455" cy="5367020"/>
          </a:xfrm>
          <a:prstGeom prst="rect">
            <a:avLst/>
          </a:prstGeom>
          <a:noFill/>
        </p:spPr>
        <p:txBody>
          <a:bodyPr wrap="square" rtlCol="0">
            <a:spAutoFit/>
          </a:bodyPr>
          <a:p>
            <a:pPr marL="285750" indent="-285750" fontAlgn="auto">
              <a:lnSpc>
                <a:spcPct val="130000"/>
              </a:lnSpc>
              <a:buFont typeface="Wingdings" panose="05000000000000000000" charset="0"/>
              <a:buChar char="Ø"/>
            </a:pPr>
            <a:r>
              <a:rPr lang="zh-CN" altLang="en-US" sz="2400">
                <a:latin typeface="楷体" panose="02010609060101010101" charset="-122"/>
                <a:ea typeface="楷体" panose="02010609060101010101" charset="-122"/>
                <a:cs typeface="楷体" panose="02010609060101010101" charset="-122"/>
              </a:rPr>
              <a:t>数据库、数据仓库或其他信息库:这是一个或一组数据库、数据仓库、电子表格或其他类型的信息库。可以在数据上进行数据清理和集成。</a:t>
            </a:r>
            <a:endParaRPr lang="zh-CN" altLang="en-US" sz="2400">
              <a:latin typeface="楷体" panose="02010609060101010101" charset="-122"/>
              <a:ea typeface="楷体" panose="02010609060101010101" charset="-122"/>
              <a:cs typeface="楷体" panose="02010609060101010101" charset="-122"/>
            </a:endParaRPr>
          </a:p>
          <a:p>
            <a:pPr marL="285750" indent="-285750" fontAlgn="auto">
              <a:lnSpc>
                <a:spcPct val="130000"/>
              </a:lnSpc>
              <a:buFont typeface="Wingdings" panose="05000000000000000000" charset="0"/>
              <a:buChar char="Ø"/>
            </a:pPr>
            <a:r>
              <a:rPr lang="zh-CN" altLang="en-US" sz="2400">
                <a:latin typeface="楷体" panose="02010609060101010101" charset="-122"/>
                <a:ea typeface="楷体" panose="02010609060101010101" charset="-122"/>
                <a:cs typeface="楷体" panose="02010609060101010101" charset="-122"/>
              </a:rPr>
              <a:t>数据库或数据仓库服务器:根据用户的数据挖掘请求，数据库或数据仓库服务器负责提取相关数据。</a:t>
            </a:r>
            <a:endParaRPr lang="zh-CN" altLang="en-US" sz="2400">
              <a:latin typeface="楷体" panose="02010609060101010101" charset="-122"/>
              <a:ea typeface="楷体" panose="02010609060101010101" charset="-122"/>
              <a:cs typeface="楷体" panose="02010609060101010101" charset="-122"/>
            </a:endParaRPr>
          </a:p>
          <a:p>
            <a:pPr marL="285750" indent="-285750" fontAlgn="auto">
              <a:lnSpc>
                <a:spcPct val="130000"/>
              </a:lnSpc>
              <a:buFont typeface="Wingdings" panose="05000000000000000000" charset="0"/>
              <a:buChar char="Ø"/>
            </a:pPr>
            <a:r>
              <a:rPr lang="zh-CN" altLang="en-US" sz="2400">
                <a:latin typeface="楷体" panose="02010609060101010101" charset="-122"/>
                <a:ea typeface="楷体" panose="02010609060101010101" charset="-122"/>
                <a:cs typeface="楷体" panose="02010609060101010101" charset="-122"/>
              </a:rPr>
              <a:t>数据挖掘引擎:这是数据挖掘系统的基本部分，由一组功能模块组成，用于特征化、关联、分类、聚类分析以及演变和偏差分析。</a:t>
            </a:r>
            <a:endParaRPr lang="zh-CN" altLang="en-US" sz="2400">
              <a:latin typeface="楷体" panose="02010609060101010101" charset="-122"/>
              <a:ea typeface="楷体" panose="02010609060101010101" charset="-122"/>
              <a:cs typeface="楷体" panose="02010609060101010101" charset="-122"/>
            </a:endParaRPr>
          </a:p>
          <a:p>
            <a:pPr marL="285750" indent="-285750" fontAlgn="auto">
              <a:lnSpc>
                <a:spcPct val="130000"/>
              </a:lnSpc>
              <a:buFont typeface="Wingdings" panose="05000000000000000000" charset="0"/>
              <a:buChar char="Ø"/>
            </a:pPr>
            <a:r>
              <a:rPr lang="zh-CN" altLang="en-US" sz="2400">
                <a:latin typeface="楷体" panose="02010609060101010101" charset="-122"/>
                <a:ea typeface="楷体" panose="02010609060101010101" charset="-122"/>
                <a:cs typeface="楷体" panose="02010609060101010101" charset="-122"/>
              </a:rPr>
              <a:t>模式评估模块:使用兴趣度度量，并与数据挖掘模块交互，以便将搜索聚焦在有趣的模式上。</a:t>
            </a:r>
            <a:endParaRPr lang="zh-CN" altLang="en-US" sz="2400">
              <a:latin typeface="楷体" panose="02010609060101010101" charset="-122"/>
              <a:ea typeface="楷体" panose="02010609060101010101" charset="-122"/>
              <a:cs typeface="楷体" panose="02010609060101010101" charset="-122"/>
            </a:endParaRPr>
          </a:p>
          <a:p>
            <a:pPr marL="285750" indent="-285750" fontAlgn="auto">
              <a:lnSpc>
                <a:spcPct val="130000"/>
              </a:lnSpc>
              <a:buFont typeface="Wingdings" panose="05000000000000000000" charset="0"/>
              <a:buChar char="Ø"/>
            </a:pPr>
            <a:r>
              <a:rPr lang="zh-CN" altLang="en-US" sz="2400">
                <a:latin typeface="楷体" panose="02010609060101010101" charset="-122"/>
                <a:ea typeface="楷体" panose="02010609060101010101" charset="-122"/>
                <a:cs typeface="楷体" panose="02010609060101010101" charset="-122"/>
              </a:rPr>
              <a:t>图形用户界面:在用户和数据挖掘系统之间通信，允许用户与系统交互，指定数据挖掘的具体任务。</a:t>
            </a:r>
            <a:endParaRPr lang="zh-CN" altLang="en-US" sz="2400">
              <a:latin typeface="楷体" panose="02010609060101010101" charset="-122"/>
              <a:ea typeface="楷体" panose="02010609060101010101" charset="-122"/>
              <a:cs typeface="楷体" panose="02010609060101010101" charset="-122"/>
            </a:endParaRPr>
          </a:p>
          <a:p>
            <a:pPr marL="285750" indent="-285750" fontAlgn="auto">
              <a:lnSpc>
                <a:spcPct val="130000"/>
              </a:lnSpc>
              <a:buFont typeface="Wingdings" panose="05000000000000000000" charset="0"/>
              <a:buChar char="Ø"/>
            </a:pPr>
            <a:r>
              <a:rPr lang="zh-CN" altLang="en-US" sz="2400">
                <a:latin typeface="楷体" panose="02010609060101010101" charset="-122"/>
                <a:ea typeface="楷体" panose="02010609060101010101" charset="-122"/>
                <a:cs typeface="楷体" panose="02010609060101010101" charset="-122"/>
              </a:rPr>
              <a:t>知识库:这是领域知识，用于指导搜索或评估结果模式的兴趣度。</a:t>
            </a:r>
            <a:endParaRPr lang="zh-CN" altLang="en-US" sz="2400">
              <a:latin typeface="楷体" panose="02010609060101010101" charset="-122"/>
              <a:ea typeface="楷体" panose="02010609060101010101" charset="-122"/>
              <a:cs typeface="楷体" panose="02010609060101010101" charset="-122"/>
            </a:endParaRPr>
          </a:p>
        </p:txBody>
      </p:sp>
    </p:spTree>
  </p:cSld>
  <p:clrMapOvr>
    <a:masterClrMapping/>
  </p:clrMapOvr>
  <p:transition>
    <p:zo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面向</a:t>
            </a:r>
            <a:r>
              <a:rPr lang="zh-CN" altLang="en-US" dirty="0"/>
              <a:t>应用</a:t>
            </a:r>
            <a:r>
              <a:rPr lang="zh-CN" altLang="en-US" dirty="0" smtClean="0"/>
              <a:t>的系统构</a:t>
            </a:r>
            <a:endParaRPr lang="zh-CN" altLang="en-US" dirty="0"/>
          </a:p>
        </p:txBody>
      </p:sp>
      <p:sp>
        <p:nvSpPr>
          <p:cNvPr id="4" name="灯片编号占位符 3"/>
          <p:cNvSpPr>
            <a:spLocks noGrp="1"/>
          </p:cNvSpPr>
          <p:nvPr>
            <p:ph type="sldNum" sz="quarter" idx="10"/>
          </p:nvPr>
        </p:nvSpPr>
        <p:spPr/>
        <p:txBody>
          <a:bodyPr/>
          <a:lstStyle/>
          <a:p>
            <a:pPr>
              <a:defRPr/>
            </a:pPr>
            <a:fld id="{466F0B09-7C63-4E03-9D6A-223183817009}" type="slidenum">
              <a:rPr lang="en-US" altLang="zh-CN" sz="1440" smtClean="0"/>
            </a:fld>
            <a:endParaRPr lang="en-US" altLang="zh-CN" sz="1440"/>
          </a:p>
        </p:txBody>
      </p:sp>
      <p:sp>
        <p:nvSpPr>
          <p:cNvPr id="8" name="流程图: 过程 7"/>
          <p:cNvSpPr/>
          <p:nvPr/>
        </p:nvSpPr>
        <p:spPr>
          <a:xfrm>
            <a:off x="2639616" y="1355170"/>
            <a:ext cx="2332800" cy="1296144"/>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smtClean="0">
                <a:latin typeface="华文细黑" pitchFamily="2" charset="-122"/>
                <a:ea typeface="华文细黑" pitchFamily="2" charset="-122"/>
              </a:rPr>
              <a:t>银行、电信、零售、保险</a:t>
            </a:r>
            <a:r>
              <a:rPr lang="en-US" altLang="zh-CN" sz="2400" dirty="0" smtClean="0">
                <a:latin typeface="华文细黑" pitchFamily="2" charset="-122"/>
                <a:ea typeface="华文细黑" pitchFamily="2" charset="-122"/>
              </a:rPr>
              <a:t>…</a:t>
            </a:r>
            <a:endParaRPr lang="zh-CN" altLang="en-US" sz="2400" dirty="0">
              <a:latin typeface="华文细黑" pitchFamily="2" charset="-122"/>
              <a:ea typeface="华文细黑" pitchFamily="2" charset="-122"/>
            </a:endParaRPr>
          </a:p>
        </p:txBody>
      </p:sp>
      <p:sp>
        <p:nvSpPr>
          <p:cNvPr id="9" name="流程图: 过程 8"/>
          <p:cNvSpPr/>
          <p:nvPr/>
        </p:nvSpPr>
        <p:spPr>
          <a:xfrm>
            <a:off x="5021452" y="1355170"/>
            <a:ext cx="2332800" cy="1296144"/>
          </a:xfrm>
          <a:prstGeom prst="flowChartProcess">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latin typeface="华文细黑" pitchFamily="2" charset="-122"/>
                <a:ea typeface="华文细黑" pitchFamily="2" charset="-122"/>
              </a:rPr>
              <a:t>各行业电子商务系统、平台</a:t>
            </a:r>
            <a:r>
              <a:rPr lang="en-US" altLang="zh-CN" sz="2400" dirty="0">
                <a:latin typeface="华文细黑" pitchFamily="2" charset="-122"/>
                <a:ea typeface="华文细黑" pitchFamily="2" charset="-122"/>
              </a:rPr>
              <a:t>…</a:t>
            </a:r>
            <a:endParaRPr lang="zh-CN" altLang="en-US" sz="2400" dirty="0">
              <a:latin typeface="华文细黑" pitchFamily="2" charset="-122"/>
              <a:ea typeface="华文细黑" pitchFamily="2" charset="-122"/>
            </a:endParaRPr>
          </a:p>
        </p:txBody>
      </p:sp>
      <p:sp>
        <p:nvSpPr>
          <p:cNvPr id="10" name="流程图: 过程 9"/>
          <p:cNvSpPr/>
          <p:nvPr/>
        </p:nvSpPr>
        <p:spPr>
          <a:xfrm>
            <a:off x="7354511" y="1355170"/>
            <a:ext cx="2332800" cy="1296144"/>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latin typeface="华文细黑" pitchFamily="2" charset="-122"/>
                <a:ea typeface="华文细黑" pitchFamily="2" charset="-122"/>
              </a:rPr>
              <a:t>制药、生物、科学研究</a:t>
            </a:r>
            <a:r>
              <a:rPr lang="en-US" altLang="zh-CN" sz="2400" dirty="0">
                <a:latin typeface="华文细黑" pitchFamily="2" charset="-122"/>
                <a:ea typeface="华文细黑" pitchFamily="2" charset="-122"/>
              </a:rPr>
              <a:t>…</a:t>
            </a:r>
            <a:endParaRPr lang="zh-CN" altLang="en-US" sz="2400" dirty="0">
              <a:latin typeface="华文细黑" pitchFamily="2" charset="-122"/>
              <a:ea typeface="华文细黑" pitchFamily="2" charset="-122"/>
            </a:endParaRPr>
          </a:p>
        </p:txBody>
      </p:sp>
      <p:sp>
        <p:nvSpPr>
          <p:cNvPr id="11" name="流程图: 过程 10"/>
          <p:cNvSpPr/>
          <p:nvPr/>
        </p:nvSpPr>
        <p:spPr>
          <a:xfrm>
            <a:off x="7354511" y="2743932"/>
            <a:ext cx="2332800" cy="2203200"/>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smtClean="0">
                <a:latin typeface="华文细黑" pitchFamily="2" charset="-122"/>
                <a:ea typeface="华文细黑" pitchFamily="2" charset="-122"/>
              </a:rPr>
              <a:t>基因挖掘</a:t>
            </a:r>
            <a:endParaRPr lang="en-US" altLang="zh-CN" sz="2400" dirty="0" smtClean="0">
              <a:latin typeface="华文细黑" pitchFamily="2" charset="-122"/>
              <a:ea typeface="华文细黑" pitchFamily="2" charset="-122"/>
            </a:endParaRPr>
          </a:p>
          <a:p>
            <a:pPr algn="ctr"/>
            <a:endParaRPr lang="en-US" altLang="zh-CN" sz="2400" dirty="0">
              <a:latin typeface="华文细黑" pitchFamily="2" charset="-122"/>
              <a:ea typeface="华文细黑" pitchFamily="2" charset="-122"/>
            </a:endParaRPr>
          </a:p>
          <a:p>
            <a:pPr algn="ctr"/>
            <a:r>
              <a:rPr lang="zh-CN" altLang="en-US" sz="2160" dirty="0" smtClean="0">
                <a:latin typeface="华文细黑" pitchFamily="2" charset="-122"/>
                <a:ea typeface="华文细黑" pitchFamily="2" charset="-122"/>
              </a:rPr>
              <a:t>基因表达分析</a:t>
            </a:r>
            <a:endParaRPr lang="en-US" altLang="zh-CN" sz="2160" dirty="0" smtClean="0">
              <a:latin typeface="华文细黑" pitchFamily="2" charset="-122"/>
              <a:ea typeface="华文细黑" pitchFamily="2" charset="-122"/>
            </a:endParaRPr>
          </a:p>
          <a:p>
            <a:pPr algn="ctr"/>
            <a:r>
              <a:rPr lang="zh-CN" altLang="en-US" sz="2160" dirty="0" smtClean="0">
                <a:latin typeface="华文细黑" pitchFamily="2" charset="-122"/>
                <a:ea typeface="华文细黑" pitchFamily="2" charset="-122"/>
              </a:rPr>
              <a:t>基因功能分析</a:t>
            </a:r>
            <a:r>
              <a:rPr lang="en-US" altLang="zh-CN" sz="2160" dirty="0" smtClean="0">
                <a:latin typeface="华文细黑" pitchFamily="2" charset="-122"/>
                <a:ea typeface="华文细黑" pitchFamily="2" charset="-122"/>
              </a:rPr>
              <a:t>…</a:t>
            </a:r>
            <a:endParaRPr lang="en-US" altLang="zh-CN" sz="2160" dirty="0" smtClean="0">
              <a:latin typeface="华文细黑" pitchFamily="2" charset="-122"/>
              <a:ea typeface="华文细黑" pitchFamily="2" charset="-122"/>
            </a:endParaRPr>
          </a:p>
          <a:p>
            <a:pPr algn="ctr"/>
            <a:endParaRPr lang="en-US" altLang="zh-CN" sz="2160" dirty="0">
              <a:latin typeface="华文细黑" pitchFamily="2" charset="-122"/>
              <a:ea typeface="华文细黑" pitchFamily="2" charset="-122"/>
            </a:endParaRPr>
          </a:p>
          <a:p>
            <a:pPr algn="ctr"/>
            <a:endParaRPr lang="zh-CN" altLang="en-US" sz="2160" dirty="0">
              <a:latin typeface="华文细黑" pitchFamily="2" charset="-122"/>
              <a:ea typeface="华文细黑" pitchFamily="2" charset="-122"/>
            </a:endParaRPr>
          </a:p>
        </p:txBody>
      </p:sp>
      <p:sp>
        <p:nvSpPr>
          <p:cNvPr id="12" name="流程图: 过程 11"/>
          <p:cNvSpPr/>
          <p:nvPr/>
        </p:nvSpPr>
        <p:spPr>
          <a:xfrm>
            <a:off x="5021452" y="2743932"/>
            <a:ext cx="2332800" cy="2203200"/>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400" dirty="0" smtClean="0">
                <a:latin typeface="华文细黑" pitchFamily="2" charset="-122"/>
                <a:ea typeface="华文细黑" pitchFamily="2" charset="-122"/>
              </a:rPr>
              <a:t>WEB</a:t>
            </a:r>
            <a:r>
              <a:rPr lang="zh-CN" altLang="en-US" sz="2400" dirty="0" smtClean="0">
                <a:latin typeface="华文细黑" pitchFamily="2" charset="-122"/>
                <a:ea typeface="华文细黑" pitchFamily="2" charset="-122"/>
              </a:rPr>
              <a:t>挖掘</a:t>
            </a:r>
            <a:endParaRPr lang="en-US" altLang="zh-CN" sz="2400" dirty="0" smtClean="0">
              <a:latin typeface="华文细黑" pitchFamily="2" charset="-122"/>
              <a:ea typeface="华文细黑" pitchFamily="2" charset="-122"/>
            </a:endParaRPr>
          </a:p>
          <a:p>
            <a:pPr algn="ctr"/>
            <a:endParaRPr lang="en-US" altLang="zh-CN" sz="2400" dirty="0">
              <a:latin typeface="华文细黑" pitchFamily="2" charset="-122"/>
              <a:ea typeface="华文细黑" pitchFamily="2" charset="-122"/>
            </a:endParaRPr>
          </a:p>
          <a:p>
            <a:pPr algn="ctr"/>
            <a:r>
              <a:rPr lang="zh-CN" altLang="en-US" sz="2160" dirty="0" smtClean="0">
                <a:latin typeface="华文细黑" pitchFamily="2" charset="-122"/>
                <a:ea typeface="华文细黑" pitchFamily="2" charset="-122"/>
              </a:rPr>
              <a:t>网站结构优化</a:t>
            </a:r>
            <a:endParaRPr lang="en-US" altLang="zh-CN" sz="2160" dirty="0" smtClean="0">
              <a:latin typeface="华文细黑" pitchFamily="2" charset="-122"/>
              <a:ea typeface="华文细黑" pitchFamily="2" charset="-122"/>
            </a:endParaRPr>
          </a:p>
          <a:p>
            <a:pPr algn="ctr"/>
            <a:r>
              <a:rPr lang="zh-CN" altLang="en-US" sz="2160" dirty="0">
                <a:latin typeface="华文细黑" pitchFamily="2" charset="-122"/>
                <a:ea typeface="华文细黑" pitchFamily="2" charset="-122"/>
              </a:rPr>
              <a:t>网页</a:t>
            </a:r>
            <a:r>
              <a:rPr lang="zh-CN" altLang="en-US" sz="2160" dirty="0" smtClean="0">
                <a:latin typeface="华文细黑" pitchFamily="2" charset="-122"/>
                <a:ea typeface="华文细黑" pitchFamily="2" charset="-122"/>
              </a:rPr>
              <a:t>推荐</a:t>
            </a:r>
            <a:endParaRPr lang="en-US" altLang="zh-CN" sz="2160" dirty="0" smtClean="0">
              <a:latin typeface="华文细黑" pitchFamily="2" charset="-122"/>
              <a:ea typeface="华文细黑" pitchFamily="2" charset="-122"/>
            </a:endParaRPr>
          </a:p>
          <a:p>
            <a:pPr algn="ctr"/>
            <a:r>
              <a:rPr lang="zh-CN" altLang="en-US" sz="2160" dirty="0">
                <a:latin typeface="华文细黑" pitchFamily="2" charset="-122"/>
                <a:ea typeface="华文细黑" pitchFamily="2" charset="-122"/>
              </a:rPr>
              <a:t>商品</a:t>
            </a:r>
            <a:r>
              <a:rPr lang="zh-CN" altLang="en-US" sz="2160" dirty="0" smtClean="0">
                <a:latin typeface="华文细黑" pitchFamily="2" charset="-122"/>
                <a:ea typeface="华文细黑" pitchFamily="2" charset="-122"/>
              </a:rPr>
              <a:t>推荐</a:t>
            </a:r>
            <a:r>
              <a:rPr lang="en-US" altLang="zh-CN" sz="2160" dirty="0" smtClean="0">
                <a:latin typeface="华文细黑" pitchFamily="2" charset="-122"/>
                <a:ea typeface="华文细黑" pitchFamily="2" charset="-122"/>
              </a:rPr>
              <a:t>…</a:t>
            </a:r>
            <a:endParaRPr lang="en-US" altLang="zh-CN" sz="2160" dirty="0" smtClean="0">
              <a:latin typeface="华文细黑" pitchFamily="2" charset="-122"/>
              <a:ea typeface="华文细黑" pitchFamily="2" charset="-122"/>
            </a:endParaRPr>
          </a:p>
          <a:p>
            <a:pPr algn="ctr"/>
            <a:endParaRPr lang="zh-CN" altLang="en-US" sz="2160" dirty="0">
              <a:latin typeface="华文细黑" pitchFamily="2" charset="-122"/>
              <a:ea typeface="华文细黑" pitchFamily="2" charset="-122"/>
            </a:endParaRPr>
          </a:p>
        </p:txBody>
      </p:sp>
      <p:sp>
        <p:nvSpPr>
          <p:cNvPr id="13" name="矩形 12"/>
          <p:cNvSpPr/>
          <p:nvPr/>
        </p:nvSpPr>
        <p:spPr>
          <a:xfrm>
            <a:off x="9773980" y="1652376"/>
            <a:ext cx="1402080" cy="460375"/>
          </a:xfrm>
          <a:prstGeom prst="rect">
            <a:avLst/>
          </a:prstGeom>
        </p:spPr>
        <p:txBody>
          <a:bodyPr wrap="none">
            <a:spAutoFit/>
          </a:bodyPr>
          <a:lstStyle/>
          <a:p>
            <a:r>
              <a:rPr lang="zh-CN" altLang="en-US" sz="2400" dirty="0" smtClean="0">
                <a:latin typeface="华文细黑" pitchFamily="2" charset="-122"/>
                <a:ea typeface="华文细黑" pitchFamily="2" charset="-122"/>
              </a:rPr>
              <a:t>相关行业</a:t>
            </a:r>
            <a:endParaRPr lang="zh-CN" altLang="en-US" sz="2400" dirty="0">
              <a:latin typeface="华文细黑" pitchFamily="2" charset="-122"/>
              <a:ea typeface="华文细黑" pitchFamily="2" charset="-122"/>
            </a:endParaRPr>
          </a:p>
        </p:txBody>
      </p:sp>
      <p:sp>
        <p:nvSpPr>
          <p:cNvPr id="14" name="矩形 13"/>
          <p:cNvSpPr/>
          <p:nvPr/>
        </p:nvSpPr>
        <p:spPr>
          <a:xfrm>
            <a:off x="9773980" y="2776049"/>
            <a:ext cx="1402080" cy="460375"/>
          </a:xfrm>
          <a:prstGeom prst="rect">
            <a:avLst/>
          </a:prstGeom>
        </p:spPr>
        <p:txBody>
          <a:bodyPr wrap="none">
            <a:spAutoFit/>
          </a:bodyPr>
          <a:lstStyle/>
          <a:p>
            <a:r>
              <a:rPr lang="zh-CN" altLang="en-US" sz="2400" dirty="0" smtClean="0">
                <a:latin typeface="华文细黑" pitchFamily="2" charset="-122"/>
                <a:ea typeface="华文细黑" pitchFamily="2" charset="-122"/>
              </a:rPr>
              <a:t>商业应用</a:t>
            </a:r>
            <a:endParaRPr lang="zh-CN" altLang="en-US" sz="2400" dirty="0">
              <a:latin typeface="华文细黑" pitchFamily="2" charset="-122"/>
              <a:ea typeface="华文细黑" pitchFamily="2" charset="-122"/>
            </a:endParaRPr>
          </a:p>
        </p:txBody>
      </p:sp>
      <p:sp>
        <p:nvSpPr>
          <p:cNvPr id="15" name="矩形 14"/>
          <p:cNvSpPr/>
          <p:nvPr/>
        </p:nvSpPr>
        <p:spPr>
          <a:xfrm>
            <a:off x="9773980" y="3812964"/>
            <a:ext cx="1402080" cy="460375"/>
          </a:xfrm>
          <a:prstGeom prst="rect">
            <a:avLst/>
          </a:prstGeom>
        </p:spPr>
        <p:txBody>
          <a:bodyPr wrap="none">
            <a:spAutoFit/>
          </a:bodyPr>
          <a:lstStyle/>
          <a:p>
            <a:r>
              <a:rPr lang="zh-CN" altLang="en-US" sz="2400" dirty="0" smtClean="0">
                <a:latin typeface="华文细黑" pitchFamily="2" charset="-122"/>
                <a:ea typeface="华文细黑" pitchFamily="2" charset="-122"/>
              </a:rPr>
              <a:t>商业模型</a:t>
            </a:r>
            <a:endParaRPr lang="zh-CN" altLang="en-US" sz="2400" dirty="0">
              <a:latin typeface="华文细黑" pitchFamily="2" charset="-122"/>
              <a:ea typeface="华文细黑" pitchFamily="2" charset="-122"/>
            </a:endParaRPr>
          </a:p>
        </p:txBody>
      </p:sp>
      <p:sp>
        <p:nvSpPr>
          <p:cNvPr id="16" name="矩形 15"/>
          <p:cNvSpPr/>
          <p:nvPr/>
        </p:nvSpPr>
        <p:spPr>
          <a:xfrm>
            <a:off x="9773980" y="5454746"/>
            <a:ext cx="1402080" cy="460375"/>
          </a:xfrm>
          <a:prstGeom prst="rect">
            <a:avLst/>
          </a:prstGeom>
        </p:spPr>
        <p:txBody>
          <a:bodyPr wrap="none">
            <a:spAutoFit/>
          </a:bodyPr>
          <a:lstStyle/>
          <a:p>
            <a:r>
              <a:rPr lang="zh-CN" altLang="en-US" sz="2400" dirty="0" smtClean="0">
                <a:latin typeface="华文细黑" pitchFamily="2" charset="-122"/>
                <a:ea typeface="华文细黑" pitchFamily="2" charset="-122"/>
              </a:rPr>
              <a:t>挖掘算法</a:t>
            </a:r>
            <a:endParaRPr lang="zh-CN" altLang="en-US" sz="2400" dirty="0">
              <a:latin typeface="华文细黑" pitchFamily="2" charset="-122"/>
              <a:ea typeface="华文细黑" pitchFamily="2" charset="-122"/>
            </a:endParaRPr>
          </a:p>
        </p:txBody>
      </p:sp>
      <p:sp>
        <p:nvSpPr>
          <p:cNvPr id="17" name="圆角矩形 16"/>
          <p:cNvSpPr/>
          <p:nvPr/>
        </p:nvSpPr>
        <p:spPr>
          <a:xfrm>
            <a:off x="2639616" y="4984373"/>
            <a:ext cx="7047695" cy="137013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smtClean="0">
                <a:latin typeface="华文细黑" pitchFamily="2" charset="-122"/>
                <a:ea typeface="华文细黑" pitchFamily="2" charset="-122"/>
              </a:rPr>
              <a:t>关联规则、序列模式、分类、聚类、偏差分析</a:t>
            </a:r>
            <a:r>
              <a:rPr lang="en-US" altLang="zh-CN" sz="2160" dirty="0" smtClean="0">
                <a:latin typeface="华文细黑" pitchFamily="2" charset="-122"/>
                <a:ea typeface="华文细黑" pitchFamily="2" charset="-122"/>
              </a:rPr>
              <a:t>…</a:t>
            </a:r>
            <a:endParaRPr lang="zh-CN" altLang="en-US" sz="2160" dirty="0">
              <a:latin typeface="华文细黑" pitchFamily="2" charset="-122"/>
              <a:ea typeface="华文细黑" pitchFamily="2" charset="-122"/>
            </a:endParaRPr>
          </a:p>
        </p:txBody>
      </p:sp>
      <p:sp>
        <p:nvSpPr>
          <p:cNvPr id="18" name="流程图: 过程 17"/>
          <p:cNvSpPr/>
          <p:nvPr/>
        </p:nvSpPr>
        <p:spPr>
          <a:xfrm>
            <a:off x="2639616" y="2743932"/>
            <a:ext cx="2332800" cy="2203200"/>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400" dirty="0" smtClean="0">
                <a:latin typeface="华文细黑" pitchFamily="2" charset="-122"/>
                <a:ea typeface="华文细黑" pitchFamily="2" charset="-122"/>
              </a:rPr>
              <a:t>CRM</a:t>
            </a:r>
            <a:endParaRPr lang="en-US" altLang="zh-CN" sz="2400" dirty="0" smtClean="0">
              <a:latin typeface="华文细黑" pitchFamily="2" charset="-122"/>
              <a:ea typeface="华文细黑" pitchFamily="2" charset="-122"/>
            </a:endParaRPr>
          </a:p>
          <a:p>
            <a:pPr algn="ctr"/>
            <a:endParaRPr lang="en-US" altLang="zh-CN" sz="2400" dirty="0">
              <a:latin typeface="华文细黑" pitchFamily="2" charset="-122"/>
              <a:ea typeface="华文细黑" pitchFamily="2" charset="-122"/>
            </a:endParaRPr>
          </a:p>
          <a:p>
            <a:pPr algn="ctr"/>
            <a:r>
              <a:rPr lang="zh-CN" altLang="en-US" sz="2160" dirty="0" smtClean="0">
                <a:latin typeface="华文细黑" pitchFamily="2" charset="-122"/>
                <a:ea typeface="华文细黑" pitchFamily="2" charset="-122"/>
              </a:rPr>
              <a:t>产品推荐</a:t>
            </a:r>
            <a:endParaRPr lang="en-US" altLang="zh-CN" sz="2160" dirty="0" smtClean="0">
              <a:latin typeface="华文细黑" pitchFamily="2" charset="-122"/>
              <a:ea typeface="华文细黑" pitchFamily="2" charset="-122"/>
            </a:endParaRPr>
          </a:p>
          <a:p>
            <a:pPr algn="ctr"/>
            <a:r>
              <a:rPr lang="zh-CN" altLang="en-US" sz="2160" dirty="0">
                <a:latin typeface="华文细黑" pitchFamily="2" charset="-122"/>
                <a:ea typeface="华文细黑" pitchFamily="2" charset="-122"/>
              </a:rPr>
              <a:t>客户</a:t>
            </a:r>
            <a:r>
              <a:rPr lang="zh-CN" altLang="en-US" sz="2160" dirty="0" smtClean="0">
                <a:latin typeface="华文细黑" pitchFamily="2" charset="-122"/>
                <a:ea typeface="华文细黑" pitchFamily="2" charset="-122"/>
              </a:rPr>
              <a:t>细分</a:t>
            </a:r>
            <a:endParaRPr lang="en-US" altLang="zh-CN" sz="2160" dirty="0" smtClean="0">
              <a:latin typeface="华文细黑" pitchFamily="2" charset="-122"/>
              <a:ea typeface="华文细黑" pitchFamily="2" charset="-122"/>
            </a:endParaRPr>
          </a:p>
          <a:p>
            <a:pPr algn="ctr"/>
            <a:r>
              <a:rPr lang="zh-CN" altLang="en-US" sz="2160" dirty="0">
                <a:latin typeface="华文细黑" pitchFamily="2" charset="-122"/>
                <a:ea typeface="华文细黑" pitchFamily="2" charset="-122"/>
              </a:rPr>
              <a:t>客户</a:t>
            </a:r>
            <a:r>
              <a:rPr lang="zh-CN" altLang="en-US" sz="2160" dirty="0" smtClean="0">
                <a:latin typeface="华文细黑" pitchFamily="2" charset="-122"/>
                <a:ea typeface="华文细黑" pitchFamily="2" charset="-122"/>
              </a:rPr>
              <a:t>流失分析</a:t>
            </a:r>
            <a:endParaRPr lang="en-US" altLang="zh-CN" sz="2160" dirty="0" smtClean="0">
              <a:latin typeface="华文细黑" pitchFamily="2" charset="-122"/>
              <a:ea typeface="华文细黑" pitchFamily="2" charset="-122"/>
            </a:endParaRPr>
          </a:p>
          <a:p>
            <a:pPr algn="ctr"/>
            <a:r>
              <a:rPr lang="zh-CN" altLang="en-US" sz="2160" dirty="0">
                <a:latin typeface="华文细黑" pitchFamily="2" charset="-122"/>
                <a:ea typeface="华文细黑" pitchFamily="2" charset="-122"/>
              </a:rPr>
              <a:t>客户</a:t>
            </a:r>
            <a:r>
              <a:rPr lang="zh-CN" altLang="en-US" sz="2160" dirty="0" smtClean="0">
                <a:latin typeface="华文细黑" pitchFamily="2" charset="-122"/>
                <a:ea typeface="华文细黑" pitchFamily="2" charset="-122"/>
              </a:rPr>
              <a:t>响应</a:t>
            </a:r>
            <a:r>
              <a:rPr lang="en-US" altLang="zh-CN" sz="2160" dirty="0" smtClean="0">
                <a:latin typeface="华文细黑" pitchFamily="2" charset="-122"/>
                <a:ea typeface="华文细黑" pitchFamily="2" charset="-122"/>
              </a:rPr>
              <a:t>…</a:t>
            </a:r>
            <a:endParaRPr lang="zh-CN" altLang="en-US" sz="2160" dirty="0">
              <a:latin typeface="华文细黑" pitchFamily="2" charset="-122"/>
              <a:ea typeface="华文细黑" pitchFamily="2" charset="-122"/>
            </a:endParaRPr>
          </a:p>
        </p:txBody>
      </p:sp>
      <p:sp>
        <p:nvSpPr>
          <p:cNvPr id="19" name="矩形 18"/>
          <p:cNvSpPr/>
          <p:nvPr/>
        </p:nvSpPr>
        <p:spPr>
          <a:xfrm>
            <a:off x="652195" y="1614398"/>
            <a:ext cx="1554480" cy="423545"/>
          </a:xfrm>
          <a:prstGeom prst="rect">
            <a:avLst/>
          </a:prstGeom>
        </p:spPr>
        <p:txBody>
          <a:bodyPr wrap="none">
            <a:spAutoFit/>
          </a:bodyPr>
          <a:lstStyle/>
          <a:p>
            <a:r>
              <a:rPr lang="zh-CN" altLang="en-US" sz="2160" dirty="0" smtClean="0">
                <a:latin typeface="华文细黑" pitchFamily="2" charset="-122"/>
                <a:ea typeface="华文细黑" pitchFamily="2" charset="-122"/>
              </a:rPr>
              <a:t>行业应用层</a:t>
            </a:r>
            <a:endParaRPr lang="zh-CN" altLang="en-US" sz="2160" dirty="0">
              <a:latin typeface="华文细黑" pitchFamily="2" charset="-122"/>
              <a:ea typeface="华文细黑" pitchFamily="2" charset="-122"/>
            </a:endParaRPr>
          </a:p>
        </p:txBody>
      </p:sp>
      <p:sp>
        <p:nvSpPr>
          <p:cNvPr id="21" name="矩形 20"/>
          <p:cNvSpPr/>
          <p:nvPr/>
        </p:nvSpPr>
        <p:spPr>
          <a:xfrm>
            <a:off x="652195" y="3435557"/>
            <a:ext cx="1554480" cy="423545"/>
          </a:xfrm>
          <a:prstGeom prst="rect">
            <a:avLst/>
          </a:prstGeom>
        </p:spPr>
        <p:txBody>
          <a:bodyPr wrap="none">
            <a:spAutoFit/>
          </a:bodyPr>
          <a:lstStyle/>
          <a:p>
            <a:r>
              <a:rPr lang="zh-CN" altLang="en-US" sz="2160" dirty="0" smtClean="0">
                <a:latin typeface="华文细黑" pitchFamily="2" charset="-122"/>
                <a:ea typeface="华文细黑" pitchFamily="2" charset="-122"/>
              </a:rPr>
              <a:t>商业逻辑层</a:t>
            </a:r>
            <a:endParaRPr lang="zh-CN" altLang="en-US" sz="2160" dirty="0">
              <a:latin typeface="华文细黑" pitchFamily="2" charset="-122"/>
              <a:ea typeface="华文细黑" pitchFamily="2" charset="-122"/>
            </a:endParaRPr>
          </a:p>
        </p:txBody>
      </p:sp>
      <p:sp>
        <p:nvSpPr>
          <p:cNvPr id="22" name="矩形 21"/>
          <p:cNvSpPr/>
          <p:nvPr/>
        </p:nvSpPr>
        <p:spPr>
          <a:xfrm>
            <a:off x="1390859" y="5422978"/>
            <a:ext cx="1005840" cy="423545"/>
          </a:xfrm>
          <a:prstGeom prst="rect">
            <a:avLst/>
          </a:prstGeom>
        </p:spPr>
        <p:txBody>
          <a:bodyPr wrap="none">
            <a:spAutoFit/>
          </a:bodyPr>
          <a:lstStyle/>
          <a:p>
            <a:r>
              <a:rPr lang="zh-CN" altLang="en-US" sz="2160" dirty="0" smtClean="0">
                <a:latin typeface="华文细黑" pitchFamily="2" charset="-122"/>
                <a:ea typeface="华文细黑" pitchFamily="2" charset="-122"/>
              </a:rPr>
              <a:t>算法层</a:t>
            </a:r>
            <a:endParaRPr lang="zh-CN" altLang="en-US" sz="2160" dirty="0">
              <a:latin typeface="华文细黑" pitchFamily="2" charset="-122"/>
              <a:ea typeface="华文细黑" pitchFamily="2" charset="-122"/>
            </a:endParaRPr>
          </a:p>
        </p:txBody>
      </p:sp>
    </p:spTree>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282690"/>
            <a:ext cx="3296920" cy="368300"/>
          </a:xfrm>
          <a:prstGeom prst="rect">
            <a:avLst/>
          </a:prstGeom>
          <a:noFill/>
        </p:spPr>
        <p:txBody>
          <a:bodyPr wrap="square" rtlCol="0">
            <a:spAutoFit/>
          </a:bodyPr>
          <a:p>
            <a:r>
              <a:rPr lang="zh-CN" altLang="en-US" b="1">
                <a:solidFill>
                  <a:schemeClr val="bg1"/>
                </a:solidFill>
                <a:uFillTx/>
              </a:rPr>
              <a:t>《数据结构》课程课件</a:t>
            </a:r>
            <a:endParaRPr lang="zh-CN" altLang="en-US" b="1">
              <a:solidFill>
                <a:schemeClr val="bg1"/>
              </a:solidFill>
              <a:uFillTx/>
            </a:endParaRPr>
          </a:p>
        </p:txBody>
      </p:sp>
      <p:sp>
        <p:nvSpPr>
          <p:cNvPr id="7" name="文本框 6"/>
          <p:cNvSpPr txBox="1"/>
          <p:nvPr/>
        </p:nvSpPr>
        <p:spPr>
          <a:xfrm>
            <a:off x="6901180" y="6259830"/>
            <a:ext cx="3209290" cy="368300"/>
          </a:xfrm>
          <a:prstGeom prst="rect">
            <a:avLst/>
          </a:prstGeom>
          <a:noFill/>
        </p:spPr>
        <p:txBody>
          <a:bodyPr wrap="square" rtlCol="0" anchor="t">
            <a:spAutoFit/>
          </a:bodyPr>
          <a:p>
            <a:r>
              <a:rPr lang="zh-CN" altLang="en-US" b="1" dirty="0">
                <a:solidFill>
                  <a:schemeClr val="bg1"/>
                </a:solidFill>
                <a:uFillTx/>
                <a:ea typeface="楷体_GB2312"/>
              </a:rPr>
              <a:t>时间：</a:t>
            </a:r>
            <a:fld id="{BB962C8B-B14F-4D97-AF65-F5344CB8AC3E}" type="datetime2">
              <a:rPr lang="zh-CN" altLang="en-US" b="1" dirty="0">
                <a:solidFill>
                  <a:schemeClr val="bg1"/>
                </a:solidFill>
                <a:uFillTx/>
                <a:ea typeface="楷体_GB2312"/>
              </a:rPr>
            </a:fld>
            <a:endParaRPr lang="zh-CN" altLang="en-US" b="1"/>
          </a:p>
        </p:txBody>
      </p:sp>
      <p:grpSp>
        <p:nvGrpSpPr>
          <p:cNvPr id="4" name="Group 16"/>
          <p:cNvGrpSpPr/>
          <p:nvPr/>
        </p:nvGrpSpPr>
        <p:grpSpPr>
          <a:xfrm>
            <a:off x="3847465" y="2275523"/>
            <a:ext cx="1941513" cy="1000125"/>
            <a:chOff x="4185" y="2055"/>
            <a:chExt cx="1223" cy="630"/>
          </a:xfrm>
        </p:grpSpPr>
        <p:grpSp>
          <p:nvGrpSpPr>
            <p:cNvPr id="33808" name="Group 17"/>
            <p:cNvGrpSpPr/>
            <p:nvPr/>
          </p:nvGrpSpPr>
          <p:grpSpPr>
            <a:xfrm>
              <a:off x="4185" y="2055"/>
              <a:ext cx="629" cy="336"/>
              <a:chOff x="2474" y="2489"/>
              <a:chExt cx="629" cy="336"/>
            </a:xfrm>
          </p:grpSpPr>
          <p:sp>
            <p:nvSpPr>
              <p:cNvPr id="33809" name="Oval 18"/>
              <p:cNvSpPr/>
              <p:nvPr/>
            </p:nvSpPr>
            <p:spPr>
              <a:xfrm>
                <a:off x="2711" y="2489"/>
                <a:ext cx="156" cy="144"/>
              </a:xfrm>
              <a:prstGeom prst="ellipse">
                <a:avLst/>
              </a:prstGeom>
              <a:noFill/>
              <a:ln w="38100" cap="flat" cmpd="sng">
                <a:solidFill>
                  <a:srgbClr val="0000FF"/>
                </a:solidFill>
                <a:prstDash val="solid"/>
                <a:round/>
                <a:headEnd type="none" w="med" len="med"/>
                <a:tailEnd type="none" w="med" len="med"/>
              </a:ln>
            </p:spPr>
            <p:txBody>
              <a:bodyPr wrap="none" anchor="ctr" anchorCtr="0">
                <a:spAutoFit/>
              </a:bodyPr>
              <a:p>
                <a:pPr eaLnBrk="0" hangingPunct="0">
                  <a:spcBef>
                    <a:spcPct val="20000"/>
                  </a:spcBef>
                </a:pPr>
                <a:endParaRPr lang="zh-CN" altLang="en-US" dirty="0">
                  <a:latin typeface="Times New Roman" panose="02020603050405020304" pitchFamily="18" charset="0"/>
                  <a:ea typeface="仿宋_GB2312" pitchFamily="49" charset="-122"/>
                </a:endParaRPr>
              </a:p>
            </p:txBody>
          </p:sp>
          <p:sp>
            <p:nvSpPr>
              <p:cNvPr id="33810" name="Oval 19"/>
              <p:cNvSpPr/>
              <p:nvPr/>
            </p:nvSpPr>
            <p:spPr>
              <a:xfrm>
                <a:off x="2474" y="2674"/>
                <a:ext cx="156" cy="144"/>
              </a:xfrm>
              <a:prstGeom prst="ellipse">
                <a:avLst/>
              </a:prstGeom>
              <a:noFill/>
              <a:ln w="38100" cap="flat" cmpd="sng">
                <a:solidFill>
                  <a:srgbClr val="0000FF"/>
                </a:solidFill>
                <a:prstDash val="solid"/>
                <a:round/>
                <a:headEnd type="none" w="med" len="med"/>
                <a:tailEnd type="none" w="med" len="med"/>
              </a:ln>
            </p:spPr>
            <p:txBody>
              <a:bodyPr wrap="none" anchor="ctr" anchorCtr="0">
                <a:spAutoFit/>
              </a:bodyPr>
              <a:p>
                <a:pPr eaLnBrk="0" hangingPunct="0">
                  <a:spcBef>
                    <a:spcPct val="20000"/>
                  </a:spcBef>
                </a:pPr>
                <a:endParaRPr lang="zh-CN" altLang="en-US" dirty="0">
                  <a:latin typeface="Times New Roman" panose="02020603050405020304" pitchFamily="18" charset="0"/>
                  <a:ea typeface="仿宋_GB2312" pitchFamily="49" charset="-122"/>
                </a:endParaRPr>
              </a:p>
            </p:txBody>
          </p:sp>
          <p:sp>
            <p:nvSpPr>
              <p:cNvPr id="33811" name="Oval 20"/>
              <p:cNvSpPr/>
              <p:nvPr/>
            </p:nvSpPr>
            <p:spPr>
              <a:xfrm>
                <a:off x="2947" y="2681"/>
                <a:ext cx="156" cy="144"/>
              </a:xfrm>
              <a:prstGeom prst="ellipse">
                <a:avLst/>
              </a:prstGeom>
              <a:noFill/>
              <a:ln w="38100" cap="flat" cmpd="sng">
                <a:solidFill>
                  <a:srgbClr val="0000FF"/>
                </a:solidFill>
                <a:prstDash val="solid"/>
                <a:round/>
                <a:headEnd type="none" w="med" len="med"/>
                <a:tailEnd type="none" w="med" len="med"/>
              </a:ln>
            </p:spPr>
            <p:txBody>
              <a:bodyPr wrap="none" anchor="ctr" anchorCtr="0">
                <a:spAutoFit/>
              </a:bodyPr>
              <a:p>
                <a:pPr eaLnBrk="0" hangingPunct="0">
                  <a:spcBef>
                    <a:spcPct val="20000"/>
                  </a:spcBef>
                </a:pPr>
                <a:endParaRPr lang="zh-CN" altLang="en-US" dirty="0">
                  <a:latin typeface="Times New Roman" panose="02020603050405020304" pitchFamily="18" charset="0"/>
                  <a:ea typeface="仿宋_GB2312" pitchFamily="49" charset="-122"/>
                </a:endParaRPr>
              </a:p>
            </p:txBody>
          </p:sp>
        </p:grpSp>
        <p:sp>
          <p:nvSpPr>
            <p:cNvPr id="33812" name="Oval 21"/>
            <p:cNvSpPr/>
            <p:nvPr/>
          </p:nvSpPr>
          <p:spPr>
            <a:xfrm>
              <a:off x="4374" y="2519"/>
              <a:ext cx="156" cy="144"/>
            </a:xfrm>
            <a:prstGeom prst="ellipse">
              <a:avLst/>
            </a:prstGeom>
            <a:noFill/>
            <a:ln w="38100" cap="flat" cmpd="sng">
              <a:solidFill>
                <a:srgbClr val="0000FF"/>
              </a:solidFill>
              <a:prstDash val="solid"/>
              <a:round/>
              <a:headEnd type="none" w="med" len="med"/>
              <a:tailEnd type="none" w="med" len="med"/>
            </a:ln>
          </p:spPr>
          <p:txBody>
            <a:bodyPr wrap="none" anchor="ctr" anchorCtr="0">
              <a:spAutoFit/>
            </a:bodyPr>
            <a:p>
              <a:pPr eaLnBrk="0" hangingPunct="0">
                <a:spcBef>
                  <a:spcPct val="20000"/>
                </a:spcBef>
              </a:pPr>
              <a:endParaRPr lang="zh-CN" altLang="en-US" dirty="0">
                <a:latin typeface="Times New Roman" panose="02020603050405020304" pitchFamily="18" charset="0"/>
                <a:ea typeface="仿宋_GB2312" pitchFamily="49" charset="-122"/>
              </a:endParaRPr>
            </a:p>
          </p:txBody>
        </p:sp>
        <p:sp>
          <p:nvSpPr>
            <p:cNvPr id="33813" name="Oval 22"/>
            <p:cNvSpPr/>
            <p:nvPr/>
          </p:nvSpPr>
          <p:spPr>
            <a:xfrm>
              <a:off x="4897" y="2530"/>
              <a:ext cx="156" cy="144"/>
            </a:xfrm>
            <a:prstGeom prst="ellipse">
              <a:avLst/>
            </a:prstGeom>
            <a:noFill/>
            <a:ln w="38100" cap="flat" cmpd="sng">
              <a:solidFill>
                <a:srgbClr val="0000FF"/>
              </a:solidFill>
              <a:prstDash val="solid"/>
              <a:round/>
              <a:headEnd type="none" w="med" len="med"/>
              <a:tailEnd type="none" w="med" len="med"/>
            </a:ln>
          </p:spPr>
          <p:txBody>
            <a:bodyPr wrap="none" anchor="ctr" anchorCtr="0">
              <a:spAutoFit/>
            </a:bodyPr>
            <a:p>
              <a:pPr eaLnBrk="0" hangingPunct="0">
                <a:spcBef>
                  <a:spcPct val="20000"/>
                </a:spcBef>
              </a:pPr>
              <a:endParaRPr lang="zh-CN" altLang="en-US" dirty="0">
                <a:latin typeface="Times New Roman" panose="02020603050405020304" pitchFamily="18" charset="0"/>
                <a:ea typeface="仿宋_GB2312" pitchFamily="49" charset="-122"/>
              </a:endParaRPr>
            </a:p>
          </p:txBody>
        </p:sp>
        <p:sp>
          <p:nvSpPr>
            <p:cNvPr id="33814" name="Oval 23"/>
            <p:cNvSpPr/>
            <p:nvPr/>
          </p:nvSpPr>
          <p:spPr>
            <a:xfrm>
              <a:off x="5252" y="2541"/>
              <a:ext cx="156" cy="144"/>
            </a:xfrm>
            <a:prstGeom prst="ellipse">
              <a:avLst/>
            </a:prstGeom>
            <a:noFill/>
            <a:ln w="38100" cap="flat" cmpd="sng">
              <a:solidFill>
                <a:srgbClr val="0000FF"/>
              </a:solidFill>
              <a:prstDash val="solid"/>
              <a:round/>
              <a:headEnd type="none" w="med" len="med"/>
              <a:tailEnd type="none" w="med" len="med"/>
            </a:ln>
          </p:spPr>
          <p:txBody>
            <a:bodyPr wrap="none" anchor="ctr" anchorCtr="0">
              <a:spAutoFit/>
            </a:bodyPr>
            <a:p>
              <a:pPr eaLnBrk="0" hangingPunct="0">
                <a:spcBef>
                  <a:spcPct val="20000"/>
                </a:spcBef>
              </a:pPr>
              <a:endParaRPr lang="zh-CN" altLang="en-US" dirty="0">
                <a:latin typeface="Times New Roman" panose="02020603050405020304" pitchFamily="18" charset="0"/>
                <a:ea typeface="仿宋_GB2312" pitchFamily="49" charset="-122"/>
              </a:endParaRPr>
            </a:p>
          </p:txBody>
        </p:sp>
        <p:sp>
          <p:nvSpPr>
            <p:cNvPr id="33815" name="Line 24"/>
            <p:cNvSpPr/>
            <p:nvPr/>
          </p:nvSpPr>
          <p:spPr>
            <a:xfrm flipH="1">
              <a:off x="4334" y="2189"/>
              <a:ext cx="111" cy="111"/>
            </a:xfrm>
            <a:prstGeom prst="line">
              <a:avLst/>
            </a:prstGeom>
            <a:ln w="38100" cap="flat" cmpd="sng">
              <a:solidFill>
                <a:srgbClr val="0000FF"/>
              </a:solidFill>
              <a:prstDash val="solid"/>
              <a:round/>
              <a:headEnd type="none" w="med" len="med"/>
              <a:tailEnd type="none" w="med" len="med"/>
            </a:ln>
          </p:spPr>
        </p:sp>
        <p:sp>
          <p:nvSpPr>
            <p:cNvPr id="33816" name="Line 25"/>
            <p:cNvSpPr/>
            <p:nvPr/>
          </p:nvSpPr>
          <p:spPr>
            <a:xfrm flipH="1">
              <a:off x="4501" y="2378"/>
              <a:ext cx="166" cy="166"/>
            </a:xfrm>
            <a:prstGeom prst="line">
              <a:avLst/>
            </a:prstGeom>
            <a:ln w="38100" cap="flat" cmpd="sng">
              <a:solidFill>
                <a:srgbClr val="0000FF"/>
              </a:solidFill>
              <a:prstDash val="solid"/>
              <a:round/>
              <a:headEnd type="none" w="med" len="med"/>
              <a:tailEnd type="none" w="med" len="med"/>
            </a:ln>
          </p:spPr>
        </p:sp>
        <p:sp>
          <p:nvSpPr>
            <p:cNvPr id="33817" name="Line 26"/>
            <p:cNvSpPr/>
            <p:nvPr/>
          </p:nvSpPr>
          <p:spPr>
            <a:xfrm>
              <a:off x="4534" y="2178"/>
              <a:ext cx="122" cy="122"/>
            </a:xfrm>
            <a:prstGeom prst="line">
              <a:avLst/>
            </a:prstGeom>
            <a:ln w="38100" cap="flat" cmpd="sng">
              <a:solidFill>
                <a:srgbClr val="0000FF"/>
              </a:solidFill>
              <a:prstDash val="solid"/>
              <a:round/>
              <a:headEnd type="none" w="med" len="med"/>
              <a:tailEnd type="none" w="med" len="med"/>
            </a:ln>
          </p:spPr>
        </p:sp>
        <p:sp>
          <p:nvSpPr>
            <p:cNvPr id="33818" name="Line 27"/>
            <p:cNvSpPr/>
            <p:nvPr/>
          </p:nvSpPr>
          <p:spPr>
            <a:xfrm>
              <a:off x="4778" y="2366"/>
              <a:ext cx="178" cy="178"/>
            </a:xfrm>
            <a:prstGeom prst="line">
              <a:avLst/>
            </a:prstGeom>
            <a:ln w="38100" cap="flat" cmpd="sng">
              <a:solidFill>
                <a:srgbClr val="0000FF"/>
              </a:solidFill>
              <a:prstDash val="solid"/>
              <a:round/>
              <a:headEnd type="none" w="med" len="med"/>
              <a:tailEnd type="none" w="med" len="med"/>
            </a:ln>
          </p:spPr>
        </p:sp>
        <p:sp>
          <p:nvSpPr>
            <p:cNvPr id="33819" name="Line 28"/>
            <p:cNvSpPr/>
            <p:nvPr/>
          </p:nvSpPr>
          <p:spPr>
            <a:xfrm>
              <a:off x="4812" y="2333"/>
              <a:ext cx="466" cy="233"/>
            </a:xfrm>
            <a:prstGeom prst="line">
              <a:avLst/>
            </a:prstGeom>
            <a:ln w="38100" cap="flat" cmpd="sng">
              <a:solidFill>
                <a:srgbClr val="0000FF"/>
              </a:solidFill>
              <a:prstDash val="solid"/>
              <a:round/>
              <a:headEnd type="none" w="med" len="med"/>
              <a:tailEnd type="none" w="med" len="med"/>
            </a:ln>
          </p:spPr>
        </p:sp>
      </p:grpSp>
      <p:grpSp>
        <p:nvGrpSpPr>
          <p:cNvPr id="6" name="Group 29"/>
          <p:cNvGrpSpPr/>
          <p:nvPr/>
        </p:nvGrpSpPr>
        <p:grpSpPr>
          <a:xfrm>
            <a:off x="3882708" y="4508500"/>
            <a:ext cx="1658937" cy="882650"/>
            <a:chOff x="4363" y="2073"/>
            <a:chExt cx="1045" cy="556"/>
          </a:xfrm>
        </p:grpSpPr>
        <p:sp>
          <p:nvSpPr>
            <p:cNvPr id="33821" name="Oval 30"/>
            <p:cNvSpPr/>
            <p:nvPr/>
          </p:nvSpPr>
          <p:spPr>
            <a:xfrm>
              <a:off x="4819" y="2073"/>
              <a:ext cx="156" cy="144"/>
            </a:xfrm>
            <a:prstGeom prst="ellipse">
              <a:avLst/>
            </a:prstGeom>
            <a:noFill/>
            <a:ln w="38100" cap="flat" cmpd="sng">
              <a:solidFill>
                <a:srgbClr val="FF9900"/>
              </a:solidFill>
              <a:prstDash val="solid"/>
              <a:round/>
              <a:headEnd type="none" w="med" len="med"/>
              <a:tailEnd type="none" w="med" len="med"/>
            </a:ln>
          </p:spPr>
          <p:txBody>
            <a:bodyPr wrap="none" anchor="ctr" anchorCtr="0">
              <a:spAutoFit/>
            </a:bodyPr>
            <a:p>
              <a:pPr eaLnBrk="0" hangingPunct="0">
                <a:spcBef>
                  <a:spcPct val="20000"/>
                </a:spcBef>
              </a:pPr>
              <a:endParaRPr lang="zh-CN" altLang="en-US" dirty="0">
                <a:latin typeface="Times New Roman" panose="02020603050405020304" pitchFamily="18" charset="0"/>
                <a:ea typeface="仿宋_GB2312" pitchFamily="49" charset="-122"/>
              </a:endParaRPr>
            </a:p>
          </p:txBody>
        </p:sp>
        <p:sp>
          <p:nvSpPr>
            <p:cNvPr id="33822" name="Oval 31"/>
            <p:cNvSpPr/>
            <p:nvPr/>
          </p:nvSpPr>
          <p:spPr>
            <a:xfrm>
              <a:off x="4385" y="2485"/>
              <a:ext cx="156" cy="144"/>
            </a:xfrm>
            <a:prstGeom prst="ellipse">
              <a:avLst/>
            </a:prstGeom>
            <a:noFill/>
            <a:ln w="38100" cap="flat" cmpd="sng">
              <a:solidFill>
                <a:srgbClr val="FF9900"/>
              </a:solidFill>
              <a:prstDash val="solid"/>
              <a:round/>
              <a:headEnd type="none" w="med" len="med"/>
              <a:tailEnd type="none" w="med" len="med"/>
            </a:ln>
          </p:spPr>
          <p:txBody>
            <a:bodyPr wrap="none" anchor="ctr" anchorCtr="0">
              <a:spAutoFit/>
            </a:bodyPr>
            <a:p>
              <a:pPr eaLnBrk="0" hangingPunct="0">
                <a:spcBef>
                  <a:spcPct val="20000"/>
                </a:spcBef>
              </a:pPr>
              <a:endParaRPr lang="zh-CN" altLang="en-US" dirty="0">
                <a:latin typeface="Times New Roman" panose="02020603050405020304" pitchFamily="18" charset="0"/>
                <a:ea typeface="仿宋_GB2312" pitchFamily="49" charset="-122"/>
              </a:endParaRPr>
            </a:p>
          </p:txBody>
        </p:sp>
        <p:sp>
          <p:nvSpPr>
            <p:cNvPr id="33823" name="Oval 32"/>
            <p:cNvSpPr/>
            <p:nvPr/>
          </p:nvSpPr>
          <p:spPr>
            <a:xfrm>
              <a:off x="4841" y="2474"/>
              <a:ext cx="156" cy="144"/>
            </a:xfrm>
            <a:prstGeom prst="ellipse">
              <a:avLst/>
            </a:prstGeom>
            <a:noFill/>
            <a:ln w="38100" cap="flat" cmpd="sng">
              <a:solidFill>
                <a:srgbClr val="FF9900"/>
              </a:solidFill>
              <a:prstDash val="solid"/>
              <a:round/>
              <a:headEnd type="none" w="med" len="med"/>
              <a:tailEnd type="none" w="med" len="med"/>
            </a:ln>
          </p:spPr>
          <p:txBody>
            <a:bodyPr wrap="none" anchor="ctr" anchorCtr="0">
              <a:spAutoFit/>
            </a:bodyPr>
            <a:p>
              <a:pPr eaLnBrk="0" hangingPunct="0">
                <a:spcBef>
                  <a:spcPct val="20000"/>
                </a:spcBef>
              </a:pPr>
              <a:endParaRPr lang="zh-CN" altLang="en-US" dirty="0">
                <a:latin typeface="Times New Roman" panose="02020603050405020304" pitchFamily="18" charset="0"/>
                <a:ea typeface="仿宋_GB2312" pitchFamily="49" charset="-122"/>
              </a:endParaRPr>
            </a:p>
          </p:txBody>
        </p:sp>
        <p:sp>
          <p:nvSpPr>
            <p:cNvPr id="33824" name="Oval 33"/>
            <p:cNvSpPr/>
            <p:nvPr/>
          </p:nvSpPr>
          <p:spPr>
            <a:xfrm>
              <a:off x="5252" y="2252"/>
              <a:ext cx="156" cy="144"/>
            </a:xfrm>
            <a:prstGeom prst="ellipse">
              <a:avLst/>
            </a:prstGeom>
            <a:noFill/>
            <a:ln w="38100" cap="flat" cmpd="sng">
              <a:solidFill>
                <a:srgbClr val="FF9900"/>
              </a:solidFill>
              <a:prstDash val="solid"/>
              <a:round/>
              <a:headEnd type="none" w="med" len="med"/>
              <a:tailEnd type="none" w="med" len="med"/>
            </a:ln>
          </p:spPr>
          <p:txBody>
            <a:bodyPr wrap="none" anchor="ctr" anchorCtr="0">
              <a:spAutoFit/>
            </a:bodyPr>
            <a:p>
              <a:pPr eaLnBrk="0" hangingPunct="0">
                <a:spcBef>
                  <a:spcPct val="20000"/>
                </a:spcBef>
              </a:pPr>
              <a:endParaRPr lang="zh-CN" altLang="en-US" dirty="0">
                <a:latin typeface="Times New Roman" panose="02020603050405020304" pitchFamily="18" charset="0"/>
                <a:ea typeface="仿宋_GB2312" pitchFamily="49" charset="-122"/>
              </a:endParaRPr>
            </a:p>
          </p:txBody>
        </p:sp>
        <p:sp>
          <p:nvSpPr>
            <p:cNvPr id="33825" name="Oval 34"/>
            <p:cNvSpPr/>
            <p:nvPr/>
          </p:nvSpPr>
          <p:spPr>
            <a:xfrm>
              <a:off x="4363" y="2107"/>
              <a:ext cx="156" cy="144"/>
            </a:xfrm>
            <a:prstGeom prst="ellipse">
              <a:avLst/>
            </a:prstGeom>
            <a:noFill/>
            <a:ln w="38100" cap="flat" cmpd="sng">
              <a:solidFill>
                <a:srgbClr val="FF9900"/>
              </a:solidFill>
              <a:prstDash val="solid"/>
              <a:round/>
              <a:headEnd type="none" w="med" len="med"/>
              <a:tailEnd type="none" w="med" len="med"/>
            </a:ln>
          </p:spPr>
          <p:txBody>
            <a:bodyPr wrap="none" anchor="ctr" anchorCtr="0">
              <a:spAutoFit/>
            </a:bodyPr>
            <a:p>
              <a:pPr eaLnBrk="0" hangingPunct="0">
                <a:spcBef>
                  <a:spcPct val="20000"/>
                </a:spcBef>
              </a:pPr>
              <a:endParaRPr lang="zh-CN" altLang="en-US" dirty="0">
                <a:latin typeface="Times New Roman" panose="02020603050405020304" pitchFamily="18" charset="0"/>
                <a:ea typeface="仿宋_GB2312" pitchFamily="49" charset="-122"/>
              </a:endParaRPr>
            </a:p>
          </p:txBody>
        </p:sp>
        <p:sp>
          <p:nvSpPr>
            <p:cNvPr id="33826" name="Line 35"/>
            <p:cNvSpPr/>
            <p:nvPr/>
          </p:nvSpPr>
          <p:spPr>
            <a:xfrm>
              <a:off x="4445" y="2266"/>
              <a:ext cx="0" cy="245"/>
            </a:xfrm>
            <a:prstGeom prst="line">
              <a:avLst/>
            </a:prstGeom>
            <a:ln w="38100" cap="flat" cmpd="sng">
              <a:solidFill>
                <a:srgbClr val="FF9900"/>
              </a:solidFill>
              <a:prstDash val="solid"/>
              <a:round/>
              <a:headEnd type="none" w="med" len="med"/>
              <a:tailEnd type="none" w="med" len="med"/>
            </a:ln>
          </p:spPr>
        </p:sp>
        <p:sp>
          <p:nvSpPr>
            <p:cNvPr id="33827" name="Line 36"/>
            <p:cNvSpPr/>
            <p:nvPr/>
          </p:nvSpPr>
          <p:spPr>
            <a:xfrm>
              <a:off x="4512" y="2211"/>
              <a:ext cx="366" cy="289"/>
            </a:xfrm>
            <a:prstGeom prst="line">
              <a:avLst/>
            </a:prstGeom>
            <a:ln w="38100" cap="flat" cmpd="sng">
              <a:solidFill>
                <a:srgbClr val="FF9900"/>
              </a:solidFill>
              <a:prstDash val="solid"/>
              <a:round/>
              <a:headEnd type="none" w="med" len="med"/>
              <a:tailEnd type="none" w="med" len="med"/>
            </a:ln>
          </p:spPr>
        </p:sp>
        <p:sp>
          <p:nvSpPr>
            <p:cNvPr id="33828" name="Line 37"/>
            <p:cNvSpPr/>
            <p:nvPr/>
          </p:nvSpPr>
          <p:spPr>
            <a:xfrm>
              <a:off x="4967" y="2189"/>
              <a:ext cx="300" cy="133"/>
            </a:xfrm>
            <a:prstGeom prst="line">
              <a:avLst/>
            </a:prstGeom>
            <a:ln w="38100" cap="flat" cmpd="sng">
              <a:solidFill>
                <a:srgbClr val="FF9900"/>
              </a:solidFill>
              <a:prstDash val="solid"/>
              <a:round/>
              <a:headEnd type="none" w="med" len="med"/>
              <a:tailEnd type="none" w="med" len="med"/>
            </a:ln>
          </p:spPr>
        </p:sp>
        <p:sp>
          <p:nvSpPr>
            <p:cNvPr id="33829" name="Line 38"/>
            <p:cNvSpPr/>
            <p:nvPr/>
          </p:nvSpPr>
          <p:spPr>
            <a:xfrm flipH="1">
              <a:off x="4523" y="2200"/>
              <a:ext cx="322" cy="322"/>
            </a:xfrm>
            <a:prstGeom prst="line">
              <a:avLst/>
            </a:prstGeom>
            <a:ln w="38100" cap="flat" cmpd="sng">
              <a:solidFill>
                <a:srgbClr val="FF9900"/>
              </a:solidFill>
              <a:prstDash val="solid"/>
              <a:round/>
              <a:headEnd type="none" w="med" len="med"/>
              <a:tailEnd type="none" w="med" len="med"/>
            </a:ln>
          </p:spPr>
        </p:sp>
        <p:sp>
          <p:nvSpPr>
            <p:cNvPr id="33830" name="Line 39"/>
            <p:cNvSpPr/>
            <p:nvPr/>
          </p:nvSpPr>
          <p:spPr>
            <a:xfrm flipH="1">
              <a:off x="5001" y="2400"/>
              <a:ext cx="277" cy="144"/>
            </a:xfrm>
            <a:prstGeom prst="line">
              <a:avLst/>
            </a:prstGeom>
            <a:ln w="38100" cap="flat" cmpd="sng">
              <a:solidFill>
                <a:srgbClr val="FF9900"/>
              </a:solidFill>
              <a:prstDash val="solid"/>
              <a:round/>
              <a:headEnd type="none" w="med" len="med"/>
              <a:tailEnd type="none" w="med" len="med"/>
            </a:ln>
          </p:spPr>
        </p:sp>
        <p:sp>
          <p:nvSpPr>
            <p:cNvPr id="33831" name="Line 40"/>
            <p:cNvSpPr/>
            <p:nvPr/>
          </p:nvSpPr>
          <p:spPr>
            <a:xfrm>
              <a:off x="4512" y="2144"/>
              <a:ext cx="311" cy="0"/>
            </a:xfrm>
            <a:prstGeom prst="line">
              <a:avLst/>
            </a:prstGeom>
            <a:ln w="38100" cap="flat" cmpd="sng">
              <a:solidFill>
                <a:srgbClr val="FF9900"/>
              </a:solidFill>
              <a:prstDash val="solid"/>
              <a:round/>
              <a:headEnd type="none" w="med" len="med"/>
              <a:tailEnd type="none" w="med" len="med"/>
            </a:ln>
          </p:spPr>
        </p:sp>
      </p:grpSp>
      <p:sp>
        <p:nvSpPr>
          <p:cNvPr id="380970" name="Rectangle 42"/>
          <p:cNvSpPr/>
          <p:nvPr/>
        </p:nvSpPr>
        <p:spPr>
          <a:xfrm>
            <a:off x="1333183" y="1539240"/>
            <a:ext cx="8601710" cy="460375"/>
          </a:xfrm>
          <a:prstGeom prst="rect">
            <a:avLst/>
          </a:prstGeom>
          <a:noFill/>
          <a:ln w="9525">
            <a:noFill/>
          </a:ln>
        </p:spPr>
        <p:txBody>
          <a:bodyPr wrap="none" anchor="t" anchorCtr="0">
            <a:spAutoFit/>
          </a:bodyPr>
          <a:p>
            <a:r>
              <a:rPr lang="zh-CN" altLang="en-US" sz="2400" b="1" dirty="0">
                <a:solidFill>
                  <a:srgbClr val="FF0000"/>
                </a:solidFill>
                <a:latin typeface="楷体" panose="02010609060101010101" charset="-122"/>
                <a:ea typeface="楷体" panose="02010609060101010101" charset="-122"/>
                <a:cs typeface="楷体" panose="02010609060101010101" charset="-122"/>
              </a:rPr>
              <a:t>树形结构</a:t>
            </a:r>
            <a:r>
              <a:rPr lang="en-US" altLang="zh-CN" sz="2400" b="1" dirty="0">
                <a:latin typeface="楷体" panose="02010609060101010101" charset="-122"/>
                <a:ea typeface="楷体" panose="02010609060101010101" charset="-122"/>
                <a:cs typeface="楷体" panose="02010609060101010101" charset="-122"/>
              </a:rPr>
              <a:t>——</a:t>
            </a:r>
            <a:r>
              <a:rPr lang="zh-CN" altLang="en-US" sz="2400" b="1" dirty="0">
                <a:latin typeface="楷体" panose="02010609060101010101" charset="-122"/>
                <a:ea typeface="楷体" panose="02010609060101010101" charset="-122"/>
                <a:cs typeface="楷体" panose="02010609060101010101" charset="-122"/>
              </a:rPr>
              <a:t>一个对多个，如学校</a:t>
            </a:r>
            <a:r>
              <a:rPr lang="en-US" altLang="zh-CN" sz="2400" b="1" dirty="0">
                <a:latin typeface="楷体" panose="02010609060101010101" charset="-122"/>
                <a:ea typeface="楷体" panose="02010609060101010101" charset="-122"/>
                <a:cs typeface="楷体" panose="02010609060101010101" charset="-122"/>
              </a:rPr>
              <a:t>-</a:t>
            </a:r>
            <a:r>
              <a:rPr lang="zh-CN" altLang="en-US" sz="2400" b="1" dirty="0">
                <a:latin typeface="楷体" panose="02010609060101010101" charset="-122"/>
                <a:ea typeface="楷体" panose="02010609060101010101" charset="-122"/>
                <a:cs typeface="楷体" panose="02010609060101010101" charset="-122"/>
              </a:rPr>
              <a:t>系</a:t>
            </a:r>
            <a:r>
              <a:rPr lang="en-US" altLang="zh-CN" sz="2400" b="1" dirty="0">
                <a:latin typeface="楷体" panose="02010609060101010101" charset="-122"/>
                <a:ea typeface="楷体" panose="02010609060101010101" charset="-122"/>
                <a:cs typeface="楷体" panose="02010609060101010101" charset="-122"/>
              </a:rPr>
              <a:t>-</a:t>
            </a:r>
            <a:r>
              <a:rPr lang="zh-CN" altLang="en-US" sz="2400" b="1" dirty="0">
                <a:latin typeface="楷体" panose="02010609060101010101" charset="-122"/>
                <a:ea typeface="楷体" panose="02010609060101010101" charset="-122"/>
                <a:cs typeface="楷体" panose="02010609060101010101" charset="-122"/>
              </a:rPr>
              <a:t>专业</a:t>
            </a:r>
            <a:r>
              <a:rPr lang="en-US" altLang="zh-CN" sz="2400" b="1" dirty="0">
                <a:latin typeface="楷体" panose="02010609060101010101" charset="-122"/>
                <a:ea typeface="楷体" panose="02010609060101010101" charset="-122"/>
                <a:cs typeface="楷体" panose="02010609060101010101" charset="-122"/>
              </a:rPr>
              <a:t>-</a:t>
            </a:r>
            <a:r>
              <a:rPr lang="zh-CN" altLang="en-US" sz="2400" b="1" dirty="0">
                <a:latin typeface="楷体" panose="02010609060101010101" charset="-122"/>
                <a:ea typeface="楷体" panose="02010609060101010101" charset="-122"/>
                <a:cs typeface="楷体" panose="02010609060101010101" charset="-122"/>
              </a:rPr>
              <a:t>班级形成树</a:t>
            </a:r>
            <a:r>
              <a:rPr lang="zh-CN" altLang="en-US" sz="2400" b="1" dirty="0">
                <a:latin typeface="楷体" panose="02010609060101010101" charset="-122"/>
                <a:ea typeface="楷体" panose="02010609060101010101" charset="-122"/>
                <a:cs typeface="楷体" panose="02010609060101010101" charset="-122"/>
              </a:rPr>
              <a:t>结构。</a:t>
            </a:r>
            <a:endParaRPr lang="zh-CN" altLang="en-US" sz="2400" b="1" dirty="0">
              <a:latin typeface="楷体" panose="02010609060101010101" charset="-122"/>
              <a:ea typeface="楷体" panose="02010609060101010101" charset="-122"/>
              <a:cs typeface="楷体" panose="02010609060101010101" charset="-122"/>
            </a:endParaRPr>
          </a:p>
        </p:txBody>
      </p:sp>
      <p:sp>
        <p:nvSpPr>
          <p:cNvPr id="380972" name="Rectangle 44"/>
          <p:cNvSpPr/>
          <p:nvPr/>
        </p:nvSpPr>
        <p:spPr>
          <a:xfrm>
            <a:off x="1185863" y="3732213"/>
            <a:ext cx="9977120" cy="460375"/>
          </a:xfrm>
          <a:prstGeom prst="rect">
            <a:avLst/>
          </a:prstGeom>
          <a:noFill/>
          <a:ln w="9525">
            <a:noFill/>
          </a:ln>
        </p:spPr>
        <p:txBody>
          <a:bodyPr wrap="none" anchor="t" anchorCtr="0">
            <a:spAutoFit/>
          </a:bodyPr>
          <a:p>
            <a:r>
              <a:rPr lang="zh-CN" altLang="en-US" sz="2400" b="1" dirty="0">
                <a:solidFill>
                  <a:srgbClr val="FF0000"/>
                </a:solidFill>
                <a:latin typeface="楷体" panose="02010609060101010101" charset="-122"/>
                <a:ea typeface="楷体" panose="02010609060101010101" charset="-122"/>
                <a:cs typeface="楷体" panose="02010609060101010101" charset="-122"/>
              </a:rPr>
              <a:t>图形结构</a:t>
            </a:r>
            <a:r>
              <a:rPr lang="en-US" altLang="zh-CN" sz="2400" b="1" dirty="0">
                <a:latin typeface="楷体" panose="02010609060101010101" charset="-122"/>
                <a:ea typeface="楷体" panose="02010609060101010101" charset="-122"/>
                <a:cs typeface="楷体" panose="02010609060101010101" charset="-122"/>
              </a:rPr>
              <a:t>——</a:t>
            </a:r>
            <a:r>
              <a:rPr lang="zh-CN" altLang="en-US" sz="2400" b="1" dirty="0">
                <a:latin typeface="楷体" panose="02010609060101010101" charset="-122"/>
                <a:ea typeface="楷体" panose="02010609060101010101" charset="-122"/>
                <a:cs typeface="楷体" panose="02010609060101010101" charset="-122"/>
              </a:rPr>
              <a:t>多个对多个，如地图中的地点及其连接的道路形成图</a:t>
            </a:r>
            <a:r>
              <a:rPr lang="zh-CN" altLang="en-US" sz="2400" b="1" dirty="0">
                <a:latin typeface="楷体" panose="02010609060101010101" charset="-122"/>
                <a:ea typeface="楷体" panose="02010609060101010101" charset="-122"/>
                <a:cs typeface="楷体" panose="02010609060101010101" charset="-122"/>
              </a:rPr>
              <a:t>结构。</a:t>
            </a:r>
            <a:endParaRPr lang="zh-CN" altLang="en-US" sz="2400" b="1" dirty="0">
              <a:latin typeface="楷体" panose="02010609060101010101" charset="-122"/>
              <a:ea typeface="楷体" panose="02010609060101010101" charset="-122"/>
              <a:cs typeface="楷体" panose="02010609060101010101" charset="-122"/>
            </a:endParaRP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3"/>
          <p:cNvSpPr/>
          <p:nvPr/>
        </p:nvSpPr>
        <p:spPr>
          <a:xfrm>
            <a:off x="1636395" y="3074035"/>
            <a:ext cx="8684895" cy="70993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charset="-122"/>
                <a:sym typeface="+mn-ea"/>
              </a:rPr>
              <a:t>数据挖掘面临的</a:t>
            </a:r>
            <a:r>
              <a:rPr lang="zh-CN" altLang="zh-CN" sz="3600" b="1" dirty="0">
                <a:ea typeface="黑体" panose="02010609060101010101" charset="-122"/>
                <a:sym typeface="+mn-ea"/>
              </a:rPr>
              <a:t>挑战 </a:t>
            </a:r>
            <a:endParaRPr lang="zh-CN" altLang="zh-CN" sz="3600" b="1" dirty="0">
              <a:ea typeface="黑体" panose="02010609060101010101" charset="-122"/>
              <a:sym typeface="Helvetica Light"/>
            </a:endParaRPr>
          </a:p>
        </p:txBody>
      </p:sp>
      <p:pic>
        <p:nvPicPr>
          <p:cNvPr id="101" name="图片 100"/>
          <p:cNvPicPr/>
          <p:nvPr/>
        </p:nvPicPr>
        <p:blipFill>
          <a:blip r:embed="rId1">
            <a:alphaModFix amt="24000"/>
          </a:blip>
          <a:stretch>
            <a:fillRect/>
          </a:stretch>
        </p:blipFill>
        <p:spPr>
          <a:xfrm rot="21300000">
            <a:off x="226060" y="2562860"/>
            <a:ext cx="3313430" cy="3882390"/>
          </a:xfrm>
          <a:prstGeom prst="rect">
            <a:avLst/>
          </a:prstGeom>
          <a:noFill/>
          <a:ln w="9525">
            <a:noFill/>
          </a:ln>
          <a:effectLst>
            <a:softEdge rad="127000"/>
          </a:effectLst>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p:txBody>
          <a:bodyPr/>
          <a:lstStyle/>
          <a:p>
            <a:r>
              <a:rPr lang="zh-CN" altLang="en-US" smtClean="0"/>
              <a:t>数据挖掘所面临的挑战</a:t>
            </a:r>
            <a:endParaRPr lang="zh-CN" altLang="en-US" dirty="0"/>
          </a:p>
        </p:txBody>
      </p:sp>
      <p:sp>
        <p:nvSpPr>
          <p:cNvPr id="14342" name="Rectangle 3"/>
          <p:cNvSpPr>
            <a:spLocks noGrp="1" noChangeArrowheads="1"/>
          </p:cNvSpPr>
          <p:nvPr>
            <p:ph idx="1"/>
          </p:nvPr>
        </p:nvSpPr>
        <p:spPr/>
        <p:txBody>
          <a:bodyPr/>
          <a:lstStyle/>
          <a:p>
            <a:r>
              <a:rPr lang="zh-CN" altLang="en-US" dirty="0" smtClean="0"/>
              <a:t>数据</a:t>
            </a:r>
            <a:r>
              <a:rPr lang="zh-CN" altLang="en-US" dirty="0" smtClean="0"/>
              <a:t>规模可伸缩</a:t>
            </a:r>
            <a:endParaRPr lang="zh-CN" altLang="en-US" dirty="0" smtClean="0"/>
          </a:p>
          <a:p>
            <a:pPr lvl="1" fontAlgn="auto">
              <a:lnSpc>
                <a:spcPct val="150000"/>
              </a:lnSpc>
            </a:pPr>
            <a:r>
              <a:rPr lang="zh-CN" altLang="en-US" dirty="0" smtClean="0"/>
              <a:t>数据规模变化较大，海量数据集越来越普遍</a:t>
            </a:r>
            <a:endParaRPr lang="zh-CN" altLang="en-US" dirty="0" smtClean="0"/>
          </a:p>
          <a:p>
            <a:pPr lvl="1"/>
            <a:r>
              <a:rPr lang="zh-CN" altLang="en-US" dirty="0" smtClean="0"/>
              <a:t>算法必须是可伸缩的（</a:t>
            </a:r>
            <a:r>
              <a:rPr lang="en-US" altLang="zh-CN" dirty="0" smtClean="0"/>
              <a:t>scalable</a:t>
            </a:r>
            <a:r>
              <a:rPr lang="zh-CN" altLang="en-US" dirty="0" smtClean="0"/>
              <a:t>）</a:t>
            </a:r>
            <a:endParaRPr lang="zh-CN" altLang="en-US" dirty="0" smtClean="0"/>
          </a:p>
          <a:p>
            <a:pPr lvl="2"/>
            <a:r>
              <a:rPr lang="zh-CN" altLang="en-US" dirty="0"/>
              <a:t>例如，当要处理的数据不能放进内存时，可能需要非内存算法</a:t>
            </a:r>
            <a:endParaRPr lang="zh-CN" altLang="en-US" dirty="0"/>
          </a:p>
          <a:p>
            <a:pPr lvl="2"/>
            <a:r>
              <a:rPr lang="zh-CN" altLang="en-US" dirty="0" smtClean="0"/>
              <a:t>使用抽样技术或开发并行和分布算法也可以提高可伸缩程度</a:t>
            </a:r>
            <a:endParaRPr lang="en-US" altLang="zh-CN" dirty="0" smtClean="0"/>
          </a:p>
          <a:p>
            <a:pPr lvl="2"/>
            <a:r>
              <a:rPr lang="zh-CN" altLang="en-US" dirty="0" smtClean="0"/>
              <a:t>可伸缩可能还需要新的数据结构，以有效的方式访问个别记录</a:t>
            </a:r>
            <a:endParaRPr lang="zh-CN" altLang="en-US" dirty="0" smtClean="0"/>
          </a:p>
          <a:p>
            <a:pPr lvl="1"/>
            <a:endParaRPr lang="zh-CN" altLang="en-US" dirty="0" smtClean="0"/>
          </a:p>
        </p:txBody>
      </p:sp>
      <p:sp>
        <p:nvSpPr>
          <p:cNvPr id="6" name="灯片编号占位符 5"/>
          <p:cNvSpPr>
            <a:spLocks noGrp="1"/>
          </p:cNvSpPr>
          <p:nvPr>
            <p:ph type="sldNum" sz="quarter" idx="10"/>
          </p:nvPr>
        </p:nvSpPr>
        <p:spPr/>
        <p:txBody>
          <a:bodyPr/>
          <a:lstStyle/>
          <a:p>
            <a:fld id="{FA91AE6B-C4F2-45F5-8716-1253445A910F}" type="slidenum">
              <a:rPr lang="en-US" altLang="zh-CN" sz="1600" smtClean="0"/>
            </a:fld>
            <a:endParaRPr lang="en-US" altLang="zh-CN" sz="1600"/>
          </a:p>
        </p:txBody>
      </p:sp>
      <p:sp>
        <p:nvSpPr>
          <p:cNvPr id="2" name="云形标注 1"/>
          <p:cNvSpPr/>
          <p:nvPr/>
        </p:nvSpPr>
        <p:spPr>
          <a:xfrm>
            <a:off x="8208235" y="491073"/>
            <a:ext cx="3840427" cy="1468963"/>
          </a:xfrm>
          <a:prstGeom prst="cloudCallout">
            <a:avLst>
              <a:gd name="adj1" fmla="val -51522"/>
              <a:gd name="adj2" fmla="val 35110"/>
            </a:avLst>
          </a:prstGeom>
        </p:spPr>
        <p:style>
          <a:lnRef idx="1">
            <a:schemeClr val="accent6"/>
          </a:lnRef>
          <a:fillRef idx="2">
            <a:schemeClr val="accent6"/>
          </a:fillRef>
          <a:effectRef idx="1">
            <a:schemeClr val="accent6"/>
          </a:effectRef>
          <a:fontRef idx="minor">
            <a:schemeClr val="dk1"/>
          </a:fontRef>
        </p:style>
        <p:txBody>
          <a:bodyPr rtlCol="0" anchor="ctr"/>
          <a:lstStyle/>
          <a:p>
            <a:pPr marL="0" lvl="3" algn="ctr"/>
            <a:r>
              <a:rPr lang="zh-CN" altLang="en-US" sz="2400" b="1" dirty="0">
                <a:latin typeface="Times New Roman" panose="02020603050405020304" pitchFamily="18" charset="0"/>
                <a:ea typeface="华文细黑" pitchFamily="2" charset="-122"/>
                <a:cs typeface="Times New Roman" panose="02020603050405020304" pitchFamily="18" charset="0"/>
              </a:rPr>
              <a:t>数千兆字节</a:t>
            </a:r>
            <a:r>
              <a:rPr lang="en-US" altLang="zh-CN" sz="2400" b="1" dirty="0">
                <a:latin typeface="Times New Roman" panose="02020603050405020304" pitchFamily="18" charset="0"/>
                <a:ea typeface="华文细黑" pitchFamily="2" charset="-122"/>
                <a:cs typeface="Times New Roman" panose="02020603050405020304" pitchFamily="18" charset="0"/>
              </a:rPr>
              <a:t>(terabytes</a:t>
            </a:r>
            <a:r>
              <a:rPr lang="en-US" altLang="zh-CN" sz="2400" b="1" dirty="0" smtClean="0">
                <a:latin typeface="Times New Roman" panose="02020603050405020304" pitchFamily="18" charset="0"/>
                <a:ea typeface="华文细黑" pitchFamily="2" charset="-122"/>
                <a:cs typeface="Times New Roman" panose="02020603050405020304" pitchFamily="18" charset="0"/>
              </a:rPr>
              <a:t>)</a:t>
            </a:r>
            <a:endParaRPr lang="zh-CN" altLang="en-US" sz="3735" b="1" dirty="0">
              <a:latin typeface="Times New Roman" panose="02020603050405020304" pitchFamily="18" charset="0"/>
              <a:ea typeface="华文细黑"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342">
                                            <p:txEl>
                                              <p:pRg st="0" end="0"/>
                                            </p:txEl>
                                          </p:spTgt>
                                        </p:tgtEl>
                                        <p:attrNameLst>
                                          <p:attrName>style.visibility</p:attrName>
                                        </p:attrNameLst>
                                      </p:cBhvr>
                                      <p:to>
                                        <p:strVal val="visible"/>
                                      </p:to>
                                    </p:set>
                                    <p:animEffect transition="in" filter="fade">
                                      <p:cBhvr>
                                        <p:cTn id="7" dur="500"/>
                                        <p:tgtEl>
                                          <p:spTgt spid="143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42">
                                            <p:txEl>
                                              <p:pRg st="1" end="1"/>
                                            </p:txEl>
                                          </p:spTgt>
                                        </p:tgtEl>
                                        <p:attrNameLst>
                                          <p:attrName>style.visibility</p:attrName>
                                        </p:attrNameLst>
                                      </p:cBhvr>
                                      <p:to>
                                        <p:strVal val="visible"/>
                                      </p:to>
                                    </p:set>
                                    <p:animEffect transition="in" filter="fade">
                                      <p:cBhvr>
                                        <p:cTn id="12" dur="500"/>
                                        <p:tgtEl>
                                          <p:spTgt spid="143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14342">
                                            <p:txEl>
                                              <p:pRg st="2" end="2"/>
                                            </p:txEl>
                                          </p:spTgt>
                                        </p:tgtEl>
                                        <p:attrNameLst>
                                          <p:attrName>style.visibility</p:attrName>
                                        </p:attrNameLst>
                                      </p:cBhvr>
                                      <p:to>
                                        <p:strVal val="visible"/>
                                      </p:to>
                                    </p:set>
                                    <p:animEffect transition="in" filter="fade">
                                      <p:cBhvr>
                                        <p:cTn id="25" dur="500"/>
                                        <p:tgtEl>
                                          <p:spTgt spid="14342">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342">
                                            <p:txEl>
                                              <p:pRg st="3" end="3"/>
                                            </p:txEl>
                                          </p:spTgt>
                                        </p:tgtEl>
                                        <p:attrNameLst>
                                          <p:attrName>style.visibility</p:attrName>
                                        </p:attrNameLst>
                                      </p:cBhvr>
                                      <p:to>
                                        <p:strVal val="visible"/>
                                      </p:to>
                                    </p:set>
                                    <p:animEffect transition="in" filter="fade">
                                      <p:cBhvr>
                                        <p:cTn id="28" dur="500"/>
                                        <p:tgtEl>
                                          <p:spTgt spid="14342">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342">
                                            <p:txEl>
                                              <p:pRg st="4" end="4"/>
                                            </p:txEl>
                                          </p:spTgt>
                                        </p:tgtEl>
                                        <p:attrNameLst>
                                          <p:attrName>style.visibility</p:attrName>
                                        </p:attrNameLst>
                                      </p:cBhvr>
                                      <p:to>
                                        <p:strVal val="visible"/>
                                      </p:to>
                                    </p:set>
                                    <p:animEffect transition="in" filter="fade">
                                      <p:cBhvr>
                                        <p:cTn id="31" dur="500"/>
                                        <p:tgtEl>
                                          <p:spTgt spid="14342">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342">
                                            <p:txEl>
                                              <p:pRg st="5" end="5"/>
                                            </p:txEl>
                                          </p:spTgt>
                                        </p:tgtEl>
                                        <p:attrNameLst>
                                          <p:attrName>style.visibility</p:attrName>
                                        </p:attrNameLst>
                                      </p:cBhvr>
                                      <p:to>
                                        <p:strVal val="visible"/>
                                      </p:to>
                                    </p:set>
                                    <p:animEffect transition="in" filter="fade">
                                      <p:cBhvr>
                                        <p:cTn id="34" dur="500"/>
                                        <p:tgtEl>
                                          <p:spTgt spid="1434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2" grpId="0" uiExpand="1" build="p"/>
      <p:bldP spid="2" grpId="0" bldLvl="0" animBg="1"/>
      <p:bldP spid="2" grpId="1"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p:txBody>
          <a:bodyPr/>
          <a:lstStyle/>
          <a:p>
            <a:r>
              <a:rPr lang="zh-CN" altLang="en-US" dirty="0"/>
              <a:t>数据挖掘所面临的挑战</a:t>
            </a:r>
            <a:endParaRPr lang="zh-CN" altLang="en-US" dirty="0"/>
          </a:p>
        </p:txBody>
      </p:sp>
      <p:sp>
        <p:nvSpPr>
          <p:cNvPr id="15366" name="Rectangle 3"/>
          <p:cNvSpPr>
            <a:spLocks noGrp="1" noChangeArrowheads="1"/>
          </p:cNvSpPr>
          <p:nvPr>
            <p:ph idx="1"/>
          </p:nvPr>
        </p:nvSpPr>
        <p:spPr/>
        <p:txBody>
          <a:bodyPr/>
          <a:lstStyle/>
          <a:p>
            <a:pPr fontAlgn="auto">
              <a:lnSpc>
                <a:spcPct val="130000"/>
              </a:lnSpc>
            </a:pPr>
            <a:r>
              <a:rPr lang="zh-CN" altLang="en-US" sz="2400" dirty="0" smtClean="0">
                <a:latin typeface="楷体" panose="02010609060101010101" charset="-122"/>
                <a:ea typeface="楷体" panose="02010609060101010101" charset="-122"/>
                <a:cs typeface="楷体" panose="02010609060101010101" charset="-122"/>
              </a:rPr>
              <a:t>高维性</a:t>
            </a:r>
            <a:endParaRPr lang="zh-CN" altLang="en-US" sz="2400" dirty="0" smtClean="0">
              <a:latin typeface="楷体" panose="02010609060101010101" charset="-122"/>
              <a:ea typeface="楷体" panose="02010609060101010101" charset="-122"/>
              <a:cs typeface="楷体" panose="02010609060101010101" charset="-122"/>
            </a:endParaRPr>
          </a:p>
          <a:p>
            <a:pPr lvl="1" fontAlgn="auto">
              <a:lnSpc>
                <a:spcPct val="130000"/>
              </a:lnSpc>
            </a:pPr>
            <a:r>
              <a:rPr lang="zh-CN" altLang="en-US" dirty="0" smtClean="0">
                <a:latin typeface="楷体" panose="02010609060101010101" charset="-122"/>
                <a:ea typeface="楷体" panose="02010609060101010101" charset="-122"/>
                <a:cs typeface="楷体" panose="02010609060101010101" charset="-122"/>
              </a:rPr>
              <a:t>具有数以百计或数以千计属性的数据集</a:t>
            </a:r>
            <a:r>
              <a:rPr lang="zh-CN" altLang="en-US" sz="3200" dirty="0" smtClean="0">
                <a:latin typeface="楷体" panose="02010609060101010101" charset="-122"/>
                <a:ea typeface="楷体" panose="02010609060101010101" charset="-122"/>
                <a:cs typeface="楷体" panose="02010609060101010101" charset="-122"/>
              </a:rPr>
              <a:t> </a:t>
            </a:r>
            <a:endParaRPr lang="zh-CN" altLang="en-US" sz="3200" dirty="0" smtClean="0">
              <a:latin typeface="楷体" panose="02010609060101010101" charset="-122"/>
              <a:ea typeface="楷体" panose="02010609060101010101" charset="-122"/>
              <a:cs typeface="楷体" panose="02010609060101010101" charset="-122"/>
            </a:endParaRPr>
          </a:p>
          <a:p>
            <a:pPr lvl="2" fontAlgn="auto">
              <a:lnSpc>
                <a:spcPct val="130000"/>
              </a:lnSpc>
            </a:pPr>
            <a:r>
              <a:rPr lang="zh-CN" altLang="en-US" sz="1800" dirty="0" smtClean="0">
                <a:latin typeface="楷体" panose="02010609060101010101" charset="-122"/>
                <a:ea typeface="楷体" panose="02010609060101010101" charset="-122"/>
                <a:cs typeface="楷体" panose="02010609060101010101" charset="-122"/>
              </a:rPr>
              <a:t>生物信息学：涉及数千特征的基因表达数据 </a:t>
            </a:r>
            <a:endParaRPr lang="zh-CN" altLang="en-US" sz="1800" dirty="0" smtClean="0">
              <a:latin typeface="楷体" panose="02010609060101010101" charset="-122"/>
              <a:ea typeface="楷体" panose="02010609060101010101" charset="-122"/>
              <a:cs typeface="楷体" panose="02010609060101010101" charset="-122"/>
            </a:endParaRPr>
          </a:p>
          <a:p>
            <a:pPr lvl="2" fontAlgn="auto">
              <a:lnSpc>
                <a:spcPct val="130000"/>
              </a:lnSpc>
            </a:pPr>
            <a:r>
              <a:rPr lang="zh-CN" altLang="en-US" sz="1800" dirty="0" smtClean="0">
                <a:latin typeface="楷体" panose="02010609060101010101" charset="-122"/>
                <a:ea typeface="楷体" panose="02010609060101010101" charset="-122"/>
                <a:cs typeface="楷体" panose="02010609060101010101" charset="-122"/>
              </a:rPr>
              <a:t>不同地区温度测量：维度（特征数）的增长正比于测量的次数</a:t>
            </a:r>
            <a:r>
              <a:rPr lang="zh-CN" altLang="en-US" sz="2665" dirty="0" smtClean="0">
                <a:latin typeface="楷体" panose="02010609060101010101" charset="-122"/>
                <a:ea typeface="楷体" panose="02010609060101010101" charset="-122"/>
                <a:cs typeface="楷体" panose="02010609060101010101" charset="-122"/>
              </a:rPr>
              <a:t> </a:t>
            </a:r>
            <a:endParaRPr lang="zh-CN" altLang="en-US" sz="2665" dirty="0" smtClean="0">
              <a:latin typeface="楷体" panose="02010609060101010101" charset="-122"/>
              <a:ea typeface="楷体" panose="02010609060101010101" charset="-122"/>
              <a:cs typeface="楷体" panose="02010609060101010101" charset="-122"/>
            </a:endParaRPr>
          </a:p>
          <a:p>
            <a:pPr lvl="1" fontAlgn="auto">
              <a:lnSpc>
                <a:spcPct val="130000"/>
              </a:lnSpc>
            </a:pPr>
            <a:r>
              <a:rPr lang="zh-CN" altLang="en-US" dirty="0" smtClean="0">
                <a:latin typeface="楷体" panose="02010609060101010101" charset="-122"/>
                <a:ea typeface="楷体" panose="02010609060101010101" charset="-122"/>
                <a:cs typeface="楷体" panose="02010609060101010101" charset="-122"/>
              </a:rPr>
              <a:t>为低维数据开发的数据分析技术不能很好地处理高维数据 </a:t>
            </a:r>
            <a:endParaRPr lang="zh-CN" altLang="en-US" dirty="0" smtClean="0">
              <a:latin typeface="楷体" panose="02010609060101010101" charset="-122"/>
              <a:ea typeface="楷体" panose="02010609060101010101" charset="-122"/>
              <a:cs typeface="楷体" panose="02010609060101010101" charset="-122"/>
            </a:endParaRPr>
          </a:p>
          <a:p>
            <a:pPr lvl="1" fontAlgn="auto">
              <a:lnSpc>
                <a:spcPct val="130000"/>
              </a:lnSpc>
            </a:pPr>
            <a:r>
              <a:rPr lang="zh-CN" altLang="en-US" dirty="0" smtClean="0">
                <a:latin typeface="楷体" panose="02010609060101010101" charset="-122"/>
                <a:ea typeface="楷体" panose="02010609060101010101" charset="-122"/>
                <a:cs typeface="楷体" panose="02010609060101010101" charset="-122"/>
              </a:rPr>
              <a:t>某些数据分析算法，随着维度（特征数）的增加，计算复杂性迅速增加</a:t>
            </a:r>
            <a:r>
              <a:rPr lang="zh-CN" altLang="en-US" dirty="0" smtClean="0"/>
              <a:t> </a:t>
            </a:r>
            <a:endParaRPr lang="zh-CN" altLang="en-US" dirty="0" smtClean="0"/>
          </a:p>
          <a:p>
            <a:pPr eaLnBrk="1" hangingPunct="1"/>
            <a:endParaRPr lang="en-US" altLang="zh-CN" dirty="0" smtClean="0"/>
          </a:p>
        </p:txBody>
      </p:sp>
      <p:sp>
        <p:nvSpPr>
          <p:cNvPr id="6" name="灯片编号占位符 5"/>
          <p:cNvSpPr>
            <a:spLocks noGrp="1"/>
          </p:cNvSpPr>
          <p:nvPr>
            <p:ph type="sldNum" sz="quarter" idx="10"/>
          </p:nvPr>
        </p:nvSpPr>
        <p:spPr/>
        <p:txBody>
          <a:bodyPr/>
          <a:lstStyle/>
          <a:p>
            <a:pPr>
              <a:defRPr/>
            </a:pPr>
            <a:fld id="{8E3ED764-4661-414E-AEB4-90486D142C41}" type="slidenum">
              <a:rPr lang="en-US" altLang="zh-CN" sz="1600"/>
            </a:fld>
            <a:endParaRPr lang="en-US" altLang="zh-CN"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366">
                                            <p:txEl>
                                              <p:pRg st="0" end="0"/>
                                            </p:txEl>
                                          </p:spTgt>
                                        </p:tgtEl>
                                        <p:attrNameLst>
                                          <p:attrName>style.visibility</p:attrName>
                                        </p:attrNameLst>
                                      </p:cBhvr>
                                      <p:to>
                                        <p:strVal val="visible"/>
                                      </p:to>
                                    </p:set>
                                    <p:animEffect transition="in" filter="fade">
                                      <p:cBhvr>
                                        <p:cTn id="7" dur="500"/>
                                        <p:tgtEl>
                                          <p:spTgt spid="153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366">
                                            <p:txEl>
                                              <p:pRg st="1" end="1"/>
                                            </p:txEl>
                                          </p:spTgt>
                                        </p:tgtEl>
                                        <p:attrNameLst>
                                          <p:attrName>style.visibility</p:attrName>
                                        </p:attrNameLst>
                                      </p:cBhvr>
                                      <p:to>
                                        <p:strVal val="visible"/>
                                      </p:to>
                                    </p:set>
                                    <p:animEffect transition="in" filter="fade">
                                      <p:cBhvr>
                                        <p:cTn id="12" dur="500"/>
                                        <p:tgtEl>
                                          <p:spTgt spid="15366">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366">
                                            <p:txEl>
                                              <p:pRg st="2" end="2"/>
                                            </p:txEl>
                                          </p:spTgt>
                                        </p:tgtEl>
                                        <p:attrNameLst>
                                          <p:attrName>style.visibility</p:attrName>
                                        </p:attrNameLst>
                                      </p:cBhvr>
                                      <p:to>
                                        <p:strVal val="visible"/>
                                      </p:to>
                                    </p:set>
                                    <p:animEffect transition="in" filter="fade">
                                      <p:cBhvr>
                                        <p:cTn id="16" dur="500"/>
                                        <p:tgtEl>
                                          <p:spTgt spid="15366">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5366">
                                            <p:txEl>
                                              <p:pRg st="3" end="3"/>
                                            </p:txEl>
                                          </p:spTgt>
                                        </p:tgtEl>
                                        <p:attrNameLst>
                                          <p:attrName>style.visibility</p:attrName>
                                        </p:attrNameLst>
                                      </p:cBhvr>
                                      <p:to>
                                        <p:strVal val="visible"/>
                                      </p:to>
                                    </p:set>
                                    <p:animEffect transition="in" filter="fade">
                                      <p:cBhvr>
                                        <p:cTn id="20" dur="500"/>
                                        <p:tgtEl>
                                          <p:spTgt spid="1536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366">
                                            <p:txEl>
                                              <p:pRg st="4" end="4"/>
                                            </p:txEl>
                                          </p:spTgt>
                                        </p:tgtEl>
                                        <p:attrNameLst>
                                          <p:attrName>style.visibility</p:attrName>
                                        </p:attrNameLst>
                                      </p:cBhvr>
                                      <p:to>
                                        <p:strVal val="visible"/>
                                      </p:to>
                                    </p:set>
                                    <p:animEffect transition="in" filter="fade">
                                      <p:cBhvr>
                                        <p:cTn id="25" dur="500"/>
                                        <p:tgtEl>
                                          <p:spTgt spid="1536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366">
                                            <p:txEl>
                                              <p:pRg st="5" end="5"/>
                                            </p:txEl>
                                          </p:spTgt>
                                        </p:tgtEl>
                                        <p:attrNameLst>
                                          <p:attrName>style.visibility</p:attrName>
                                        </p:attrNameLst>
                                      </p:cBhvr>
                                      <p:to>
                                        <p:strVal val="visible"/>
                                      </p:to>
                                    </p:set>
                                    <p:animEffect transition="in" filter="fade">
                                      <p:cBhvr>
                                        <p:cTn id="30" dur="500"/>
                                        <p:tgtEl>
                                          <p:spTgt spid="1536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p:txBody>
          <a:bodyPr/>
          <a:lstStyle/>
          <a:p>
            <a:r>
              <a:rPr lang="zh-CN" altLang="en-US" dirty="0"/>
              <a:t>数据挖掘所面临的挑战</a:t>
            </a:r>
            <a:endParaRPr lang="zh-CN" altLang="en-US" dirty="0"/>
          </a:p>
        </p:txBody>
      </p:sp>
      <p:sp>
        <p:nvSpPr>
          <p:cNvPr id="16390" name="Rectangle 3"/>
          <p:cNvSpPr>
            <a:spLocks noGrp="1" noChangeArrowheads="1"/>
          </p:cNvSpPr>
          <p:nvPr>
            <p:ph idx="1"/>
          </p:nvPr>
        </p:nvSpPr>
        <p:spPr/>
        <p:txBody>
          <a:bodyPr>
            <a:normAutofit lnSpcReduction="10000"/>
          </a:bodyPr>
          <a:lstStyle/>
          <a:p>
            <a:pPr fontAlgn="auto">
              <a:lnSpc>
                <a:spcPct val="130000"/>
              </a:lnSpc>
            </a:pPr>
            <a:r>
              <a:rPr lang="zh-CN" altLang="en-US" sz="2400" dirty="0" smtClean="0"/>
              <a:t>异</a:t>
            </a:r>
            <a:r>
              <a:rPr lang="zh-CN" altLang="en-US" sz="2400" dirty="0" smtClean="0">
                <a:latin typeface="Times New Roman" panose="02020603050405020304" pitchFamily="18" charset="0"/>
                <a:ea typeface="楷体" panose="02010609060101010101" charset="-122"/>
                <a:cs typeface="Times New Roman" panose="02020603050405020304" pitchFamily="18" charset="0"/>
              </a:rPr>
              <a:t>种数据和复杂数据</a:t>
            </a:r>
            <a:endParaRPr lang="zh-CN" altLang="en-US" sz="2400" dirty="0" smtClean="0">
              <a:latin typeface="Times New Roman" panose="02020603050405020304" pitchFamily="18" charset="0"/>
              <a:ea typeface="楷体" panose="02010609060101010101" charset="-122"/>
              <a:cs typeface="Times New Roman" panose="02020603050405020304" pitchFamily="18" charset="0"/>
            </a:endParaRPr>
          </a:p>
          <a:p>
            <a:pPr lvl="1" fontAlgn="auto">
              <a:lnSpc>
                <a:spcPct val="130000"/>
              </a:lnSpc>
            </a:pPr>
            <a:r>
              <a:rPr lang="zh-CN" altLang="en-US" sz="2400" dirty="0" smtClean="0">
                <a:latin typeface="Times New Roman" panose="02020603050405020304" pitchFamily="18" charset="0"/>
                <a:ea typeface="楷体" panose="02010609060101010101" charset="-122"/>
                <a:cs typeface="Times New Roman" panose="02020603050405020304" pitchFamily="18" charset="0"/>
              </a:rPr>
              <a:t>传统的数据分析方法只处理包含相同类型属性的数据集</a:t>
            </a:r>
            <a:endParaRPr lang="zh-CN" altLang="en-US" sz="2400" dirty="0" smtClean="0">
              <a:latin typeface="Times New Roman" panose="02020603050405020304" pitchFamily="18" charset="0"/>
              <a:ea typeface="楷体" panose="02010609060101010101" charset="-122"/>
              <a:cs typeface="Times New Roman" panose="02020603050405020304" pitchFamily="18" charset="0"/>
            </a:endParaRPr>
          </a:p>
          <a:p>
            <a:pPr lvl="1" fontAlgn="auto">
              <a:lnSpc>
                <a:spcPct val="130000"/>
              </a:lnSpc>
            </a:pPr>
            <a:r>
              <a:rPr lang="zh-CN" altLang="en-US" sz="2400" dirty="0" smtClean="0">
                <a:latin typeface="Times New Roman" panose="02020603050405020304" pitchFamily="18" charset="0"/>
                <a:ea typeface="楷体" panose="02010609060101010101" charset="-122"/>
                <a:cs typeface="Times New Roman" panose="02020603050405020304" pitchFamily="18" charset="0"/>
              </a:rPr>
              <a:t>非传统的数据类型的出现需要能够处理异种属性的技术</a:t>
            </a:r>
            <a:endParaRPr lang="zh-CN" altLang="en-US" sz="2400" dirty="0" smtClean="0">
              <a:latin typeface="Times New Roman" panose="02020603050405020304" pitchFamily="18" charset="0"/>
              <a:ea typeface="楷体" panose="02010609060101010101" charset="-122"/>
              <a:cs typeface="Times New Roman" panose="02020603050405020304" pitchFamily="18" charset="0"/>
            </a:endParaRPr>
          </a:p>
          <a:p>
            <a:pPr lvl="2" fontAlgn="auto">
              <a:lnSpc>
                <a:spcPct val="130000"/>
              </a:lnSpc>
            </a:pPr>
            <a:r>
              <a:rPr lang="zh-CN" altLang="en-US" dirty="0" smtClean="0">
                <a:latin typeface="Times New Roman" panose="02020603050405020304" pitchFamily="18" charset="0"/>
                <a:ea typeface="楷体" panose="02010609060101010101" charset="-122"/>
                <a:cs typeface="Times New Roman" panose="02020603050405020304" pitchFamily="18" charset="0"/>
              </a:rPr>
              <a:t>半结构化文本和超链接的</a:t>
            </a:r>
            <a:r>
              <a:rPr lang="en-US" altLang="zh-CN" dirty="0" smtClean="0">
                <a:latin typeface="Times New Roman" panose="02020603050405020304" pitchFamily="18" charset="0"/>
                <a:ea typeface="楷体" panose="02010609060101010101" charset="-122"/>
                <a:cs typeface="Times New Roman" panose="02020603050405020304" pitchFamily="18" charset="0"/>
              </a:rPr>
              <a:t>Web</a:t>
            </a:r>
            <a:r>
              <a:rPr lang="zh-CN" altLang="en-US" dirty="0" smtClean="0">
                <a:latin typeface="Times New Roman" panose="02020603050405020304" pitchFamily="18" charset="0"/>
                <a:ea typeface="楷体" panose="02010609060101010101" charset="-122"/>
                <a:cs typeface="Times New Roman" panose="02020603050405020304" pitchFamily="18" charset="0"/>
              </a:rPr>
              <a:t>页面信息</a:t>
            </a:r>
            <a:endParaRPr lang="zh-CN" altLang="en-US" dirty="0" smtClean="0">
              <a:latin typeface="Times New Roman" panose="02020603050405020304" pitchFamily="18" charset="0"/>
              <a:ea typeface="楷体" panose="02010609060101010101" charset="-122"/>
              <a:cs typeface="Times New Roman" panose="02020603050405020304" pitchFamily="18" charset="0"/>
            </a:endParaRPr>
          </a:p>
          <a:p>
            <a:pPr lvl="2" fontAlgn="auto">
              <a:lnSpc>
                <a:spcPct val="130000"/>
              </a:lnSpc>
            </a:pPr>
            <a:r>
              <a:rPr lang="zh-CN" altLang="en-US" dirty="0" smtClean="0">
                <a:latin typeface="Times New Roman" panose="02020603050405020304" pitchFamily="18" charset="0"/>
                <a:ea typeface="楷体" panose="02010609060101010101" charset="-122"/>
                <a:cs typeface="Times New Roman" panose="02020603050405020304" pitchFamily="18" charset="0"/>
              </a:rPr>
              <a:t>具有序列和三维结构的</a:t>
            </a:r>
            <a:r>
              <a:rPr lang="en-US" altLang="zh-CN" dirty="0" smtClean="0">
                <a:latin typeface="Times New Roman" panose="02020603050405020304" pitchFamily="18" charset="0"/>
                <a:ea typeface="楷体" panose="02010609060101010101" charset="-122"/>
                <a:cs typeface="Times New Roman" panose="02020603050405020304" pitchFamily="18" charset="0"/>
              </a:rPr>
              <a:t>DNA</a:t>
            </a:r>
            <a:r>
              <a:rPr lang="zh-CN" altLang="en-US" dirty="0" smtClean="0">
                <a:latin typeface="Times New Roman" panose="02020603050405020304" pitchFamily="18" charset="0"/>
                <a:ea typeface="楷体" panose="02010609060101010101" charset="-122"/>
                <a:cs typeface="Times New Roman" panose="02020603050405020304" pitchFamily="18" charset="0"/>
              </a:rPr>
              <a:t>数据</a:t>
            </a:r>
            <a:endParaRPr lang="zh-CN" altLang="en-US" dirty="0" smtClean="0">
              <a:latin typeface="Times New Roman" panose="02020603050405020304" pitchFamily="18" charset="0"/>
              <a:ea typeface="楷体" panose="02010609060101010101" charset="-122"/>
              <a:cs typeface="Times New Roman" panose="02020603050405020304" pitchFamily="18" charset="0"/>
            </a:endParaRPr>
          </a:p>
          <a:p>
            <a:pPr lvl="2" fontAlgn="auto">
              <a:lnSpc>
                <a:spcPct val="130000"/>
              </a:lnSpc>
            </a:pPr>
            <a:r>
              <a:rPr lang="zh-CN" altLang="en-US" dirty="0" smtClean="0">
                <a:latin typeface="Times New Roman" panose="02020603050405020304" pitchFamily="18" charset="0"/>
                <a:ea typeface="楷体" panose="02010609060101010101" charset="-122"/>
                <a:cs typeface="Times New Roman" panose="02020603050405020304" pitchFamily="18" charset="0"/>
              </a:rPr>
              <a:t>地球表面不同位置上的时间序列测量值（温度、气压等）的气象数据</a:t>
            </a:r>
            <a:endParaRPr lang="zh-CN" altLang="en-US" dirty="0" smtClean="0">
              <a:latin typeface="Times New Roman" panose="02020603050405020304" pitchFamily="18" charset="0"/>
              <a:ea typeface="楷体" panose="02010609060101010101" charset="-122"/>
              <a:cs typeface="Times New Roman" panose="02020603050405020304" pitchFamily="18" charset="0"/>
            </a:endParaRPr>
          </a:p>
          <a:p>
            <a:pPr lvl="1" fontAlgn="auto">
              <a:lnSpc>
                <a:spcPct val="130000"/>
              </a:lnSpc>
            </a:pPr>
            <a:r>
              <a:rPr lang="zh-CN" altLang="en-US" dirty="0" smtClean="0">
                <a:latin typeface="Times New Roman" panose="02020603050405020304" pitchFamily="18" charset="0"/>
                <a:ea typeface="楷体" panose="02010609060101010101" charset="-122"/>
                <a:cs typeface="Times New Roman" panose="02020603050405020304" pitchFamily="18" charset="0"/>
              </a:rPr>
              <a:t>数据中的联系</a:t>
            </a:r>
            <a:endParaRPr lang="zh-CN" altLang="en-US" dirty="0" smtClean="0">
              <a:latin typeface="Times New Roman" panose="02020603050405020304" pitchFamily="18" charset="0"/>
              <a:ea typeface="楷体" panose="02010609060101010101" charset="-122"/>
              <a:cs typeface="Times New Roman" panose="02020603050405020304" pitchFamily="18" charset="0"/>
            </a:endParaRPr>
          </a:p>
          <a:p>
            <a:pPr lvl="2" fontAlgn="auto">
              <a:lnSpc>
                <a:spcPct val="130000"/>
              </a:lnSpc>
            </a:pPr>
            <a:r>
              <a:rPr lang="zh-CN" altLang="en-US" dirty="0" smtClean="0">
                <a:latin typeface="Times New Roman" panose="02020603050405020304" pitchFamily="18" charset="0"/>
                <a:ea typeface="楷体" panose="02010609060101010101" charset="-122"/>
                <a:cs typeface="Times New Roman" panose="02020603050405020304" pitchFamily="18" charset="0"/>
              </a:rPr>
              <a:t>如时间和空间的自相关性、图的连通性、半结构化文本和</a:t>
            </a:r>
            <a:r>
              <a:rPr lang="en-US" altLang="zh-CN" dirty="0" smtClean="0">
                <a:latin typeface="Times New Roman" panose="02020603050405020304" pitchFamily="18" charset="0"/>
                <a:ea typeface="楷体" panose="02010609060101010101" charset="-122"/>
                <a:cs typeface="Times New Roman" panose="02020603050405020304" pitchFamily="18" charset="0"/>
              </a:rPr>
              <a:t>XML</a:t>
            </a:r>
            <a:r>
              <a:rPr lang="zh-CN" altLang="en-US" dirty="0" smtClean="0">
                <a:latin typeface="Times New Roman" panose="02020603050405020304" pitchFamily="18" charset="0"/>
                <a:ea typeface="楷体" panose="02010609060101010101" charset="-122"/>
                <a:cs typeface="Times New Roman" panose="02020603050405020304" pitchFamily="18" charset="0"/>
              </a:rPr>
              <a:t>文档中元素之间的父子联系 </a:t>
            </a:r>
            <a:endParaRPr lang="zh-CN" altLang="en-US" dirty="0" smtClean="0">
              <a:latin typeface="Times New Roman" panose="02020603050405020304" pitchFamily="18" charset="0"/>
              <a:ea typeface="楷体" panose="02010609060101010101" charset="-122"/>
              <a:cs typeface="Times New Roman" panose="02020603050405020304" pitchFamily="18" charset="0"/>
            </a:endParaRPr>
          </a:p>
        </p:txBody>
      </p:sp>
      <p:sp>
        <p:nvSpPr>
          <p:cNvPr id="6" name="灯片编号占位符 5"/>
          <p:cNvSpPr>
            <a:spLocks noGrp="1"/>
          </p:cNvSpPr>
          <p:nvPr>
            <p:ph type="sldNum" sz="quarter" idx="10"/>
          </p:nvPr>
        </p:nvSpPr>
        <p:spPr/>
        <p:txBody>
          <a:bodyPr/>
          <a:lstStyle/>
          <a:p>
            <a:fld id="{12145CF8-3188-4EEA-A4C3-A76728868C87}" type="slidenum">
              <a:rPr lang="en-US" altLang="zh-CN" sz="1600" smtClean="0"/>
            </a:fld>
            <a:endParaRPr lang="en-US" altLang="zh-CN"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390">
                                            <p:txEl>
                                              <p:pRg st="0" end="0"/>
                                            </p:txEl>
                                          </p:spTgt>
                                        </p:tgtEl>
                                        <p:attrNameLst>
                                          <p:attrName>style.visibility</p:attrName>
                                        </p:attrNameLst>
                                      </p:cBhvr>
                                      <p:to>
                                        <p:strVal val="visible"/>
                                      </p:to>
                                    </p:set>
                                    <p:animEffect transition="in" filter="fade">
                                      <p:cBhvr>
                                        <p:cTn id="7" dur="500"/>
                                        <p:tgtEl>
                                          <p:spTgt spid="163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390">
                                            <p:txEl>
                                              <p:pRg st="1" end="1"/>
                                            </p:txEl>
                                          </p:spTgt>
                                        </p:tgtEl>
                                        <p:attrNameLst>
                                          <p:attrName>style.visibility</p:attrName>
                                        </p:attrNameLst>
                                      </p:cBhvr>
                                      <p:to>
                                        <p:strVal val="visible"/>
                                      </p:to>
                                    </p:set>
                                    <p:animEffect transition="in" filter="fade">
                                      <p:cBhvr>
                                        <p:cTn id="12" dur="500"/>
                                        <p:tgtEl>
                                          <p:spTgt spid="163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390">
                                            <p:txEl>
                                              <p:pRg st="2" end="2"/>
                                            </p:txEl>
                                          </p:spTgt>
                                        </p:tgtEl>
                                        <p:attrNameLst>
                                          <p:attrName>style.visibility</p:attrName>
                                        </p:attrNameLst>
                                      </p:cBhvr>
                                      <p:to>
                                        <p:strVal val="visible"/>
                                      </p:to>
                                    </p:set>
                                    <p:animEffect transition="in" filter="fade">
                                      <p:cBhvr>
                                        <p:cTn id="17" dur="500"/>
                                        <p:tgtEl>
                                          <p:spTgt spid="16390">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6390">
                                            <p:txEl>
                                              <p:pRg st="3" end="3"/>
                                            </p:txEl>
                                          </p:spTgt>
                                        </p:tgtEl>
                                        <p:attrNameLst>
                                          <p:attrName>style.visibility</p:attrName>
                                        </p:attrNameLst>
                                      </p:cBhvr>
                                      <p:to>
                                        <p:strVal val="visible"/>
                                      </p:to>
                                    </p:set>
                                    <p:animEffect transition="in" filter="fade">
                                      <p:cBhvr>
                                        <p:cTn id="21" dur="500"/>
                                        <p:tgtEl>
                                          <p:spTgt spid="16390">
                                            <p:txEl>
                                              <p:pRg st="3" end="3"/>
                                            </p:txEl>
                                          </p:spTgt>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6390">
                                            <p:txEl>
                                              <p:pRg st="4" end="4"/>
                                            </p:txEl>
                                          </p:spTgt>
                                        </p:tgtEl>
                                        <p:attrNameLst>
                                          <p:attrName>style.visibility</p:attrName>
                                        </p:attrNameLst>
                                      </p:cBhvr>
                                      <p:to>
                                        <p:strVal val="visible"/>
                                      </p:to>
                                    </p:set>
                                    <p:animEffect transition="in" filter="fade">
                                      <p:cBhvr>
                                        <p:cTn id="25" dur="500"/>
                                        <p:tgtEl>
                                          <p:spTgt spid="16390">
                                            <p:txEl>
                                              <p:pRg st="4" end="4"/>
                                            </p:txEl>
                                          </p:spTgt>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6390">
                                            <p:txEl>
                                              <p:pRg st="5" end="5"/>
                                            </p:txEl>
                                          </p:spTgt>
                                        </p:tgtEl>
                                        <p:attrNameLst>
                                          <p:attrName>style.visibility</p:attrName>
                                        </p:attrNameLst>
                                      </p:cBhvr>
                                      <p:to>
                                        <p:strVal val="visible"/>
                                      </p:to>
                                    </p:set>
                                    <p:animEffect transition="in" filter="fade">
                                      <p:cBhvr>
                                        <p:cTn id="29" dur="500"/>
                                        <p:tgtEl>
                                          <p:spTgt spid="16390">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390">
                                            <p:txEl>
                                              <p:pRg st="6" end="6"/>
                                            </p:txEl>
                                          </p:spTgt>
                                        </p:tgtEl>
                                        <p:attrNameLst>
                                          <p:attrName>style.visibility</p:attrName>
                                        </p:attrNameLst>
                                      </p:cBhvr>
                                      <p:to>
                                        <p:strVal val="visible"/>
                                      </p:to>
                                    </p:set>
                                    <p:animEffect transition="in" filter="fade">
                                      <p:cBhvr>
                                        <p:cTn id="34" dur="500"/>
                                        <p:tgtEl>
                                          <p:spTgt spid="16390">
                                            <p:txEl>
                                              <p:pRg st="6" end="6"/>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6390">
                                            <p:txEl>
                                              <p:pRg st="7" end="7"/>
                                            </p:txEl>
                                          </p:spTgt>
                                        </p:tgtEl>
                                        <p:attrNameLst>
                                          <p:attrName>style.visibility</p:attrName>
                                        </p:attrNameLst>
                                      </p:cBhvr>
                                      <p:to>
                                        <p:strVal val="visible"/>
                                      </p:to>
                                    </p:set>
                                    <p:animEffect transition="in" filter="fade">
                                      <p:cBhvr>
                                        <p:cTn id="38" dur="500"/>
                                        <p:tgtEl>
                                          <p:spTgt spid="1639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Grp="1" noChangeArrowheads="1"/>
          </p:cNvSpPr>
          <p:nvPr>
            <p:ph type="title"/>
          </p:nvPr>
        </p:nvSpPr>
        <p:spPr/>
        <p:txBody>
          <a:bodyPr/>
          <a:lstStyle/>
          <a:p>
            <a:r>
              <a:rPr lang="zh-CN" altLang="en-US" dirty="0"/>
              <a:t>数据挖掘所面临的挑战</a:t>
            </a:r>
            <a:endParaRPr lang="zh-CN" altLang="en-US" dirty="0"/>
          </a:p>
        </p:txBody>
      </p:sp>
      <p:sp>
        <p:nvSpPr>
          <p:cNvPr id="17414" name="Rectangle 3"/>
          <p:cNvSpPr>
            <a:spLocks noGrp="1" noChangeArrowheads="1"/>
          </p:cNvSpPr>
          <p:nvPr>
            <p:ph idx="1"/>
          </p:nvPr>
        </p:nvSpPr>
        <p:spPr/>
        <p:txBody>
          <a:bodyPr/>
          <a:lstStyle/>
          <a:p>
            <a:pPr fontAlgn="auto">
              <a:lnSpc>
                <a:spcPct val="130000"/>
              </a:lnSpc>
            </a:pPr>
            <a:r>
              <a:rPr lang="zh-CN" altLang="en-US" sz="2400" dirty="0" smtClean="0">
                <a:latin typeface="楷体" panose="02010609060101010101" charset="-122"/>
                <a:ea typeface="楷体" panose="02010609060101010101" charset="-122"/>
                <a:cs typeface="楷体" panose="02010609060101010101" charset="-122"/>
              </a:rPr>
              <a:t>数据的所有权与分布 </a:t>
            </a:r>
            <a:endParaRPr lang="zh-CN" altLang="en-US" sz="2400" dirty="0" smtClean="0">
              <a:latin typeface="楷体" panose="02010609060101010101" charset="-122"/>
              <a:ea typeface="楷体" panose="02010609060101010101" charset="-122"/>
              <a:cs typeface="楷体" panose="02010609060101010101" charset="-122"/>
            </a:endParaRPr>
          </a:p>
          <a:p>
            <a:pPr lvl="1" fontAlgn="auto">
              <a:lnSpc>
                <a:spcPct val="130000"/>
              </a:lnSpc>
            </a:pPr>
            <a:r>
              <a:rPr lang="zh-CN" altLang="en-US" sz="2400" dirty="0" smtClean="0">
                <a:latin typeface="楷体" panose="02010609060101010101" charset="-122"/>
                <a:ea typeface="楷体" panose="02010609060101010101" charset="-122"/>
                <a:cs typeface="楷体" panose="02010609060101010101" charset="-122"/>
              </a:rPr>
              <a:t>数据地理上分布在属于多个机构的资源中</a:t>
            </a:r>
            <a:endParaRPr lang="zh-CN" altLang="en-US" sz="2400" dirty="0" smtClean="0">
              <a:latin typeface="楷体" panose="02010609060101010101" charset="-122"/>
              <a:ea typeface="楷体" panose="02010609060101010101" charset="-122"/>
              <a:cs typeface="楷体" panose="02010609060101010101" charset="-122"/>
            </a:endParaRPr>
          </a:p>
          <a:p>
            <a:pPr lvl="2" fontAlgn="auto">
              <a:lnSpc>
                <a:spcPct val="130000"/>
              </a:lnSpc>
            </a:pPr>
            <a:r>
              <a:rPr lang="zh-CN" altLang="en-US" dirty="0" smtClean="0">
                <a:latin typeface="楷体" panose="02010609060101010101" charset="-122"/>
                <a:ea typeface="楷体" panose="02010609060101010101" charset="-122"/>
                <a:cs typeface="楷体" panose="02010609060101010101" charset="-122"/>
              </a:rPr>
              <a:t>需要开发分布式数据挖掘技术</a:t>
            </a:r>
            <a:endParaRPr lang="en-US" altLang="zh-CN" dirty="0" smtClean="0">
              <a:latin typeface="楷体" panose="02010609060101010101" charset="-122"/>
              <a:ea typeface="楷体" panose="02010609060101010101" charset="-122"/>
              <a:cs typeface="楷体" panose="02010609060101010101" charset="-122"/>
            </a:endParaRPr>
          </a:p>
          <a:p>
            <a:pPr lvl="2" fontAlgn="auto">
              <a:lnSpc>
                <a:spcPct val="130000"/>
              </a:lnSpc>
            </a:pPr>
            <a:r>
              <a:rPr lang="zh-CN" altLang="en-US" dirty="0" smtClean="0">
                <a:latin typeface="楷体" panose="02010609060101010101" charset="-122"/>
                <a:ea typeface="楷体" panose="02010609060101010101" charset="-122"/>
                <a:cs typeface="楷体" panose="02010609060101010101" charset="-122"/>
              </a:rPr>
              <a:t>协调访问权限</a:t>
            </a:r>
            <a:endParaRPr lang="zh-CN" altLang="en-US" dirty="0" smtClean="0">
              <a:latin typeface="楷体" panose="02010609060101010101" charset="-122"/>
              <a:ea typeface="楷体" panose="02010609060101010101" charset="-122"/>
              <a:cs typeface="楷体" panose="02010609060101010101" charset="-122"/>
            </a:endParaRPr>
          </a:p>
          <a:p>
            <a:pPr lvl="1" fontAlgn="auto">
              <a:lnSpc>
                <a:spcPct val="130000"/>
              </a:lnSpc>
            </a:pPr>
            <a:r>
              <a:rPr lang="zh-CN" altLang="en-US" dirty="0" smtClean="0">
                <a:latin typeface="楷体" panose="02010609060101010101" charset="-122"/>
                <a:ea typeface="楷体" panose="02010609060101010101" charset="-122"/>
                <a:cs typeface="楷体" panose="02010609060101010101" charset="-122"/>
              </a:rPr>
              <a:t>分布式数据挖掘算法面临的主要挑战包括</a:t>
            </a:r>
            <a:endParaRPr lang="zh-CN" altLang="en-US" dirty="0" smtClean="0">
              <a:latin typeface="楷体" panose="02010609060101010101" charset="-122"/>
              <a:ea typeface="楷体" panose="02010609060101010101" charset="-122"/>
              <a:cs typeface="楷体" panose="02010609060101010101" charset="-122"/>
            </a:endParaRPr>
          </a:p>
          <a:p>
            <a:pPr lvl="2" fontAlgn="auto">
              <a:lnSpc>
                <a:spcPct val="130000"/>
              </a:lnSpc>
            </a:pPr>
            <a:r>
              <a:rPr lang="zh-CN" altLang="en-US" dirty="0" smtClean="0">
                <a:latin typeface="楷体" panose="02010609060101010101" charset="-122"/>
                <a:ea typeface="楷体" panose="02010609060101010101" charset="-122"/>
                <a:cs typeface="楷体" panose="02010609060101010101" charset="-122"/>
              </a:rPr>
              <a:t>如何降低执行分布式计算所需的通信量？</a:t>
            </a:r>
            <a:endParaRPr lang="zh-CN" altLang="en-US" dirty="0" smtClean="0">
              <a:latin typeface="楷体" panose="02010609060101010101" charset="-122"/>
              <a:ea typeface="楷体" panose="02010609060101010101" charset="-122"/>
              <a:cs typeface="楷体" panose="02010609060101010101" charset="-122"/>
            </a:endParaRPr>
          </a:p>
          <a:p>
            <a:pPr lvl="2" fontAlgn="auto">
              <a:lnSpc>
                <a:spcPct val="130000"/>
              </a:lnSpc>
            </a:pPr>
            <a:r>
              <a:rPr lang="zh-CN" altLang="en-US" dirty="0" smtClean="0">
                <a:latin typeface="楷体" panose="02010609060101010101" charset="-122"/>
                <a:ea typeface="楷体" panose="02010609060101010101" charset="-122"/>
                <a:cs typeface="楷体" panose="02010609060101010101" charset="-122"/>
              </a:rPr>
              <a:t>如何有效地统一从多个资源得到的数据挖掘结果？</a:t>
            </a:r>
            <a:endParaRPr lang="zh-CN" altLang="en-US" dirty="0" smtClean="0">
              <a:latin typeface="楷体" panose="02010609060101010101" charset="-122"/>
              <a:ea typeface="楷体" panose="02010609060101010101" charset="-122"/>
              <a:cs typeface="楷体" panose="02010609060101010101" charset="-122"/>
            </a:endParaRPr>
          </a:p>
          <a:p>
            <a:pPr lvl="2" fontAlgn="auto">
              <a:lnSpc>
                <a:spcPct val="130000"/>
              </a:lnSpc>
            </a:pPr>
            <a:r>
              <a:rPr lang="zh-CN" altLang="en-US" dirty="0" smtClean="0">
                <a:latin typeface="楷体" panose="02010609060101010101" charset="-122"/>
                <a:ea typeface="楷体" panose="02010609060101010101" charset="-122"/>
                <a:cs typeface="楷体" panose="02010609060101010101" charset="-122"/>
              </a:rPr>
              <a:t>如何处理数据安全性问题？ </a:t>
            </a:r>
            <a:endParaRPr lang="zh-CN" altLang="en-US" dirty="0" smtClean="0">
              <a:latin typeface="楷体" panose="02010609060101010101" charset="-122"/>
              <a:ea typeface="楷体" panose="02010609060101010101" charset="-122"/>
              <a:cs typeface="楷体" panose="02010609060101010101" charset="-122"/>
            </a:endParaRPr>
          </a:p>
        </p:txBody>
      </p:sp>
      <p:sp>
        <p:nvSpPr>
          <p:cNvPr id="6" name="灯片编号占位符 5"/>
          <p:cNvSpPr>
            <a:spLocks noGrp="1"/>
          </p:cNvSpPr>
          <p:nvPr>
            <p:ph type="sldNum" sz="quarter" idx="10"/>
          </p:nvPr>
        </p:nvSpPr>
        <p:spPr/>
        <p:txBody>
          <a:bodyPr/>
          <a:lstStyle/>
          <a:p>
            <a:fld id="{DD445757-FD83-4CF1-89B7-7B7259536AD8}" type="slidenum">
              <a:rPr lang="en-US" altLang="zh-CN" sz="1600" smtClean="0"/>
            </a:fld>
            <a:endParaRPr lang="en-US" altLang="zh-CN"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414">
                                            <p:txEl>
                                              <p:pRg st="0" end="0"/>
                                            </p:txEl>
                                          </p:spTgt>
                                        </p:tgtEl>
                                        <p:attrNameLst>
                                          <p:attrName>style.visibility</p:attrName>
                                        </p:attrNameLst>
                                      </p:cBhvr>
                                      <p:to>
                                        <p:strVal val="visible"/>
                                      </p:to>
                                    </p:set>
                                    <p:animEffect transition="in" filter="fade">
                                      <p:cBhvr>
                                        <p:cTn id="7" dur="500"/>
                                        <p:tgtEl>
                                          <p:spTgt spid="174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414">
                                            <p:txEl>
                                              <p:pRg st="1" end="1"/>
                                            </p:txEl>
                                          </p:spTgt>
                                        </p:tgtEl>
                                        <p:attrNameLst>
                                          <p:attrName>style.visibility</p:attrName>
                                        </p:attrNameLst>
                                      </p:cBhvr>
                                      <p:to>
                                        <p:strVal val="visible"/>
                                      </p:to>
                                    </p:set>
                                    <p:animEffect transition="in" filter="fade">
                                      <p:cBhvr>
                                        <p:cTn id="12" dur="500"/>
                                        <p:tgtEl>
                                          <p:spTgt spid="17414">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414">
                                            <p:txEl>
                                              <p:pRg st="2" end="2"/>
                                            </p:txEl>
                                          </p:spTgt>
                                        </p:tgtEl>
                                        <p:attrNameLst>
                                          <p:attrName>style.visibility</p:attrName>
                                        </p:attrNameLst>
                                      </p:cBhvr>
                                      <p:to>
                                        <p:strVal val="visible"/>
                                      </p:to>
                                    </p:set>
                                    <p:animEffect transition="in" filter="fade">
                                      <p:cBhvr>
                                        <p:cTn id="16" dur="500"/>
                                        <p:tgtEl>
                                          <p:spTgt spid="17414">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414">
                                            <p:txEl>
                                              <p:pRg st="3" end="3"/>
                                            </p:txEl>
                                          </p:spTgt>
                                        </p:tgtEl>
                                        <p:attrNameLst>
                                          <p:attrName>style.visibility</p:attrName>
                                        </p:attrNameLst>
                                      </p:cBhvr>
                                      <p:to>
                                        <p:strVal val="visible"/>
                                      </p:to>
                                    </p:set>
                                    <p:animEffect transition="in" filter="fade">
                                      <p:cBhvr>
                                        <p:cTn id="19" dur="500"/>
                                        <p:tgtEl>
                                          <p:spTgt spid="17414">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414">
                                            <p:txEl>
                                              <p:pRg st="4" end="4"/>
                                            </p:txEl>
                                          </p:spTgt>
                                        </p:tgtEl>
                                        <p:attrNameLst>
                                          <p:attrName>style.visibility</p:attrName>
                                        </p:attrNameLst>
                                      </p:cBhvr>
                                      <p:to>
                                        <p:strVal val="visible"/>
                                      </p:to>
                                    </p:set>
                                    <p:animEffect transition="in" filter="fade">
                                      <p:cBhvr>
                                        <p:cTn id="24" dur="500"/>
                                        <p:tgtEl>
                                          <p:spTgt spid="17414">
                                            <p:txEl>
                                              <p:pRg st="4" end="4"/>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7414">
                                            <p:txEl>
                                              <p:pRg st="5" end="5"/>
                                            </p:txEl>
                                          </p:spTgt>
                                        </p:tgtEl>
                                        <p:attrNameLst>
                                          <p:attrName>style.visibility</p:attrName>
                                        </p:attrNameLst>
                                      </p:cBhvr>
                                      <p:to>
                                        <p:strVal val="visible"/>
                                      </p:to>
                                    </p:set>
                                    <p:animEffect transition="in" filter="fade">
                                      <p:cBhvr>
                                        <p:cTn id="28" dur="500"/>
                                        <p:tgtEl>
                                          <p:spTgt spid="17414">
                                            <p:txEl>
                                              <p:pRg st="5" end="5"/>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7414">
                                            <p:txEl>
                                              <p:pRg st="6" end="6"/>
                                            </p:txEl>
                                          </p:spTgt>
                                        </p:tgtEl>
                                        <p:attrNameLst>
                                          <p:attrName>style.visibility</p:attrName>
                                        </p:attrNameLst>
                                      </p:cBhvr>
                                      <p:to>
                                        <p:strVal val="visible"/>
                                      </p:to>
                                    </p:set>
                                    <p:animEffect transition="in" filter="fade">
                                      <p:cBhvr>
                                        <p:cTn id="32" dur="500"/>
                                        <p:tgtEl>
                                          <p:spTgt spid="17414">
                                            <p:txEl>
                                              <p:pRg st="6" end="6"/>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414">
                                            <p:txEl>
                                              <p:pRg st="7" end="7"/>
                                            </p:txEl>
                                          </p:spTgt>
                                        </p:tgtEl>
                                        <p:attrNameLst>
                                          <p:attrName>style.visibility</p:attrName>
                                        </p:attrNameLst>
                                      </p:cBhvr>
                                      <p:to>
                                        <p:strVal val="visible"/>
                                      </p:to>
                                    </p:set>
                                    <p:animEffect transition="in" filter="fade">
                                      <p:cBhvr>
                                        <p:cTn id="36" dur="500"/>
                                        <p:tgtEl>
                                          <p:spTgt spid="174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4"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p:txBody>
          <a:bodyPr/>
          <a:lstStyle/>
          <a:p>
            <a:r>
              <a:rPr lang="zh-CN" altLang="en-US" smtClean="0"/>
              <a:t>数据挖掘所面临的挑战</a:t>
            </a:r>
            <a:endParaRPr lang="zh-CN" altLang="en-US" dirty="0"/>
          </a:p>
        </p:txBody>
      </p:sp>
      <p:sp>
        <p:nvSpPr>
          <p:cNvPr id="18438" name="Rectangle 3"/>
          <p:cNvSpPr>
            <a:spLocks noGrp="1" noChangeArrowheads="1"/>
          </p:cNvSpPr>
          <p:nvPr>
            <p:ph idx="1"/>
          </p:nvPr>
        </p:nvSpPr>
        <p:spPr/>
        <p:txBody>
          <a:bodyPr/>
          <a:lstStyle/>
          <a:p>
            <a:pPr fontAlgn="auto">
              <a:lnSpc>
                <a:spcPct val="130000"/>
              </a:lnSpc>
            </a:pPr>
            <a:r>
              <a:rPr lang="zh-CN" altLang="en-US" sz="2400" dirty="0" smtClean="0">
                <a:latin typeface="楷体" panose="02010609060101010101" charset="-122"/>
                <a:ea typeface="楷体" panose="02010609060101010101" charset="-122"/>
                <a:cs typeface="楷体" panose="02010609060101010101" charset="-122"/>
              </a:rPr>
              <a:t>非传统的分析</a:t>
            </a:r>
            <a:endParaRPr lang="zh-CN" altLang="en-US" sz="2400" dirty="0" smtClean="0">
              <a:latin typeface="楷体" panose="02010609060101010101" charset="-122"/>
              <a:ea typeface="楷体" panose="02010609060101010101" charset="-122"/>
              <a:cs typeface="楷体" panose="02010609060101010101" charset="-122"/>
            </a:endParaRPr>
          </a:p>
          <a:p>
            <a:pPr lvl="1" fontAlgn="auto">
              <a:lnSpc>
                <a:spcPct val="130000"/>
              </a:lnSpc>
            </a:pPr>
            <a:r>
              <a:rPr lang="zh-CN" altLang="en-US" sz="2400" dirty="0" smtClean="0">
                <a:latin typeface="楷体" panose="02010609060101010101" charset="-122"/>
                <a:ea typeface="楷体" panose="02010609060101010101" charset="-122"/>
                <a:cs typeface="楷体" panose="02010609060101010101" charset="-122"/>
              </a:rPr>
              <a:t>传统的统计学方法：假设</a:t>
            </a:r>
            <a:r>
              <a:rPr lang="en-US" altLang="zh-CN" sz="2400" dirty="0" smtClean="0">
                <a:latin typeface="楷体" panose="02010609060101010101" charset="-122"/>
                <a:ea typeface="楷体" panose="02010609060101010101" charset="-122"/>
                <a:cs typeface="楷体" panose="02010609060101010101" charset="-122"/>
              </a:rPr>
              <a:t>-</a:t>
            </a:r>
            <a:r>
              <a:rPr lang="zh-CN" altLang="en-US" sz="2400" dirty="0" smtClean="0">
                <a:latin typeface="楷体" panose="02010609060101010101" charset="-122"/>
                <a:ea typeface="楷体" panose="02010609060101010101" charset="-122"/>
                <a:cs typeface="楷体" panose="02010609060101010101" charset="-122"/>
              </a:rPr>
              <a:t>检验模式</a:t>
            </a:r>
            <a:endParaRPr lang="zh-CN" altLang="en-US" sz="2400" dirty="0" smtClean="0">
              <a:latin typeface="楷体" panose="02010609060101010101" charset="-122"/>
              <a:ea typeface="楷体" panose="02010609060101010101" charset="-122"/>
              <a:cs typeface="楷体" panose="02010609060101010101" charset="-122"/>
            </a:endParaRPr>
          </a:p>
          <a:p>
            <a:pPr lvl="2" fontAlgn="auto">
              <a:lnSpc>
                <a:spcPct val="130000"/>
              </a:lnSpc>
            </a:pPr>
            <a:r>
              <a:rPr lang="zh-CN" altLang="en-US" dirty="0" smtClean="0">
                <a:latin typeface="楷体" panose="02010609060101010101" charset="-122"/>
                <a:ea typeface="楷体" panose="02010609060101010101" charset="-122"/>
                <a:cs typeface="楷体" panose="02010609060101010101" charset="-122"/>
              </a:rPr>
              <a:t>提出一种假设，设计实验来收集数据，然后针对假设分析数据</a:t>
            </a:r>
            <a:endParaRPr lang="zh-CN" altLang="en-US" dirty="0" smtClean="0">
              <a:latin typeface="楷体" panose="02010609060101010101" charset="-122"/>
              <a:ea typeface="楷体" panose="02010609060101010101" charset="-122"/>
              <a:cs typeface="楷体" panose="02010609060101010101" charset="-122"/>
            </a:endParaRPr>
          </a:p>
          <a:p>
            <a:pPr lvl="1" fontAlgn="auto">
              <a:lnSpc>
                <a:spcPct val="130000"/>
              </a:lnSpc>
            </a:pPr>
            <a:r>
              <a:rPr lang="zh-CN" altLang="en-US" dirty="0" smtClean="0">
                <a:latin typeface="楷体" panose="02010609060101010101" charset="-122"/>
                <a:ea typeface="楷体" panose="02010609060101010101" charset="-122"/>
                <a:cs typeface="楷体" panose="02010609060101010101" charset="-122"/>
              </a:rPr>
              <a:t>当前的数据分析任务常常需要产生和评估数以千计的假设</a:t>
            </a:r>
            <a:endParaRPr lang="zh-CN" altLang="en-US" dirty="0" smtClean="0">
              <a:latin typeface="楷体" panose="02010609060101010101" charset="-122"/>
              <a:ea typeface="楷体" panose="02010609060101010101" charset="-122"/>
              <a:cs typeface="楷体" panose="02010609060101010101" charset="-122"/>
            </a:endParaRPr>
          </a:p>
          <a:p>
            <a:pPr lvl="2" fontAlgn="auto">
              <a:lnSpc>
                <a:spcPct val="130000"/>
              </a:lnSpc>
            </a:pPr>
            <a:r>
              <a:rPr lang="zh-CN" altLang="en-US" dirty="0" smtClean="0">
                <a:latin typeface="楷体" panose="02010609060101010101" charset="-122"/>
                <a:ea typeface="楷体" panose="02010609060101010101" charset="-122"/>
                <a:cs typeface="楷体" panose="02010609060101010101" charset="-122"/>
              </a:rPr>
              <a:t>希望自动地产生和评估假设导致了一些数据挖掘技术的开发</a:t>
            </a:r>
            <a:endParaRPr lang="zh-CN" altLang="en-US" dirty="0" smtClean="0">
              <a:latin typeface="楷体" panose="02010609060101010101" charset="-122"/>
              <a:ea typeface="楷体" panose="02010609060101010101" charset="-122"/>
              <a:cs typeface="楷体" panose="02010609060101010101" charset="-122"/>
            </a:endParaRPr>
          </a:p>
        </p:txBody>
      </p:sp>
      <p:sp>
        <p:nvSpPr>
          <p:cNvPr id="6" name="灯片编号占位符 5"/>
          <p:cNvSpPr>
            <a:spLocks noGrp="1"/>
          </p:cNvSpPr>
          <p:nvPr>
            <p:ph type="sldNum" sz="quarter" idx="10"/>
          </p:nvPr>
        </p:nvSpPr>
        <p:spPr/>
        <p:txBody>
          <a:bodyPr/>
          <a:lstStyle/>
          <a:p>
            <a:fld id="{FFD10DA5-99CC-4AAC-BCD3-54F3DE073DAD}" type="slidenum">
              <a:rPr lang="en-US" altLang="zh-CN" sz="1600" smtClean="0"/>
            </a:fld>
            <a:endParaRPr lang="en-US" altLang="zh-CN"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438">
                                            <p:txEl>
                                              <p:pRg st="0" end="0"/>
                                            </p:txEl>
                                          </p:spTgt>
                                        </p:tgtEl>
                                        <p:attrNameLst>
                                          <p:attrName>style.visibility</p:attrName>
                                        </p:attrNameLst>
                                      </p:cBhvr>
                                      <p:to>
                                        <p:strVal val="visible"/>
                                      </p:to>
                                    </p:set>
                                    <p:animEffect transition="in" filter="fade">
                                      <p:cBhvr>
                                        <p:cTn id="7" dur="500"/>
                                        <p:tgtEl>
                                          <p:spTgt spid="184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438">
                                            <p:txEl>
                                              <p:pRg st="1" end="1"/>
                                            </p:txEl>
                                          </p:spTgt>
                                        </p:tgtEl>
                                        <p:attrNameLst>
                                          <p:attrName>style.visibility</p:attrName>
                                        </p:attrNameLst>
                                      </p:cBhvr>
                                      <p:to>
                                        <p:strVal val="visible"/>
                                      </p:to>
                                    </p:set>
                                    <p:animEffect transition="in" filter="fade">
                                      <p:cBhvr>
                                        <p:cTn id="12" dur="500"/>
                                        <p:tgtEl>
                                          <p:spTgt spid="18438">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8438">
                                            <p:txEl>
                                              <p:pRg st="2" end="2"/>
                                            </p:txEl>
                                          </p:spTgt>
                                        </p:tgtEl>
                                        <p:attrNameLst>
                                          <p:attrName>style.visibility</p:attrName>
                                        </p:attrNameLst>
                                      </p:cBhvr>
                                      <p:to>
                                        <p:strVal val="visible"/>
                                      </p:to>
                                    </p:set>
                                    <p:animEffect transition="in" filter="fade">
                                      <p:cBhvr>
                                        <p:cTn id="16" dur="1000"/>
                                        <p:tgtEl>
                                          <p:spTgt spid="1843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438">
                                            <p:txEl>
                                              <p:pRg st="3" end="3"/>
                                            </p:txEl>
                                          </p:spTgt>
                                        </p:tgtEl>
                                        <p:attrNameLst>
                                          <p:attrName>style.visibility</p:attrName>
                                        </p:attrNameLst>
                                      </p:cBhvr>
                                      <p:to>
                                        <p:strVal val="visible"/>
                                      </p:to>
                                    </p:set>
                                    <p:animEffect transition="in" filter="fade">
                                      <p:cBhvr>
                                        <p:cTn id="21" dur="500"/>
                                        <p:tgtEl>
                                          <p:spTgt spid="18438">
                                            <p:txEl>
                                              <p:pRg st="3" end="3"/>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8438">
                                            <p:txEl>
                                              <p:pRg st="4" end="4"/>
                                            </p:txEl>
                                          </p:spTgt>
                                        </p:tgtEl>
                                        <p:attrNameLst>
                                          <p:attrName>style.visibility</p:attrName>
                                        </p:attrNameLst>
                                      </p:cBhvr>
                                      <p:to>
                                        <p:strVal val="visible"/>
                                      </p:to>
                                    </p:set>
                                    <p:animEffect transition="in" filter="fade">
                                      <p:cBhvr>
                                        <p:cTn id="25" dur="1000"/>
                                        <p:tgtEl>
                                          <p:spTgt spid="1843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3"/>
          <p:cNvSpPr/>
          <p:nvPr/>
        </p:nvSpPr>
        <p:spPr>
          <a:xfrm>
            <a:off x="1636395" y="3074035"/>
            <a:ext cx="8684895" cy="70993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charset="-122"/>
                <a:sym typeface="+mn-ea"/>
              </a:rPr>
              <a:t>云计算 </a:t>
            </a:r>
            <a:endParaRPr lang="zh-CN" altLang="zh-CN" sz="3600" b="1" dirty="0">
              <a:ea typeface="黑体" panose="02010609060101010101" charset="-122"/>
              <a:sym typeface="Helvetica Light"/>
            </a:endParaRPr>
          </a:p>
        </p:txBody>
      </p:sp>
      <p:pic>
        <p:nvPicPr>
          <p:cNvPr id="100" name="图片 99"/>
          <p:cNvPicPr/>
          <p:nvPr/>
        </p:nvPicPr>
        <p:blipFill>
          <a:blip r:embed="rId1">
            <a:alphaModFix amt="41000"/>
          </a:blip>
          <a:stretch>
            <a:fillRect/>
          </a:stretch>
        </p:blipFill>
        <p:spPr>
          <a:xfrm rot="20340000">
            <a:off x="894715" y="1828165"/>
            <a:ext cx="3469640" cy="4369435"/>
          </a:xfrm>
          <a:prstGeom prst="rect">
            <a:avLst/>
          </a:prstGeom>
          <a:noFill/>
          <a:ln w="9525">
            <a:noFill/>
          </a:ln>
          <a:effectLst>
            <a:softEdge rad="127000"/>
          </a:effectLst>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1"/>
          <a:srcRect l="7394" t="21585" r="7309" b="21466"/>
          <a:stretch>
            <a:fillRect/>
          </a:stretch>
        </p:blipFill>
        <p:spPr>
          <a:xfrm>
            <a:off x="1523999" y="857250"/>
            <a:ext cx="9144001" cy="5143500"/>
          </a:xfrm>
          <a:prstGeom prst="rect">
            <a:avLst/>
          </a:prstGeom>
        </p:spPr>
      </p:pic>
      <p:pic>
        <p:nvPicPr>
          <p:cNvPr id="3" name="图片 2"/>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34816"/>
          <a:stretch>
            <a:fillRect/>
          </a:stretch>
        </p:blipFill>
        <p:spPr>
          <a:xfrm>
            <a:off x="1513115" y="0"/>
            <a:ext cx="2508139" cy="6858000"/>
          </a:xfrm>
          <a:prstGeom prst="rect">
            <a:avLst/>
          </a:prstGeom>
        </p:spPr>
      </p:pic>
      <p:sp>
        <p:nvSpPr>
          <p:cNvPr id="4" name="文本框 3"/>
          <p:cNvSpPr txBox="1"/>
          <p:nvPr/>
        </p:nvSpPr>
        <p:spPr>
          <a:xfrm>
            <a:off x="3032089" y="1507389"/>
            <a:ext cx="1057275" cy="1753235"/>
          </a:xfrm>
          <a:prstGeom prst="rect">
            <a:avLst/>
          </a:prstGeom>
          <a:noFill/>
        </p:spPr>
        <p:txBody>
          <a:bodyPr wrap="none" rtlCol="0">
            <a:spAutoFit/>
          </a:bodyPr>
          <a:lstStyle/>
          <a:p>
            <a:r>
              <a:rPr lang="zh-CN" altLang="en-US" sz="5400" b="1" dirty="0">
                <a:solidFill>
                  <a:prstClr val="white"/>
                </a:solidFill>
                <a:effectLst>
                  <a:outerShdw blurRad="50800" dist="38100" dir="2700000" algn="tl" rotWithShape="0">
                    <a:prstClr val="black">
                      <a:alpha val="40000"/>
                    </a:prstClr>
                  </a:outerShdw>
                </a:effectLst>
              </a:rPr>
              <a:t>目</a:t>
            </a:r>
            <a:endParaRPr lang="en-US" altLang="zh-CN" sz="5400" b="1" dirty="0">
              <a:solidFill>
                <a:prstClr val="white"/>
              </a:solidFill>
              <a:effectLst>
                <a:outerShdw blurRad="50800" dist="38100" dir="2700000" algn="tl" rotWithShape="0">
                  <a:prstClr val="black">
                    <a:alpha val="40000"/>
                  </a:prstClr>
                </a:outerShdw>
              </a:effectLst>
            </a:endParaRPr>
          </a:p>
          <a:p>
            <a:r>
              <a:rPr lang="zh-CN" altLang="en-US" sz="5400" b="1" dirty="0">
                <a:solidFill>
                  <a:prstClr val="white"/>
                </a:solidFill>
                <a:effectLst>
                  <a:outerShdw blurRad="50800" dist="38100" dir="2700000" algn="tl" rotWithShape="0">
                    <a:prstClr val="black">
                      <a:alpha val="40000"/>
                    </a:prstClr>
                  </a:outerShdw>
                </a:effectLst>
              </a:rPr>
              <a:t>录</a:t>
            </a:r>
            <a:r>
              <a:rPr lang="en-US" altLang="zh-CN" sz="5400" b="1" dirty="0">
                <a:solidFill>
                  <a:prstClr val="white"/>
                </a:solidFill>
                <a:effectLst>
                  <a:outerShdw blurRad="50800" dist="38100" dir="2700000" algn="tl" rotWithShape="0">
                    <a:prstClr val="black">
                      <a:alpha val="40000"/>
                    </a:prstClr>
                  </a:outerShdw>
                </a:effectLst>
              </a:rPr>
              <a:t> </a:t>
            </a:r>
            <a:endParaRPr lang="zh-CN" altLang="en-US" sz="5400" b="1" dirty="0">
              <a:solidFill>
                <a:prstClr val="white"/>
              </a:solidFill>
              <a:effectLst>
                <a:outerShdw blurRad="50800" dist="38100" dir="2700000" algn="tl" rotWithShape="0">
                  <a:prstClr val="black">
                    <a:alpha val="40000"/>
                  </a:prstClr>
                </a:outerShdw>
              </a:effectLst>
            </a:endParaRPr>
          </a:p>
        </p:txBody>
      </p:sp>
      <p:sp>
        <p:nvSpPr>
          <p:cNvPr id="41" name="圆角矩形 40"/>
          <p:cNvSpPr/>
          <p:nvPr/>
        </p:nvSpPr>
        <p:spPr>
          <a:xfrm>
            <a:off x="5032261" y="1826054"/>
            <a:ext cx="4500563" cy="585533"/>
          </a:xfrm>
          <a:prstGeom prst="roundRect">
            <a:avLst>
              <a:gd name="adj" fmla="val 20658"/>
            </a:avLst>
          </a:prstGeom>
          <a:solidFill>
            <a:srgbClr val="7AB8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2" name="圆角矩形 41"/>
          <p:cNvSpPr/>
          <p:nvPr/>
        </p:nvSpPr>
        <p:spPr>
          <a:xfrm>
            <a:off x="5032261" y="265340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3" name="圆角矩形 42"/>
          <p:cNvSpPr/>
          <p:nvPr/>
        </p:nvSpPr>
        <p:spPr>
          <a:xfrm>
            <a:off x="5032261" y="348075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圆角矩形 43"/>
          <p:cNvSpPr/>
          <p:nvPr/>
        </p:nvSpPr>
        <p:spPr>
          <a:xfrm>
            <a:off x="5032261" y="430810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3" name="矩形 62"/>
          <p:cNvSpPr/>
          <p:nvPr/>
        </p:nvSpPr>
        <p:spPr>
          <a:xfrm>
            <a:off x="5651777" y="1928003"/>
            <a:ext cx="3430905" cy="414020"/>
          </a:xfrm>
          <a:prstGeom prst="rect">
            <a:avLst/>
          </a:prstGeom>
        </p:spPr>
        <p:txBody>
          <a:bodyPr wrap="none">
            <a:spAutoFit/>
          </a:bodyPr>
          <a:lstStyle/>
          <a:p>
            <a:r>
              <a:rPr lang="zh-CN" altLang="en-US" sz="2100" spc="225" dirty="0">
                <a:solidFill>
                  <a:prstClr val="white"/>
                </a:solidFill>
              </a:rPr>
              <a:t>云计算</a:t>
            </a:r>
            <a:r>
              <a:rPr lang="en-US" altLang="zh-CN" sz="2100" spc="225" dirty="0">
                <a:solidFill>
                  <a:prstClr val="white"/>
                </a:solidFill>
              </a:rPr>
              <a:t>——</a:t>
            </a:r>
            <a:r>
              <a:rPr lang="zh-CN" altLang="en-US" sz="2100" spc="225" dirty="0">
                <a:solidFill>
                  <a:prstClr val="white"/>
                </a:solidFill>
              </a:rPr>
              <a:t>大数据的计算</a:t>
            </a:r>
            <a:endParaRPr lang="zh-CN" altLang="en-US" sz="2100" spc="225" dirty="0">
              <a:solidFill>
                <a:prstClr val="white"/>
              </a:solidFill>
            </a:endParaRPr>
          </a:p>
        </p:txBody>
      </p:sp>
      <p:sp>
        <p:nvSpPr>
          <p:cNvPr id="64" name="矩形 63"/>
          <p:cNvSpPr/>
          <p:nvPr/>
        </p:nvSpPr>
        <p:spPr>
          <a:xfrm>
            <a:off x="5651777" y="2722687"/>
            <a:ext cx="2249805" cy="414020"/>
          </a:xfrm>
          <a:prstGeom prst="rect">
            <a:avLst/>
          </a:prstGeom>
        </p:spPr>
        <p:txBody>
          <a:bodyPr wrap="none">
            <a:spAutoFit/>
          </a:bodyPr>
          <a:lstStyle/>
          <a:p>
            <a:r>
              <a:rPr lang="zh-CN" altLang="en-US" sz="2100" spc="225" dirty="0">
                <a:solidFill>
                  <a:prstClr val="black">
                    <a:lumMod val="75000"/>
                    <a:lumOff val="25000"/>
                  </a:prstClr>
                </a:solidFill>
              </a:rPr>
              <a:t>云计算发展现状</a:t>
            </a:r>
            <a:endParaRPr lang="zh-CN" altLang="en-US" sz="2100" spc="225" dirty="0">
              <a:solidFill>
                <a:prstClr val="black">
                  <a:lumMod val="75000"/>
                  <a:lumOff val="25000"/>
                </a:prstClr>
              </a:solidFill>
            </a:endParaRPr>
          </a:p>
        </p:txBody>
      </p:sp>
      <p:sp>
        <p:nvSpPr>
          <p:cNvPr id="65" name="矩形 64"/>
          <p:cNvSpPr/>
          <p:nvPr/>
        </p:nvSpPr>
        <p:spPr>
          <a:xfrm>
            <a:off x="5651777" y="3587437"/>
            <a:ext cx="3430905" cy="414020"/>
          </a:xfrm>
          <a:prstGeom prst="rect">
            <a:avLst/>
          </a:prstGeom>
        </p:spPr>
        <p:txBody>
          <a:bodyPr wrap="none">
            <a:spAutoFit/>
          </a:bodyPr>
          <a:lstStyle/>
          <a:p>
            <a:r>
              <a:rPr lang="zh-CN" altLang="en-US" sz="2100" spc="225" dirty="0">
                <a:solidFill>
                  <a:prstClr val="black">
                    <a:lumMod val="75000"/>
                    <a:lumOff val="25000"/>
                  </a:prstClr>
                </a:solidFill>
              </a:rPr>
              <a:t>云计算的服务模式和</a:t>
            </a:r>
            <a:r>
              <a:rPr lang="zh-CN" altLang="en-US" sz="2100" spc="225" dirty="0">
                <a:solidFill>
                  <a:prstClr val="black">
                    <a:lumMod val="75000"/>
                    <a:lumOff val="25000"/>
                  </a:prstClr>
                </a:solidFill>
              </a:rPr>
              <a:t>类型</a:t>
            </a:r>
            <a:endParaRPr lang="zh-CN" altLang="en-US" sz="2100" spc="225" dirty="0">
              <a:solidFill>
                <a:prstClr val="black">
                  <a:lumMod val="75000"/>
                  <a:lumOff val="25000"/>
                </a:prstClr>
              </a:solidFill>
            </a:endParaRPr>
          </a:p>
        </p:txBody>
      </p:sp>
      <p:sp>
        <p:nvSpPr>
          <p:cNvPr id="76" name="Freeform 173"/>
          <p:cNvSpPr>
            <a:spLocks noEditPoints="1"/>
          </p:cNvSpPr>
          <p:nvPr/>
        </p:nvSpPr>
        <p:spPr bwMode="auto">
          <a:xfrm>
            <a:off x="5243856" y="2016688"/>
            <a:ext cx="328601" cy="204266"/>
          </a:xfrm>
          <a:custGeom>
            <a:avLst/>
            <a:gdLst>
              <a:gd name="T0" fmla="*/ 3 w 47"/>
              <a:gd name="T1" fmla="*/ 0 h 29"/>
              <a:gd name="T2" fmla="*/ 0 w 47"/>
              <a:gd name="T3" fmla="*/ 25 h 29"/>
              <a:gd name="T4" fmla="*/ 44 w 47"/>
              <a:gd name="T5" fmla="*/ 29 h 29"/>
              <a:gd name="T6" fmla="*/ 47 w 47"/>
              <a:gd name="T7" fmla="*/ 4 h 29"/>
              <a:gd name="T8" fmla="*/ 26 w 47"/>
              <a:gd name="T9" fmla="*/ 5 h 29"/>
              <a:gd name="T10" fmla="*/ 30 w 47"/>
              <a:gd name="T11" fmla="*/ 10 h 29"/>
              <a:gd name="T12" fmla="*/ 26 w 47"/>
              <a:gd name="T13" fmla="*/ 5 h 29"/>
              <a:gd name="T14" fmla="*/ 33 w 47"/>
              <a:gd name="T15" fmla="*/ 17 h 29"/>
              <a:gd name="T16" fmla="*/ 28 w 47"/>
              <a:gd name="T17" fmla="*/ 12 h 29"/>
              <a:gd name="T18" fmla="*/ 19 w 47"/>
              <a:gd name="T19" fmla="*/ 5 h 29"/>
              <a:gd name="T20" fmla="*/ 23 w 47"/>
              <a:gd name="T21" fmla="*/ 10 h 29"/>
              <a:gd name="T22" fmla="*/ 19 w 47"/>
              <a:gd name="T23" fmla="*/ 5 h 29"/>
              <a:gd name="T24" fmla="*/ 26 w 47"/>
              <a:gd name="T25" fmla="*/ 17 h 29"/>
              <a:gd name="T26" fmla="*/ 21 w 47"/>
              <a:gd name="T27" fmla="*/ 12 h 29"/>
              <a:gd name="T28" fmla="*/ 12 w 47"/>
              <a:gd name="T29" fmla="*/ 5 h 29"/>
              <a:gd name="T30" fmla="*/ 16 w 47"/>
              <a:gd name="T31" fmla="*/ 10 h 29"/>
              <a:gd name="T32" fmla="*/ 12 w 47"/>
              <a:gd name="T33" fmla="*/ 5 h 29"/>
              <a:gd name="T34" fmla="*/ 19 w 47"/>
              <a:gd name="T35" fmla="*/ 17 h 29"/>
              <a:gd name="T36" fmla="*/ 14 w 47"/>
              <a:gd name="T37" fmla="*/ 12 h 29"/>
              <a:gd name="T38" fmla="*/ 5 w 47"/>
              <a:gd name="T39" fmla="*/ 5 h 29"/>
              <a:gd name="T40" fmla="*/ 9 w 47"/>
              <a:gd name="T41" fmla="*/ 10 h 29"/>
              <a:gd name="T42" fmla="*/ 5 w 47"/>
              <a:gd name="T43" fmla="*/ 5 h 29"/>
              <a:gd name="T44" fmla="*/ 12 w 47"/>
              <a:gd name="T45" fmla="*/ 17 h 29"/>
              <a:gd name="T46" fmla="*/ 7 w 47"/>
              <a:gd name="T47" fmla="*/ 12 h 29"/>
              <a:gd name="T48" fmla="*/ 9 w 47"/>
              <a:gd name="T49" fmla="*/ 24 h 29"/>
              <a:gd name="T50" fmla="*/ 5 w 47"/>
              <a:gd name="T51" fmla="*/ 19 h 29"/>
              <a:gd name="T52" fmla="*/ 9 w 47"/>
              <a:gd name="T53" fmla="*/ 24 h 29"/>
              <a:gd name="T54" fmla="*/ 12 w 47"/>
              <a:gd name="T55" fmla="*/ 24 h 29"/>
              <a:gd name="T56" fmla="*/ 35 w 47"/>
              <a:gd name="T57" fmla="*/ 19 h 29"/>
              <a:gd name="T58" fmla="*/ 42 w 47"/>
              <a:gd name="T59" fmla="*/ 24 h 29"/>
              <a:gd name="T60" fmla="*/ 37 w 47"/>
              <a:gd name="T61" fmla="*/ 19 h 29"/>
              <a:gd name="T62" fmla="*/ 42 w 47"/>
              <a:gd name="T63" fmla="*/ 24 h 29"/>
              <a:gd name="T64" fmla="*/ 35 w 47"/>
              <a:gd name="T65" fmla="*/ 12 h 29"/>
              <a:gd name="T66" fmla="*/ 40 w 47"/>
              <a:gd name="T67" fmla="*/ 17 h 29"/>
              <a:gd name="T68" fmla="*/ 42 w 47"/>
              <a:gd name="T69" fmla="*/ 10 h 29"/>
              <a:gd name="T70" fmla="*/ 33 w 47"/>
              <a:gd name="T71" fmla="*/ 5 h 29"/>
              <a:gd name="T72" fmla="*/ 42 w 47"/>
              <a:gd name="T7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29">
                <a:moveTo>
                  <a:pt x="44" y="0"/>
                </a:moveTo>
                <a:cubicBezTo>
                  <a:pt x="3" y="0"/>
                  <a:pt x="3" y="0"/>
                  <a:pt x="3" y="0"/>
                </a:cubicBezTo>
                <a:cubicBezTo>
                  <a:pt x="1" y="0"/>
                  <a:pt x="0" y="2"/>
                  <a:pt x="0" y="4"/>
                </a:cubicBezTo>
                <a:cubicBezTo>
                  <a:pt x="0" y="25"/>
                  <a:pt x="0" y="25"/>
                  <a:pt x="0" y="25"/>
                </a:cubicBezTo>
                <a:cubicBezTo>
                  <a:pt x="0" y="27"/>
                  <a:pt x="1" y="29"/>
                  <a:pt x="3" y="29"/>
                </a:cubicBezTo>
                <a:cubicBezTo>
                  <a:pt x="44" y="29"/>
                  <a:pt x="44" y="29"/>
                  <a:pt x="44" y="29"/>
                </a:cubicBezTo>
                <a:cubicBezTo>
                  <a:pt x="45" y="29"/>
                  <a:pt x="47" y="27"/>
                  <a:pt x="47" y="25"/>
                </a:cubicBezTo>
                <a:cubicBezTo>
                  <a:pt x="47" y="4"/>
                  <a:pt x="47" y="4"/>
                  <a:pt x="47" y="4"/>
                </a:cubicBezTo>
                <a:cubicBezTo>
                  <a:pt x="47" y="2"/>
                  <a:pt x="45" y="0"/>
                  <a:pt x="44" y="0"/>
                </a:cubicBezTo>
                <a:close/>
                <a:moveTo>
                  <a:pt x="26" y="5"/>
                </a:moveTo>
                <a:cubicBezTo>
                  <a:pt x="30" y="5"/>
                  <a:pt x="30" y="5"/>
                  <a:pt x="30" y="5"/>
                </a:cubicBezTo>
                <a:cubicBezTo>
                  <a:pt x="30" y="10"/>
                  <a:pt x="30" y="10"/>
                  <a:pt x="30" y="10"/>
                </a:cubicBezTo>
                <a:cubicBezTo>
                  <a:pt x="26" y="10"/>
                  <a:pt x="26" y="10"/>
                  <a:pt x="26" y="10"/>
                </a:cubicBezTo>
                <a:lnTo>
                  <a:pt x="26" y="5"/>
                </a:lnTo>
                <a:close/>
                <a:moveTo>
                  <a:pt x="33" y="12"/>
                </a:moveTo>
                <a:cubicBezTo>
                  <a:pt x="33" y="17"/>
                  <a:pt x="33" y="17"/>
                  <a:pt x="33" y="17"/>
                </a:cubicBezTo>
                <a:cubicBezTo>
                  <a:pt x="28" y="17"/>
                  <a:pt x="28" y="17"/>
                  <a:pt x="28" y="17"/>
                </a:cubicBezTo>
                <a:cubicBezTo>
                  <a:pt x="28" y="12"/>
                  <a:pt x="28" y="12"/>
                  <a:pt x="28" y="12"/>
                </a:cubicBezTo>
                <a:lnTo>
                  <a:pt x="33" y="12"/>
                </a:lnTo>
                <a:close/>
                <a:moveTo>
                  <a:pt x="19" y="5"/>
                </a:moveTo>
                <a:cubicBezTo>
                  <a:pt x="23" y="5"/>
                  <a:pt x="23" y="5"/>
                  <a:pt x="23" y="5"/>
                </a:cubicBezTo>
                <a:cubicBezTo>
                  <a:pt x="23" y="10"/>
                  <a:pt x="23" y="10"/>
                  <a:pt x="23" y="10"/>
                </a:cubicBezTo>
                <a:cubicBezTo>
                  <a:pt x="19" y="10"/>
                  <a:pt x="19" y="10"/>
                  <a:pt x="19" y="10"/>
                </a:cubicBezTo>
                <a:lnTo>
                  <a:pt x="19" y="5"/>
                </a:lnTo>
                <a:close/>
                <a:moveTo>
                  <a:pt x="26" y="12"/>
                </a:moveTo>
                <a:cubicBezTo>
                  <a:pt x="26" y="17"/>
                  <a:pt x="26" y="17"/>
                  <a:pt x="26" y="17"/>
                </a:cubicBezTo>
                <a:cubicBezTo>
                  <a:pt x="21" y="17"/>
                  <a:pt x="21" y="17"/>
                  <a:pt x="21" y="17"/>
                </a:cubicBezTo>
                <a:cubicBezTo>
                  <a:pt x="21" y="12"/>
                  <a:pt x="21" y="12"/>
                  <a:pt x="21" y="12"/>
                </a:cubicBezTo>
                <a:lnTo>
                  <a:pt x="26" y="12"/>
                </a:lnTo>
                <a:close/>
                <a:moveTo>
                  <a:pt x="12" y="5"/>
                </a:moveTo>
                <a:cubicBezTo>
                  <a:pt x="16" y="5"/>
                  <a:pt x="16" y="5"/>
                  <a:pt x="16" y="5"/>
                </a:cubicBezTo>
                <a:cubicBezTo>
                  <a:pt x="16" y="10"/>
                  <a:pt x="16" y="10"/>
                  <a:pt x="16" y="10"/>
                </a:cubicBezTo>
                <a:cubicBezTo>
                  <a:pt x="12" y="10"/>
                  <a:pt x="12" y="10"/>
                  <a:pt x="12" y="10"/>
                </a:cubicBezTo>
                <a:lnTo>
                  <a:pt x="12" y="5"/>
                </a:lnTo>
                <a:close/>
                <a:moveTo>
                  <a:pt x="19" y="12"/>
                </a:moveTo>
                <a:cubicBezTo>
                  <a:pt x="19" y="17"/>
                  <a:pt x="19" y="17"/>
                  <a:pt x="19" y="17"/>
                </a:cubicBezTo>
                <a:cubicBezTo>
                  <a:pt x="14" y="17"/>
                  <a:pt x="14" y="17"/>
                  <a:pt x="14" y="17"/>
                </a:cubicBezTo>
                <a:cubicBezTo>
                  <a:pt x="14" y="12"/>
                  <a:pt x="14" y="12"/>
                  <a:pt x="14" y="12"/>
                </a:cubicBezTo>
                <a:lnTo>
                  <a:pt x="19" y="12"/>
                </a:lnTo>
                <a:close/>
                <a:moveTo>
                  <a:pt x="5" y="5"/>
                </a:moveTo>
                <a:cubicBezTo>
                  <a:pt x="9" y="5"/>
                  <a:pt x="9" y="5"/>
                  <a:pt x="9" y="5"/>
                </a:cubicBezTo>
                <a:cubicBezTo>
                  <a:pt x="9" y="10"/>
                  <a:pt x="9" y="10"/>
                  <a:pt x="9" y="10"/>
                </a:cubicBezTo>
                <a:cubicBezTo>
                  <a:pt x="5" y="10"/>
                  <a:pt x="5" y="10"/>
                  <a:pt x="5" y="10"/>
                </a:cubicBezTo>
                <a:lnTo>
                  <a:pt x="5" y="5"/>
                </a:lnTo>
                <a:close/>
                <a:moveTo>
                  <a:pt x="12" y="12"/>
                </a:moveTo>
                <a:cubicBezTo>
                  <a:pt x="12" y="17"/>
                  <a:pt x="12" y="17"/>
                  <a:pt x="12" y="17"/>
                </a:cubicBezTo>
                <a:cubicBezTo>
                  <a:pt x="7" y="17"/>
                  <a:pt x="7" y="17"/>
                  <a:pt x="7" y="17"/>
                </a:cubicBezTo>
                <a:cubicBezTo>
                  <a:pt x="7" y="12"/>
                  <a:pt x="7" y="12"/>
                  <a:pt x="7" y="12"/>
                </a:cubicBezTo>
                <a:lnTo>
                  <a:pt x="12" y="12"/>
                </a:lnTo>
                <a:close/>
                <a:moveTo>
                  <a:pt x="9" y="24"/>
                </a:moveTo>
                <a:cubicBezTo>
                  <a:pt x="5" y="24"/>
                  <a:pt x="5" y="24"/>
                  <a:pt x="5" y="24"/>
                </a:cubicBezTo>
                <a:cubicBezTo>
                  <a:pt x="5" y="19"/>
                  <a:pt x="5" y="19"/>
                  <a:pt x="5" y="19"/>
                </a:cubicBezTo>
                <a:cubicBezTo>
                  <a:pt x="9" y="19"/>
                  <a:pt x="9" y="19"/>
                  <a:pt x="9" y="19"/>
                </a:cubicBezTo>
                <a:lnTo>
                  <a:pt x="9" y="24"/>
                </a:lnTo>
                <a:close/>
                <a:moveTo>
                  <a:pt x="35" y="24"/>
                </a:moveTo>
                <a:cubicBezTo>
                  <a:pt x="12" y="24"/>
                  <a:pt x="12" y="24"/>
                  <a:pt x="12" y="24"/>
                </a:cubicBezTo>
                <a:cubicBezTo>
                  <a:pt x="12" y="19"/>
                  <a:pt x="12" y="19"/>
                  <a:pt x="12" y="19"/>
                </a:cubicBezTo>
                <a:cubicBezTo>
                  <a:pt x="35" y="19"/>
                  <a:pt x="35" y="19"/>
                  <a:pt x="35" y="19"/>
                </a:cubicBezTo>
                <a:lnTo>
                  <a:pt x="35" y="24"/>
                </a:lnTo>
                <a:close/>
                <a:moveTo>
                  <a:pt x="42" y="24"/>
                </a:moveTo>
                <a:cubicBezTo>
                  <a:pt x="37" y="24"/>
                  <a:pt x="37" y="24"/>
                  <a:pt x="37" y="24"/>
                </a:cubicBezTo>
                <a:cubicBezTo>
                  <a:pt x="37" y="19"/>
                  <a:pt x="37" y="19"/>
                  <a:pt x="37" y="19"/>
                </a:cubicBezTo>
                <a:cubicBezTo>
                  <a:pt x="42" y="19"/>
                  <a:pt x="42" y="19"/>
                  <a:pt x="42" y="19"/>
                </a:cubicBezTo>
                <a:lnTo>
                  <a:pt x="42" y="24"/>
                </a:lnTo>
                <a:close/>
                <a:moveTo>
                  <a:pt x="35" y="17"/>
                </a:moveTo>
                <a:cubicBezTo>
                  <a:pt x="35" y="12"/>
                  <a:pt x="35" y="12"/>
                  <a:pt x="35" y="12"/>
                </a:cubicBezTo>
                <a:cubicBezTo>
                  <a:pt x="40" y="12"/>
                  <a:pt x="40" y="12"/>
                  <a:pt x="40" y="12"/>
                </a:cubicBezTo>
                <a:cubicBezTo>
                  <a:pt x="40" y="17"/>
                  <a:pt x="40" y="17"/>
                  <a:pt x="40" y="17"/>
                </a:cubicBezTo>
                <a:lnTo>
                  <a:pt x="35" y="17"/>
                </a:lnTo>
                <a:close/>
                <a:moveTo>
                  <a:pt x="42" y="10"/>
                </a:moveTo>
                <a:cubicBezTo>
                  <a:pt x="33" y="10"/>
                  <a:pt x="33" y="10"/>
                  <a:pt x="33" y="10"/>
                </a:cubicBezTo>
                <a:cubicBezTo>
                  <a:pt x="33" y="5"/>
                  <a:pt x="33" y="5"/>
                  <a:pt x="33" y="5"/>
                </a:cubicBezTo>
                <a:cubicBezTo>
                  <a:pt x="42" y="5"/>
                  <a:pt x="42" y="5"/>
                  <a:pt x="42" y="5"/>
                </a:cubicBezTo>
                <a:lnTo>
                  <a:pt x="42" y="10"/>
                </a:lnTo>
                <a:close/>
              </a:path>
            </a:pathLst>
          </a:custGeom>
          <a:solidFill>
            <a:schemeClr val="bg1"/>
          </a:solidFill>
          <a:ln>
            <a:noFill/>
          </a:ln>
        </p:spPr>
        <p:txBody>
          <a:bodyPr vert="horz" wrap="square" lIns="68580" tIns="34290" rIns="68580" bIns="34290" numCol="1" anchor="t" anchorCtr="0" compatLnSpc="1"/>
          <a:lstStyle/>
          <a:p>
            <a:endParaRPr lang="id-ID" sz="1350">
              <a:solidFill>
                <a:prstClr val="black"/>
              </a:solidFill>
            </a:endParaRPr>
          </a:p>
        </p:txBody>
      </p:sp>
      <p:sp>
        <p:nvSpPr>
          <p:cNvPr id="77" name="Freeform 110"/>
          <p:cNvSpPr>
            <a:spLocks noEditPoints="1"/>
          </p:cNvSpPr>
          <p:nvPr/>
        </p:nvSpPr>
        <p:spPr bwMode="auto">
          <a:xfrm>
            <a:off x="5241851" y="2794917"/>
            <a:ext cx="330606" cy="247955"/>
          </a:xfrm>
          <a:custGeom>
            <a:avLst/>
            <a:gdLst>
              <a:gd name="T0" fmla="*/ 41 w 51"/>
              <a:gd name="T1" fmla="*/ 38 h 38"/>
              <a:gd name="T2" fmla="*/ 12 w 51"/>
              <a:gd name="T3" fmla="*/ 38 h 38"/>
              <a:gd name="T4" fmla="*/ 0 w 51"/>
              <a:gd name="T5" fmla="*/ 26 h 38"/>
              <a:gd name="T6" fmla="*/ 7 w 51"/>
              <a:gd name="T7" fmla="*/ 15 h 38"/>
              <a:gd name="T8" fmla="*/ 7 w 51"/>
              <a:gd name="T9" fmla="*/ 14 h 38"/>
              <a:gd name="T10" fmla="*/ 20 w 51"/>
              <a:gd name="T11" fmla="*/ 0 h 38"/>
              <a:gd name="T12" fmla="*/ 33 w 51"/>
              <a:gd name="T13" fmla="*/ 9 h 38"/>
              <a:gd name="T14" fmla="*/ 37 w 51"/>
              <a:gd name="T15" fmla="*/ 7 h 38"/>
              <a:gd name="T16" fmla="*/ 44 w 51"/>
              <a:gd name="T17" fmla="*/ 14 h 38"/>
              <a:gd name="T18" fmla="*/ 43 w 51"/>
              <a:gd name="T19" fmla="*/ 17 h 38"/>
              <a:gd name="T20" fmla="*/ 51 w 51"/>
              <a:gd name="T21" fmla="*/ 28 h 38"/>
              <a:gd name="T22" fmla="*/ 41 w 51"/>
              <a:gd name="T23" fmla="*/ 38 h 38"/>
              <a:gd name="T24" fmla="*/ 34 w 51"/>
              <a:gd name="T25" fmla="*/ 19 h 38"/>
              <a:gd name="T26" fmla="*/ 24 w 51"/>
              <a:gd name="T27" fmla="*/ 10 h 38"/>
              <a:gd name="T28" fmla="*/ 24 w 51"/>
              <a:gd name="T29" fmla="*/ 10 h 38"/>
              <a:gd name="T30" fmla="*/ 23 w 51"/>
              <a:gd name="T31" fmla="*/ 10 h 38"/>
              <a:gd name="T32" fmla="*/ 14 w 51"/>
              <a:gd name="T33" fmla="*/ 19 h 38"/>
              <a:gd name="T34" fmla="*/ 13 w 51"/>
              <a:gd name="T35" fmla="*/ 20 h 38"/>
              <a:gd name="T36" fmla="*/ 14 w 51"/>
              <a:gd name="T37" fmla="*/ 21 h 38"/>
              <a:gd name="T38" fmla="*/ 20 w 51"/>
              <a:gd name="T39" fmla="*/ 21 h 38"/>
              <a:gd name="T40" fmla="*/ 20 w 51"/>
              <a:gd name="T41" fmla="*/ 30 h 38"/>
              <a:gd name="T42" fmla="*/ 21 w 51"/>
              <a:gd name="T43" fmla="*/ 31 h 38"/>
              <a:gd name="T44" fmla="*/ 26 w 51"/>
              <a:gd name="T45" fmla="*/ 31 h 38"/>
              <a:gd name="T46" fmla="*/ 27 w 51"/>
              <a:gd name="T47" fmla="*/ 30 h 38"/>
              <a:gd name="T48" fmla="*/ 27 w 51"/>
              <a:gd name="T49" fmla="*/ 21 h 38"/>
              <a:gd name="T50" fmla="*/ 33 w 51"/>
              <a:gd name="T51" fmla="*/ 21 h 38"/>
              <a:gd name="T52" fmla="*/ 34 w 51"/>
              <a:gd name="T53" fmla="*/ 20 h 38"/>
              <a:gd name="T54" fmla="*/ 34 w 51"/>
              <a:gd name="T55"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38">
                <a:moveTo>
                  <a:pt x="41" y="38"/>
                </a:moveTo>
                <a:cubicBezTo>
                  <a:pt x="12" y="38"/>
                  <a:pt x="12" y="38"/>
                  <a:pt x="12" y="38"/>
                </a:cubicBezTo>
                <a:cubicBezTo>
                  <a:pt x="5" y="38"/>
                  <a:pt x="0" y="32"/>
                  <a:pt x="0" y="26"/>
                </a:cubicBezTo>
                <a:cubicBezTo>
                  <a:pt x="0" y="21"/>
                  <a:pt x="2" y="17"/>
                  <a:pt x="7" y="15"/>
                </a:cubicBezTo>
                <a:cubicBezTo>
                  <a:pt x="7" y="15"/>
                  <a:pt x="7" y="14"/>
                  <a:pt x="7" y="14"/>
                </a:cubicBezTo>
                <a:cubicBezTo>
                  <a:pt x="7" y="6"/>
                  <a:pt x="13" y="0"/>
                  <a:pt x="20" y="0"/>
                </a:cubicBezTo>
                <a:cubicBezTo>
                  <a:pt x="26" y="0"/>
                  <a:pt x="31" y="3"/>
                  <a:pt x="33" y="9"/>
                </a:cubicBezTo>
                <a:cubicBezTo>
                  <a:pt x="34" y="8"/>
                  <a:pt x="36" y="7"/>
                  <a:pt x="37" y="7"/>
                </a:cubicBezTo>
                <a:cubicBezTo>
                  <a:pt x="41" y="7"/>
                  <a:pt x="44" y="10"/>
                  <a:pt x="44" y="14"/>
                </a:cubicBezTo>
                <a:cubicBezTo>
                  <a:pt x="44" y="15"/>
                  <a:pt x="44" y="16"/>
                  <a:pt x="43" y="17"/>
                </a:cubicBezTo>
                <a:cubicBezTo>
                  <a:pt x="48" y="19"/>
                  <a:pt x="51" y="23"/>
                  <a:pt x="51" y="28"/>
                </a:cubicBezTo>
                <a:cubicBezTo>
                  <a:pt x="51" y="33"/>
                  <a:pt x="47" y="38"/>
                  <a:pt x="41" y="38"/>
                </a:cubicBezTo>
                <a:close/>
                <a:moveTo>
                  <a:pt x="34" y="19"/>
                </a:moveTo>
                <a:cubicBezTo>
                  <a:pt x="24" y="10"/>
                  <a:pt x="24" y="10"/>
                  <a:pt x="24" y="10"/>
                </a:cubicBezTo>
                <a:cubicBezTo>
                  <a:pt x="24" y="10"/>
                  <a:pt x="24" y="10"/>
                  <a:pt x="24" y="10"/>
                </a:cubicBezTo>
                <a:cubicBezTo>
                  <a:pt x="24" y="10"/>
                  <a:pt x="23" y="10"/>
                  <a:pt x="23" y="10"/>
                </a:cubicBezTo>
                <a:cubicBezTo>
                  <a:pt x="14" y="19"/>
                  <a:pt x="14" y="19"/>
                  <a:pt x="14" y="19"/>
                </a:cubicBezTo>
                <a:cubicBezTo>
                  <a:pt x="14" y="19"/>
                  <a:pt x="13" y="20"/>
                  <a:pt x="13" y="20"/>
                </a:cubicBezTo>
                <a:cubicBezTo>
                  <a:pt x="13" y="20"/>
                  <a:pt x="14" y="21"/>
                  <a:pt x="14" y="21"/>
                </a:cubicBezTo>
                <a:cubicBezTo>
                  <a:pt x="20" y="21"/>
                  <a:pt x="20" y="21"/>
                  <a:pt x="20" y="21"/>
                </a:cubicBezTo>
                <a:cubicBezTo>
                  <a:pt x="20" y="30"/>
                  <a:pt x="20" y="30"/>
                  <a:pt x="20" y="30"/>
                </a:cubicBezTo>
                <a:cubicBezTo>
                  <a:pt x="20" y="31"/>
                  <a:pt x="21" y="31"/>
                  <a:pt x="21" y="31"/>
                </a:cubicBezTo>
                <a:cubicBezTo>
                  <a:pt x="26" y="31"/>
                  <a:pt x="26" y="31"/>
                  <a:pt x="26" y="31"/>
                </a:cubicBezTo>
                <a:cubicBezTo>
                  <a:pt x="27" y="31"/>
                  <a:pt x="27" y="31"/>
                  <a:pt x="27" y="30"/>
                </a:cubicBezTo>
                <a:cubicBezTo>
                  <a:pt x="27" y="21"/>
                  <a:pt x="27" y="21"/>
                  <a:pt x="27" y="21"/>
                </a:cubicBezTo>
                <a:cubicBezTo>
                  <a:pt x="33" y="21"/>
                  <a:pt x="33" y="21"/>
                  <a:pt x="33" y="21"/>
                </a:cubicBezTo>
                <a:cubicBezTo>
                  <a:pt x="34" y="21"/>
                  <a:pt x="34" y="20"/>
                  <a:pt x="34" y="20"/>
                </a:cubicBezTo>
                <a:cubicBezTo>
                  <a:pt x="34" y="20"/>
                  <a:pt x="34" y="19"/>
                  <a:pt x="34" y="19"/>
                </a:cubicBezTo>
                <a:close/>
              </a:path>
            </a:pathLst>
          </a:custGeom>
          <a:solidFill>
            <a:srgbClr val="262626"/>
          </a:solidFill>
          <a:ln>
            <a:noFill/>
          </a:ln>
        </p:spPr>
        <p:txBody>
          <a:bodyPr vert="horz" wrap="square" lIns="68580" tIns="34290" rIns="68580" bIns="34290" numCol="1" anchor="t" anchorCtr="0" compatLnSpc="1"/>
          <a:lstStyle/>
          <a:p>
            <a:endParaRPr lang="id-ID" sz="1350">
              <a:solidFill>
                <a:prstClr val="black"/>
              </a:solidFill>
            </a:endParaRPr>
          </a:p>
        </p:txBody>
      </p:sp>
      <p:sp>
        <p:nvSpPr>
          <p:cNvPr id="78" name="Freeform 136"/>
          <p:cNvSpPr>
            <a:spLocks noEditPoints="1"/>
          </p:cNvSpPr>
          <p:nvPr/>
        </p:nvSpPr>
        <p:spPr bwMode="auto">
          <a:xfrm>
            <a:off x="5261697" y="3633560"/>
            <a:ext cx="279920" cy="279920"/>
          </a:xfrm>
          <a:custGeom>
            <a:avLst/>
            <a:gdLst>
              <a:gd name="T0" fmla="*/ 0 w 36"/>
              <a:gd name="T1" fmla="*/ 0 h 36"/>
              <a:gd name="T2" fmla="*/ 0 w 36"/>
              <a:gd name="T3" fmla="*/ 6 h 36"/>
              <a:gd name="T4" fmla="*/ 30 w 36"/>
              <a:gd name="T5" fmla="*/ 36 h 36"/>
              <a:gd name="T6" fmla="*/ 36 w 36"/>
              <a:gd name="T7" fmla="*/ 36 h 36"/>
              <a:gd name="T8" fmla="*/ 0 w 36"/>
              <a:gd name="T9" fmla="*/ 0 h 36"/>
              <a:gd name="T10" fmla="*/ 0 w 36"/>
              <a:gd name="T11" fmla="*/ 11 h 36"/>
              <a:gd name="T12" fmla="*/ 0 w 36"/>
              <a:gd name="T13" fmla="*/ 17 h 36"/>
              <a:gd name="T14" fmla="*/ 19 w 36"/>
              <a:gd name="T15" fmla="*/ 36 h 36"/>
              <a:gd name="T16" fmla="*/ 24 w 36"/>
              <a:gd name="T17" fmla="*/ 36 h 36"/>
              <a:gd name="T18" fmla="*/ 0 w 36"/>
              <a:gd name="T19" fmla="*/ 11 h 36"/>
              <a:gd name="T20" fmla="*/ 5 w 36"/>
              <a:gd name="T21" fmla="*/ 25 h 36"/>
              <a:gd name="T22" fmla="*/ 0 w 36"/>
              <a:gd name="T23" fmla="*/ 31 h 36"/>
              <a:gd name="T24" fmla="*/ 5 w 36"/>
              <a:gd name="T25" fmla="*/ 36 h 36"/>
              <a:gd name="T26" fmla="*/ 10 w 36"/>
              <a:gd name="T27" fmla="*/ 31 h 36"/>
              <a:gd name="T28" fmla="*/ 5 w 36"/>
              <a:gd name="T29"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0" y="0"/>
                </a:moveTo>
                <a:cubicBezTo>
                  <a:pt x="0" y="6"/>
                  <a:pt x="0" y="6"/>
                  <a:pt x="0" y="6"/>
                </a:cubicBezTo>
                <a:cubicBezTo>
                  <a:pt x="16" y="6"/>
                  <a:pt x="30" y="19"/>
                  <a:pt x="30" y="36"/>
                </a:cubicBezTo>
                <a:cubicBezTo>
                  <a:pt x="36" y="36"/>
                  <a:pt x="36" y="36"/>
                  <a:pt x="36" y="36"/>
                </a:cubicBezTo>
                <a:cubicBezTo>
                  <a:pt x="36" y="16"/>
                  <a:pt x="20" y="0"/>
                  <a:pt x="0" y="0"/>
                </a:cubicBezTo>
                <a:close/>
                <a:moveTo>
                  <a:pt x="0" y="11"/>
                </a:moveTo>
                <a:cubicBezTo>
                  <a:pt x="0" y="17"/>
                  <a:pt x="0" y="17"/>
                  <a:pt x="0" y="17"/>
                </a:cubicBezTo>
                <a:cubicBezTo>
                  <a:pt x="10" y="17"/>
                  <a:pt x="19" y="25"/>
                  <a:pt x="19" y="36"/>
                </a:cubicBezTo>
                <a:cubicBezTo>
                  <a:pt x="24" y="36"/>
                  <a:pt x="24" y="36"/>
                  <a:pt x="24" y="36"/>
                </a:cubicBezTo>
                <a:cubicBezTo>
                  <a:pt x="24" y="22"/>
                  <a:pt x="13" y="11"/>
                  <a:pt x="0" y="11"/>
                </a:cubicBezTo>
                <a:close/>
                <a:moveTo>
                  <a:pt x="5" y="25"/>
                </a:moveTo>
                <a:cubicBezTo>
                  <a:pt x="2" y="25"/>
                  <a:pt x="0" y="28"/>
                  <a:pt x="0" y="31"/>
                </a:cubicBezTo>
                <a:cubicBezTo>
                  <a:pt x="0" y="34"/>
                  <a:pt x="2" y="36"/>
                  <a:pt x="5" y="36"/>
                </a:cubicBezTo>
                <a:cubicBezTo>
                  <a:pt x="8" y="36"/>
                  <a:pt x="10" y="34"/>
                  <a:pt x="10" y="31"/>
                </a:cubicBezTo>
                <a:cubicBezTo>
                  <a:pt x="10" y="28"/>
                  <a:pt x="8" y="25"/>
                  <a:pt x="5" y="25"/>
                </a:cubicBezTo>
                <a:close/>
              </a:path>
            </a:pathLst>
          </a:custGeom>
          <a:solidFill>
            <a:srgbClr val="262626"/>
          </a:solidFill>
          <a:ln>
            <a:noFill/>
          </a:ln>
        </p:spPr>
        <p:txBody>
          <a:bodyPr vert="horz" wrap="square" lIns="68580" tIns="34290" rIns="68580" bIns="34290" numCol="1" anchor="t" anchorCtr="0" compatLnSpc="1"/>
          <a:lstStyle/>
          <a:p>
            <a:endParaRPr lang="id-ID" sz="1350">
              <a:solidFill>
                <a:prstClr val="black"/>
              </a:solidFill>
            </a:endParaRPr>
          </a:p>
        </p:txBody>
      </p:sp>
      <p:sp>
        <p:nvSpPr>
          <p:cNvPr id="6" name="圆角矩形 5"/>
          <p:cNvSpPr/>
          <p:nvPr/>
        </p:nvSpPr>
        <p:spPr>
          <a:xfrm>
            <a:off x="5067821" y="519710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7" name="矩形 6"/>
          <p:cNvSpPr/>
          <p:nvPr/>
        </p:nvSpPr>
        <p:spPr>
          <a:xfrm>
            <a:off x="5687337" y="5293663"/>
            <a:ext cx="3430905" cy="414020"/>
          </a:xfrm>
          <a:prstGeom prst="rect">
            <a:avLst/>
          </a:prstGeom>
        </p:spPr>
        <p:txBody>
          <a:bodyPr wrap="none">
            <a:spAutoFit/>
          </a:bodyPr>
          <a:p>
            <a:r>
              <a:rPr lang="zh-CN" altLang="en-US" sz="2100" spc="225" dirty="0">
                <a:solidFill>
                  <a:prstClr val="black">
                    <a:lumMod val="75000"/>
                    <a:lumOff val="25000"/>
                  </a:prstClr>
                </a:solidFill>
              </a:rPr>
              <a:t>云计算压倒性的成本优势</a:t>
            </a:r>
            <a:endParaRPr lang="zh-CN" altLang="en-US" sz="2100" spc="225" dirty="0">
              <a:solidFill>
                <a:prstClr val="black">
                  <a:lumMod val="75000"/>
                  <a:lumOff val="25000"/>
                </a:prstClr>
              </a:solidFill>
            </a:endParaRPr>
          </a:p>
        </p:txBody>
      </p:sp>
      <p:sp>
        <p:nvSpPr>
          <p:cNvPr id="8" name="Freeform 332"/>
          <p:cNvSpPr>
            <a:spLocks noEditPoints="1"/>
          </p:cNvSpPr>
          <p:nvPr/>
        </p:nvSpPr>
        <p:spPr bwMode="auto">
          <a:xfrm>
            <a:off x="5285593" y="534896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262626"/>
          </a:solidFill>
          <a:ln>
            <a:noFill/>
          </a:ln>
        </p:spPr>
        <p:txBody>
          <a:bodyPr vert="horz" wrap="square" lIns="68580" tIns="34290" rIns="68580" bIns="34290" numCol="1" anchor="t" anchorCtr="0" compatLnSpc="1"/>
          <a:p>
            <a:endParaRPr lang="id-ID" sz="1350">
              <a:solidFill>
                <a:prstClr val="black"/>
              </a:solidFill>
            </a:endParaRPr>
          </a:p>
        </p:txBody>
      </p:sp>
      <p:sp>
        <p:nvSpPr>
          <p:cNvPr id="12" name="矩形 11"/>
          <p:cNvSpPr/>
          <p:nvPr/>
        </p:nvSpPr>
        <p:spPr>
          <a:xfrm>
            <a:off x="5744690" y="4421102"/>
            <a:ext cx="2249805" cy="414020"/>
          </a:xfrm>
          <a:prstGeom prst="rect">
            <a:avLst/>
          </a:prstGeom>
        </p:spPr>
        <p:txBody>
          <a:bodyPr wrap="none">
            <a:spAutoFit/>
          </a:bodyPr>
          <a:p>
            <a:pPr algn="l"/>
            <a:r>
              <a:rPr lang="zh-CN" altLang="en-US" sz="2100" spc="225" dirty="0">
                <a:solidFill>
                  <a:schemeClr val="tx1"/>
                </a:solidFill>
                <a:sym typeface="+mn-ea"/>
              </a:rPr>
              <a:t>云计算数据中心</a:t>
            </a:r>
            <a:endParaRPr lang="zh-CN" altLang="en-US" sz="2100" spc="225" dirty="0">
              <a:solidFill>
                <a:schemeClr val="tx1"/>
              </a:solidFill>
              <a:sym typeface="+mn-ea"/>
            </a:endParaRPr>
          </a:p>
        </p:txBody>
      </p:sp>
      <p:sp>
        <p:nvSpPr>
          <p:cNvPr id="13" name="Freeform 172"/>
          <p:cNvSpPr>
            <a:spLocks noEditPoints="1"/>
          </p:cNvSpPr>
          <p:nvPr/>
        </p:nvSpPr>
        <p:spPr bwMode="auto">
          <a:xfrm>
            <a:off x="5335296" y="4476746"/>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tx1"/>
          </a:solidFill>
          <a:ln>
            <a:noFill/>
          </a:ln>
        </p:spPr>
        <p:txBody>
          <a:bodyPr vert="horz" wrap="square" lIns="68580" tIns="34290" rIns="68580" bIns="34290" numCol="1" anchor="t" anchorCtr="0" compatLnSpc="1"/>
          <a:p>
            <a:endParaRPr lang="id-ID" sz="1350">
              <a:solidFill>
                <a:prstClr val="black"/>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1"/>
          <a:srcRect l="7394" t="21585" r="7309" b="21466"/>
          <a:stretch>
            <a:fillRect/>
          </a:stretch>
        </p:blipFill>
        <p:spPr>
          <a:xfrm>
            <a:off x="1523999" y="1294130"/>
            <a:ext cx="9144001" cy="5143500"/>
          </a:xfrm>
          <a:prstGeom prst="rect">
            <a:avLst/>
          </a:prstGeom>
        </p:spPr>
      </p:pic>
      <p:sp>
        <p:nvSpPr>
          <p:cNvPr id="11" name="矩形 10"/>
          <p:cNvSpPr/>
          <p:nvPr/>
        </p:nvSpPr>
        <p:spPr>
          <a:xfrm>
            <a:off x="4030410" y="3145329"/>
            <a:ext cx="3682365" cy="1684020"/>
          </a:xfrm>
          <a:prstGeom prst="rect">
            <a:avLst/>
          </a:prstGeom>
        </p:spPr>
        <p:txBody>
          <a:bodyPr wrap="none">
            <a:spAutoFit/>
          </a:bodyPr>
          <a:lstStyle/>
          <a:p>
            <a:r>
              <a:rPr lang="en-US" altLang="zh-CN" sz="10350" kern="500" dirty="0">
                <a:solidFill>
                  <a:prstClr val="black">
                    <a:lumMod val="65000"/>
                    <a:lumOff val="35000"/>
                  </a:prstClr>
                </a:solidFill>
              </a:rPr>
              <a:t>G=f(x)</a:t>
            </a:r>
            <a:endParaRPr lang="zh-CN" altLang="en-US" sz="10350" dirty="0">
              <a:solidFill>
                <a:prstClr val="black">
                  <a:lumMod val="65000"/>
                  <a:lumOff val="35000"/>
                </a:prstClr>
              </a:solidFill>
            </a:endParaRPr>
          </a:p>
        </p:txBody>
      </p:sp>
      <p:sp>
        <p:nvSpPr>
          <p:cNvPr id="3" name="矩形 2"/>
          <p:cNvSpPr/>
          <p:nvPr/>
        </p:nvSpPr>
        <p:spPr>
          <a:xfrm>
            <a:off x="4680226" y="2083745"/>
            <a:ext cx="2849880" cy="414020"/>
          </a:xfrm>
          <a:prstGeom prst="rect">
            <a:avLst/>
          </a:prstGeom>
          <a:solidFill>
            <a:schemeClr val="tx1">
              <a:lumMod val="65000"/>
              <a:lumOff val="35000"/>
            </a:schemeClr>
          </a:solidFill>
        </p:spPr>
        <p:txBody>
          <a:bodyPr wrap="none">
            <a:spAutoFit/>
          </a:bodyPr>
          <a:lstStyle/>
          <a:p>
            <a:r>
              <a:rPr lang="zh-CN" altLang="en-US" sz="2100" dirty="0">
                <a:solidFill>
                  <a:prstClr val="white"/>
                </a:solidFill>
              </a:rPr>
              <a:t>大数据与云计算的关系</a:t>
            </a:r>
            <a:endParaRPr lang="zh-CN" altLang="en-US" sz="2100" dirty="0">
              <a:solidFill>
                <a:prstClr val="white"/>
              </a:solidFill>
            </a:endParaRPr>
          </a:p>
        </p:txBody>
      </p:sp>
      <p:cxnSp>
        <p:nvCxnSpPr>
          <p:cNvPr id="5" name="直接连接符 4"/>
          <p:cNvCxnSpPr/>
          <p:nvPr/>
        </p:nvCxnSpPr>
        <p:spPr>
          <a:xfrm flipH="1">
            <a:off x="3633908" y="4510221"/>
            <a:ext cx="661601" cy="631168"/>
          </a:xfrm>
          <a:prstGeom prst="line">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2626601" y="5272551"/>
            <a:ext cx="1760342" cy="431339"/>
          </a:xfrm>
          <a:prstGeom prst="roundRect">
            <a:avLst/>
          </a:prstGeom>
          <a:solidFill>
            <a:srgbClr val="7AB85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100" kern="500" dirty="0">
                <a:solidFill>
                  <a:prstClr val="white"/>
                </a:solidFill>
                <a:cs typeface="Times New Roman" panose="02020603050405020304" pitchFamily="18" charset="0"/>
              </a:rPr>
              <a:t>我们的目标</a:t>
            </a:r>
            <a:endParaRPr lang="zh-CN" altLang="en-US" sz="2100" dirty="0">
              <a:solidFill>
                <a:prstClr val="white"/>
              </a:solidFill>
            </a:endParaRPr>
          </a:p>
        </p:txBody>
      </p:sp>
      <p:cxnSp>
        <p:nvCxnSpPr>
          <p:cNvPr id="18" name="直接连接符 17"/>
          <p:cNvCxnSpPr/>
          <p:nvPr/>
        </p:nvCxnSpPr>
        <p:spPr>
          <a:xfrm flipH="1">
            <a:off x="6226762" y="4508302"/>
            <a:ext cx="1787" cy="631168"/>
          </a:xfrm>
          <a:prstGeom prst="line">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5348377" y="5272551"/>
            <a:ext cx="1760342" cy="431339"/>
          </a:xfrm>
          <a:prstGeom prst="roundRect">
            <a:avLst/>
          </a:prstGeom>
          <a:solidFill>
            <a:srgbClr val="7AB85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kern="500" dirty="0">
                <a:solidFill>
                  <a:prstClr val="white"/>
                </a:solidFill>
                <a:cs typeface="Times New Roman" panose="02020603050405020304" pitchFamily="18" charset="0"/>
              </a:rPr>
              <a:t>云计算</a:t>
            </a:r>
            <a:endParaRPr lang="zh-CN" altLang="en-US" sz="2100" dirty="0">
              <a:solidFill>
                <a:prstClr val="white"/>
              </a:solidFill>
            </a:endParaRPr>
          </a:p>
        </p:txBody>
      </p:sp>
      <p:cxnSp>
        <p:nvCxnSpPr>
          <p:cNvPr id="21" name="直接连接符 20"/>
          <p:cNvCxnSpPr/>
          <p:nvPr/>
        </p:nvCxnSpPr>
        <p:spPr>
          <a:xfrm>
            <a:off x="7288337" y="4510221"/>
            <a:ext cx="736476" cy="629249"/>
          </a:xfrm>
          <a:prstGeom prst="line">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7977880" y="5272551"/>
            <a:ext cx="1760342" cy="431339"/>
          </a:xfrm>
          <a:prstGeom prst="roundRect">
            <a:avLst/>
          </a:prstGeom>
          <a:solidFill>
            <a:srgbClr val="7AB85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kern="500" dirty="0">
                <a:solidFill>
                  <a:prstClr val="white"/>
                </a:solidFill>
                <a:cs typeface="Times New Roman" panose="02020603050405020304" pitchFamily="18" charset="0"/>
              </a:rPr>
              <a:t>大数据</a:t>
            </a:r>
            <a:endParaRPr lang="zh-CN" altLang="en-US" sz="2100" dirty="0">
              <a:solidFill>
                <a:prstClr val="white"/>
              </a:solidFill>
            </a:endParaRPr>
          </a:p>
        </p:txBody>
      </p:sp>
      <p:grpSp>
        <p:nvGrpSpPr>
          <p:cNvPr id="17" name="组合 16"/>
          <p:cNvGrpSpPr/>
          <p:nvPr/>
        </p:nvGrpSpPr>
        <p:grpSpPr>
          <a:xfrm>
            <a:off x="1523999" y="434441"/>
            <a:ext cx="9145786" cy="718410"/>
            <a:chOff x="-1" y="190175"/>
            <a:chExt cx="9145786" cy="525795"/>
          </a:xfrm>
        </p:grpSpPr>
        <p:sp>
          <p:nvSpPr>
            <p:cNvPr id="19" name="任意多边形 18"/>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9" name="文本框 28"/>
          <p:cNvSpPr txBox="1"/>
          <p:nvPr/>
        </p:nvSpPr>
        <p:spPr>
          <a:xfrm>
            <a:off x="8024813" y="671272"/>
            <a:ext cx="2518410" cy="299085"/>
          </a:xfrm>
          <a:prstGeom prst="rect">
            <a:avLst/>
          </a:prstGeom>
          <a:noFill/>
        </p:spPr>
        <p:txBody>
          <a:bodyPr wrap="none" rtlCol="0">
            <a:spAutoFit/>
          </a:bodyPr>
          <a:lstStyle/>
          <a:p>
            <a:r>
              <a:rPr lang="en-US" altLang="zh-CN" sz="1350" dirty="0">
                <a:solidFill>
                  <a:prstClr val="white"/>
                </a:solidFill>
              </a:rPr>
              <a:t>《</a:t>
            </a:r>
            <a:r>
              <a:rPr lang="zh-CN" altLang="en-US" sz="1350" dirty="0">
                <a:solidFill>
                  <a:prstClr val="white"/>
                </a:solidFill>
              </a:rPr>
              <a:t>云计算</a:t>
            </a:r>
            <a:r>
              <a:rPr lang="en-US" altLang="zh-CN" sz="1350" dirty="0">
                <a:solidFill>
                  <a:prstClr val="white"/>
                </a:solidFill>
              </a:rPr>
              <a:t>》</a:t>
            </a:r>
            <a:r>
              <a:rPr lang="zh-CN" altLang="en-US" sz="1350" dirty="0">
                <a:solidFill>
                  <a:prstClr val="white"/>
                </a:solidFill>
              </a:rPr>
              <a:t>第三版配套</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
        <p:nvSpPr>
          <p:cNvPr id="7" name="文本框 6"/>
          <p:cNvSpPr txBox="1"/>
          <p:nvPr/>
        </p:nvSpPr>
        <p:spPr>
          <a:xfrm>
            <a:off x="1976233" y="593394"/>
            <a:ext cx="3841115" cy="414020"/>
          </a:xfrm>
          <a:prstGeom prst="rect">
            <a:avLst/>
          </a:prstGeom>
          <a:noFill/>
        </p:spPr>
        <p:txBody>
          <a:bodyPr wrap="none" rtlCol="0">
            <a:spAutoFit/>
          </a:bodyPr>
          <a:lstStyle/>
          <a:p>
            <a:pPr algn="l"/>
            <a:r>
              <a:rPr lang="en-US" altLang="zh-CN" sz="2100" b="1" spc="225" dirty="0">
                <a:solidFill>
                  <a:prstClr val="white"/>
                </a:solidFill>
                <a:sym typeface="+mn-ea"/>
              </a:rPr>
              <a:t>(2)</a:t>
            </a:r>
            <a:r>
              <a:rPr lang="zh-CN" altLang="en-US" sz="2100" b="1" spc="225" dirty="0">
                <a:solidFill>
                  <a:prstClr val="white"/>
                </a:solidFill>
              </a:rPr>
              <a:t>云计算</a:t>
            </a:r>
            <a:r>
              <a:rPr lang="en-US" altLang="zh-CN" sz="2100" b="1" spc="225" dirty="0">
                <a:solidFill>
                  <a:prstClr val="white"/>
                </a:solidFill>
              </a:rPr>
              <a:t>——</a:t>
            </a:r>
            <a:r>
              <a:rPr lang="zh-CN" altLang="en-US" sz="2100" b="1" spc="225" dirty="0">
                <a:solidFill>
                  <a:prstClr val="white"/>
                </a:solidFill>
              </a:rPr>
              <a:t>大数据的计算</a:t>
            </a:r>
            <a:endParaRPr lang="zh-CN" altLang="en-US" sz="2100" b="1" spc="225" dirty="0">
              <a:solidFill>
                <a:prstClr val="white"/>
              </a:solidFill>
            </a:endParaRPr>
          </a:p>
        </p:txBody>
      </p:sp>
      <p:sp>
        <p:nvSpPr>
          <p:cNvPr id="9" name="Freeform 173"/>
          <p:cNvSpPr>
            <a:spLocks noEditPoints="1"/>
          </p:cNvSpPr>
          <p:nvPr/>
        </p:nvSpPr>
        <p:spPr bwMode="auto">
          <a:xfrm>
            <a:off x="1647631" y="692954"/>
            <a:ext cx="328601" cy="204266"/>
          </a:xfrm>
          <a:custGeom>
            <a:avLst/>
            <a:gdLst>
              <a:gd name="T0" fmla="*/ 3 w 47"/>
              <a:gd name="T1" fmla="*/ 0 h 29"/>
              <a:gd name="T2" fmla="*/ 0 w 47"/>
              <a:gd name="T3" fmla="*/ 25 h 29"/>
              <a:gd name="T4" fmla="*/ 44 w 47"/>
              <a:gd name="T5" fmla="*/ 29 h 29"/>
              <a:gd name="T6" fmla="*/ 47 w 47"/>
              <a:gd name="T7" fmla="*/ 4 h 29"/>
              <a:gd name="T8" fmla="*/ 26 w 47"/>
              <a:gd name="T9" fmla="*/ 5 h 29"/>
              <a:gd name="T10" fmla="*/ 30 w 47"/>
              <a:gd name="T11" fmla="*/ 10 h 29"/>
              <a:gd name="T12" fmla="*/ 26 w 47"/>
              <a:gd name="T13" fmla="*/ 5 h 29"/>
              <a:gd name="T14" fmla="*/ 33 w 47"/>
              <a:gd name="T15" fmla="*/ 17 h 29"/>
              <a:gd name="T16" fmla="*/ 28 w 47"/>
              <a:gd name="T17" fmla="*/ 12 h 29"/>
              <a:gd name="T18" fmla="*/ 19 w 47"/>
              <a:gd name="T19" fmla="*/ 5 h 29"/>
              <a:gd name="T20" fmla="*/ 23 w 47"/>
              <a:gd name="T21" fmla="*/ 10 h 29"/>
              <a:gd name="T22" fmla="*/ 19 w 47"/>
              <a:gd name="T23" fmla="*/ 5 h 29"/>
              <a:gd name="T24" fmla="*/ 26 w 47"/>
              <a:gd name="T25" fmla="*/ 17 h 29"/>
              <a:gd name="T26" fmla="*/ 21 w 47"/>
              <a:gd name="T27" fmla="*/ 12 h 29"/>
              <a:gd name="T28" fmla="*/ 12 w 47"/>
              <a:gd name="T29" fmla="*/ 5 h 29"/>
              <a:gd name="T30" fmla="*/ 16 w 47"/>
              <a:gd name="T31" fmla="*/ 10 h 29"/>
              <a:gd name="T32" fmla="*/ 12 w 47"/>
              <a:gd name="T33" fmla="*/ 5 h 29"/>
              <a:gd name="T34" fmla="*/ 19 w 47"/>
              <a:gd name="T35" fmla="*/ 17 h 29"/>
              <a:gd name="T36" fmla="*/ 14 w 47"/>
              <a:gd name="T37" fmla="*/ 12 h 29"/>
              <a:gd name="T38" fmla="*/ 5 w 47"/>
              <a:gd name="T39" fmla="*/ 5 h 29"/>
              <a:gd name="T40" fmla="*/ 9 w 47"/>
              <a:gd name="T41" fmla="*/ 10 h 29"/>
              <a:gd name="T42" fmla="*/ 5 w 47"/>
              <a:gd name="T43" fmla="*/ 5 h 29"/>
              <a:gd name="T44" fmla="*/ 12 w 47"/>
              <a:gd name="T45" fmla="*/ 17 h 29"/>
              <a:gd name="T46" fmla="*/ 7 w 47"/>
              <a:gd name="T47" fmla="*/ 12 h 29"/>
              <a:gd name="T48" fmla="*/ 9 w 47"/>
              <a:gd name="T49" fmla="*/ 24 h 29"/>
              <a:gd name="T50" fmla="*/ 5 w 47"/>
              <a:gd name="T51" fmla="*/ 19 h 29"/>
              <a:gd name="T52" fmla="*/ 9 w 47"/>
              <a:gd name="T53" fmla="*/ 24 h 29"/>
              <a:gd name="T54" fmla="*/ 12 w 47"/>
              <a:gd name="T55" fmla="*/ 24 h 29"/>
              <a:gd name="T56" fmla="*/ 35 w 47"/>
              <a:gd name="T57" fmla="*/ 19 h 29"/>
              <a:gd name="T58" fmla="*/ 42 w 47"/>
              <a:gd name="T59" fmla="*/ 24 h 29"/>
              <a:gd name="T60" fmla="*/ 37 w 47"/>
              <a:gd name="T61" fmla="*/ 19 h 29"/>
              <a:gd name="T62" fmla="*/ 42 w 47"/>
              <a:gd name="T63" fmla="*/ 24 h 29"/>
              <a:gd name="T64" fmla="*/ 35 w 47"/>
              <a:gd name="T65" fmla="*/ 12 h 29"/>
              <a:gd name="T66" fmla="*/ 40 w 47"/>
              <a:gd name="T67" fmla="*/ 17 h 29"/>
              <a:gd name="T68" fmla="*/ 42 w 47"/>
              <a:gd name="T69" fmla="*/ 10 h 29"/>
              <a:gd name="T70" fmla="*/ 33 w 47"/>
              <a:gd name="T71" fmla="*/ 5 h 29"/>
              <a:gd name="T72" fmla="*/ 42 w 47"/>
              <a:gd name="T7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29">
                <a:moveTo>
                  <a:pt x="44" y="0"/>
                </a:moveTo>
                <a:cubicBezTo>
                  <a:pt x="3" y="0"/>
                  <a:pt x="3" y="0"/>
                  <a:pt x="3" y="0"/>
                </a:cubicBezTo>
                <a:cubicBezTo>
                  <a:pt x="1" y="0"/>
                  <a:pt x="0" y="2"/>
                  <a:pt x="0" y="4"/>
                </a:cubicBezTo>
                <a:cubicBezTo>
                  <a:pt x="0" y="25"/>
                  <a:pt x="0" y="25"/>
                  <a:pt x="0" y="25"/>
                </a:cubicBezTo>
                <a:cubicBezTo>
                  <a:pt x="0" y="27"/>
                  <a:pt x="1" y="29"/>
                  <a:pt x="3" y="29"/>
                </a:cubicBezTo>
                <a:cubicBezTo>
                  <a:pt x="44" y="29"/>
                  <a:pt x="44" y="29"/>
                  <a:pt x="44" y="29"/>
                </a:cubicBezTo>
                <a:cubicBezTo>
                  <a:pt x="45" y="29"/>
                  <a:pt x="47" y="27"/>
                  <a:pt x="47" y="25"/>
                </a:cubicBezTo>
                <a:cubicBezTo>
                  <a:pt x="47" y="4"/>
                  <a:pt x="47" y="4"/>
                  <a:pt x="47" y="4"/>
                </a:cubicBezTo>
                <a:cubicBezTo>
                  <a:pt x="47" y="2"/>
                  <a:pt x="45" y="0"/>
                  <a:pt x="44" y="0"/>
                </a:cubicBezTo>
                <a:close/>
                <a:moveTo>
                  <a:pt x="26" y="5"/>
                </a:moveTo>
                <a:cubicBezTo>
                  <a:pt x="30" y="5"/>
                  <a:pt x="30" y="5"/>
                  <a:pt x="30" y="5"/>
                </a:cubicBezTo>
                <a:cubicBezTo>
                  <a:pt x="30" y="10"/>
                  <a:pt x="30" y="10"/>
                  <a:pt x="30" y="10"/>
                </a:cubicBezTo>
                <a:cubicBezTo>
                  <a:pt x="26" y="10"/>
                  <a:pt x="26" y="10"/>
                  <a:pt x="26" y="10"/>
                </a:cubicBezTo>
                <a:lnTo>
                  <a:pt x="26" y="5"/>
                </a:lnTo>
                <a:close/>
                <a:moveTo>
                  <a:pt x="33" y="12"/>
                </a:moveTo>
                <a:cubicBezTo>
                  <a:pt x="33" y="17"/>
                  <a:pt x="33" y="17"/>
                  <a:pt x="33" y="17"/>
                </a:cubicBezTo>
                <a:cubicBezTo>
                  <a:pt x="28" y="17"/>
                  <a:pt x="28" y="17"/>
                  <a:pt x="28" y="17"/>
                </a:cubicBezTo>
                <a:cubicBezTo>
                  <a:pt x="28" y="12"/>
                  <a:pt x="28" y="12"/>
                  <a:pt x="28" y="12"/>
                </a:cubicBezTo>
                <a:lnTo>
                  <a:pt x="33" y="12"/>
                </a:lnTo>
                <a:close/>
                <a:moveTo>
                  <a:pt x="19" y="5"/>
                </a:moveTo>
                <a:cubicBezTo>
                  <a:pt x="23" y="5"/>
                  <a:pt x="23" y="5"/>
                  <a:pt x="23" y="5"/>
                </a:cubicBezTo>
                <a:cubicBezTo>
                  <a:pt x="23" y="10"/>
                  <a:pt x="23" y="10"/>
                  <a:pt x="23" y="10"/>
                </a:cubicBezTo>
                <a:cubicBezTo>
                  <a:pt x="19" y="10"/>
                  <a:pt x="19" y="10"/>
                  <a:pt x="19" y="10"/>
                </a:cubicBezTo>
                <a:lnTo>
                  <a:pt x="19" y="5"/>
                </a:lnTo>
                <a:close/>
                <a:moveTo>
                  <a:pt x="26" y="12"/>
                </a:moveTo>
                <a:cubicBezTo>
                  <a:pt x="26" y="17"/>
                  <a:pt x="26" y="17"/>
                  <a:pt x="26" y="17"/>
                </a:cubicBezTo>
                <a:cubicBezTo>
                  <a:pt x="21" y="17"/>
                  <a:pt x="21" y="17"/>
                  <a:pt x="21" y="17"/>
                </a:cubicBezTo>
                <a:cubicBezTo>
                  <a:pt x="21" y="12"/>
                  <a:pt x="21" y="12"/>
                  <a:pt x="21" y="12"/>
                </a:cubicBezTo>
                <a:lnTo>
                  <a:pt x="26" y="12"/>
                </a:lnTo>
                <a:close/>
                <a:moveTo>
                  <a:pt x="12" y="5"/>
                </a:moveTo>
                <a:cubicBezTo>
                  <a:pt x="16" y="5"/>
                  <a:pt x="16" y="5"/>
                  <a:pt x="16" y="5"/>
                </a:cubicBezTo>
                <a:cubicBezTo>
                  <a:pt x="16" y="10"/>
                  <a:pt x="16" y="10"/>
                  <a:pt x="16" y="10"/>
                </a:cubicBezTo>
                <a:cubicBezTo>
                  <a:pt x="12" y="10"/>
                  <a:pt x="12" y="10"/>
                  <a:pt x="12" y="10"/>
                </a:cubicBezTo>
                <a:lnTo>
                  <a:pt x="12" y="5"/>
                </a:lnTo>
                <a:close/>
                <a:moveTo>
                  <a:pt x="19" y="12"/>
                </a:moveTo>
                <a:cubicBezTo>
                  <a:pt x="19" y="17"/>
                  <a:pt x="19" y="17"/>
                  <a:pt x="19" y="17"/>
                </a:cubicBezTo>
                <a:cubicBezTo>
                  <a:pt x="14" y="17"/>
                  <a:pt x="14" y="17"/>
                  <a:pt x="14" y="17"/>
                </a:cubicBezTo>
                <a:cubicBezTo>
                  <a:pt x="14" y="12"/>
                  <a:pt x="14" y="12"/>
                  <a:pt x="14" y="12"/>
                </a:cubicBezTo>
                <a:lnTo>
                  <a:pt x="19" y="12"/>
                </a:lnTo>
                <a:close/>
                <a:moveTo>
                  <a:pt x="5" y="5"/>
                </a:moveTo>
                <a:cubicBezTo>
                  <a:pt x="9" y="5"/>
                  <a:pt x="9" y="5"/>
                  <a:pt x="9" y="5"/>
                </a:cubicBezTo>
                <a:cubicBezTo>
                  <a:pt x="9" y="10"/>
                  <a:pt x="9" y="10"/>
                  <a:pt x="9" y="10"/>
                </a:cubicBezTo>
                <a:cubicBezTo>
                  <a:pt x="5" y="10"/>
                  <a:pt x="5" y="10"/>
                  <a:pt x="5" y="10"/>
                </a:cubicBezTo>
                <a:lnTo>
                  <a:pt x="5" y="5"/>
                </a:lnTo>
                <a:close/>
                <a:moveTo>
                  <a:pt x="12" y="12"/>
                </a:moveTo>
                <a:cubicBezTo>
                  <a:pt x="12" y="17"/>
                  <a:pt x="12" y="17"/>
                  <a:pt x="12" y="17"/>
                </a:cubicBezTo>
                <a:cubicBezTo>
                  <a:pt x="7" y="17"/>
                  <a:pt x="7" y="17"/>
                  <a:pt x="7" y="17"/>
                </a:cubicBezTo>
                <a:cubicBezTo>
                  <a:pt x="7" y="12"/>
                  <a:pt x="7" y="12"/>
                  <a:pt x="7" y="12"/>
                </a:cubicBezTo>
                <a:lnTo>
                  <a:pt x="12" y="12"/>
                </a:lnTo>
                <a:close/>
                <a:moveTo>
                  <a:pt x="9" y="24"/>
                </a:moveTo>
                <a:cubicBezTo>
                  <a:pt x="5" y="24"/>
                  <a:pt x="5" y="24"/>
                  <a:pt x="5" y="24"/>
                </a:cubicBezTo>
                <a:cubicBezTo>
                  <a:pt x="5" y="19"/>
                  <a:pt x="5" y="19"/>
                  <a:pt x="5" y="19"/>
                </a:cubicBezTo>
                <a:cubicBezTo>
                  <a:pt x="9" y="19"/>
                  <a:pt x="9" y="19"/>
                  <a:pt x="9" y="19"/>
                </a:cubicBezTo>
                <a:lnTo>
                  <a:pt x="9" y="24"/>
                </a:lnTo>
                <a:close/>
                <a:moveTo>
                  <a:pt x="35" y="24"/>
                </a:moveTo>
                <a:cubicBezTo>
                  <a:pt x="12" y="24"/>
                  <a:pt x="12" y="24"/>
                  <a:pt x="12" y="24"/>
                </a:cubicBezTo>
                <a:cubicBezTo>
                  <a:pt x="12" y="19"/>
                  <a:pt x="12" y="19"/>
                  <a:pt x="12" y="19"/>
                </a:cubicBezTo>
                <a:cubicBezTo>
                  <a:pt x="35" y="19"/>
                  <a:pt x="35" y="19"/>
                  <a:pt x="35" y="19"/>
                </a:cubicBezTo>
                <a:lnTo>
                  <a:pt x="35" y="24"/>
                </a:lnTo>
                <a:close/>
                <a:moveTo>
                  <a:pt x="42" y="24"/>
                </a:moveTo>
                <a:cubicBezTo>
                  <a:pt x="37" y="24"/>
                  <a:pt x="37" y="24"/>
                  <a:pt x="37" y="24"/>
                </a:cubicBezTo>
                <a:cubicBezTo>
                  <a:pt x="37" y="19"/>
                  <a:pt x="37" y="19"/>
                  <a:pt x="37" y="19"/>
                </a:cubicBezTo>
                <a:cubicBezTo>
                  <a:pt x="42" y="19"/>
                  <a:pt x="42" y="19"/>
                  <a:pt x="42" y="19"/>
                </a:cubicBezTo>
                <a:lnTo>
                  <a:pt x="42" y="24"/>
                </a:lnTo>
                <a:close/>
                <a:moveTo>
                  <a:pt x="35" y="17"/>
                </a:moveTo>
                <a:cubicBezTo>
                  <a:pt x="35" y="12"/>
                  <a:pt x="35" y="12"/>
                  <a:pt x="35" y="12"/>
                </a:cubicBezTo>
                <a:cubicBezTo>
                  <a:pt x="40" y="12"/>
                  <a:pt x="40" y="12"/>
                  <a:pt x="40" y="12"/>
                </a:cubicBezTo>
                <a:cubicBezTo>
                  <a:pt x="40" y="17"/>
                  <a:pt x="40" y="17"/>
                  <a:pt x="40" y="17"/>
                </a:cubicBezTo>
                <a:lnTo>
                  <a:pt x="35" y="17"/>
                </a:lnTo>
                <a:close/>
                <a:moveTo>
                  <a:pt x="42" y="10"/>
                </a:moveTo>
                <a:cubicBezTo>
                  <a:pt x="33" y="10"/>
                  <a:pt x="33" y="10"/>
                  <a:pt x="33" y="10"/>
                </a:cubicBezTo>
                <a:cubicBezTo>
                  <a:pt x="33" y="5"/>
                  <a:pt x="33" y="5"/>
                  <a:pt x="33" y="5"/>
                </a:cubicBezTo>
                <a:cubicBezTo>
                  <a:pt x="42" y="5"/>
                  <a:pt x="42" y="5"/>
                  <a:pt x="42" y="5"/>
                </a:cubicBezTo>
                <a:lnTo>
                  <a:pt x="42" y="10"/>
                </a:lnTo>
                <a:close/>
              </a:path>
            </a:pathLst>
          </a:custGeom>
          <a:solidFill>
            <a:schemeClr val="bg1"/>
          </a:solidFill>
          <a:ln>
            <a:noFill/>
          </a:ln>
        </p:spPr>
        <p:txBody>
          <a:bodyPr vert="horz" wrap="square" lIns="68580" tIns="34290" rIns="68580" bIns="34290" numCol="1" anchor="t" anchorCtr="0" compatLnSpc="1"/>
          <a:lstStyle/>
          <a:p>
            <a:endParaRPr lang="id-ID" sz="1350">
              <a:solidFill>
                <a:prstClr val="black"/>
              </a:solidFill>
            </a:endParaRPr>
          </a:p>
        </p:txBody>
      </p:sp>
      <p:sp>
        <p:nvSpPr>
          <p:cNvPr id="2" name="灯片编号占位符 1"/>
          <p:cNvSpPr>
            <a:spLocks noGrp="1"/>
          </p:cNvSpPr>
          <p:nvPr>
            <p:ph type="sldNum" sz="quarter" idx="4"/>
          </p:nvPr>
        </p:nvSpPr>
        <p:spPr/>
        <p:txBody>
          <a:bodyPr/>
          <a:lstStyle/>
          <a:p>
            <a:fld id="{344E241F-D2F4-4B3A-952F-D6E7DF06C30F}"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379445" y="2215407"/>
            <a:ext cx="3805910" cy="2848995"/>
          </a:xfrm>
          <a:prstGeom prst="rect">
            <a:avLst/>
          </a:prstGeom>
        </p:spPr>
      </p:pic>
      <p:sp>
        <p:nvSpPr>
          <p:cNvPr id="5" name="矩形 4"/>
          <p:cNvSpPr/>
          <p:nvPr/>
        </p:nvSpPr>
        <p:spPr>
          <a:xfrm>
            <a:off x="5484301" y="1901403"/>
            <a:ext cx="2183130" cy="460375"/>
          </a:xfrm>
          <a:prstGeom prst="rect">
            <a:avLst/>
          </a:prstGeom>
          <a:noFill/>
        </p:spPr>
        <p:txBody>
          <a:bodyPr wrap="none">
            <a:spAutoFit/>
          </a:bodyPr>
          <a:lstStyle/>
          <a:p>
            <a:r>
              <a:rPr lang="zh-CN" altLang="en-US" sz="2400" spc="225" dirty="0">
                <a:solidFill>
                  <a:srgbClr val="FF0000"/>
                </a:solidFill>
              </a:rPr>
              <a:t>云计算长定义</a:t>
            </a:r>
            <a:endParaRPr lang="zh-CN" altLang="en-US" sz="2400" spc="225" dirty="0">
              <a:solidFill>
                <a:srgbClr val="FF0000"/>
              </a:solidFill>
            </a:endParaRPr>
          </a:p>
        </p:txBody>
      </p:sp>
      <p:sp>
        <p:nvSpPr>
          <p:cNvPr id="6" name="矩形 5"/>
          <p:cNvSpPr/>
          <p:nvPr/>
        </p:nvSpPr>
        <p:spPr>
          <a:xfrm>
            <a:off x="5478656" y="4235832"/>
            <a:ext cx="2183130" cy="460375"/>
          </a:xfrm>
          <a:prstGeom prst="rect">
            <a:avLst/>
          </a:prstGeom>
          <a:noFill/>
        </p:spPr>
        <p:txBody>
          <a:bodyPr wrap="none">
            <a:spAutoFit/>
          </a:bodyPr>
          <a:lstStyle/>
          <a:p>
            <a:r>
              <a:rPr lang="zh-CN" altLang="en-US" sz="2400" spc="225" dirty="0">
                <a:solidFill>
                  <a:srgbClr val="FF0000"/>
                </a:solidFill>
              </a:rPr>
              <a:t>云计算短定义</a:t>
            </a:r>
            <a:endParaRPr lang="zh-CN" altLang="en-US" sz="2400" spc="225" dirty="0">
              <a:solidFill>
                <a:srgbClr val="FF0000"/>
              </a:solidFill>
            </a:endParaRPr>
          </a:p>
        </p:txBody>
      </p:sp>
      <p:sp>
        <p:nvSpPr>
          <p:cNvPr id="7" name="矩形 6"/>
          <p:cNvSpPr/>
          <p:nvPr/>
        </p:nvSpPr>
        <p:spPr>
          <a:xfrm>
            <a:off x="5160311" y="2327474"/>
            <a:ext cx="5157645" cy="1938020"/>
          </a:xfrm>
          <a:prstGeom prst="rect">
            <a:avLst/>
          </a:prstGeom>
        </p:spPr>
        <p:txBody>
          <a:bodyPr wrap="square">
            <a:spAutoFit/>
          </a:bodyPr>
          <a:lstStyle/>
          <a:p>
            <a:pPr>
              <a:lnSpc>
                <a:spcPct val="150000"/>
              </a:lnSpc>
            </a:pPr>
            <a:r>
              <a:rPr lang="zh-CN" altLang="en-US" sz="2000" spc="225" dirty="0">
                <a:solidFill>
                  <a:srgbClr val="0070C0"/>
                </a:solidFill>
              </a:rPr>
              <a:t>云计算是一种商业计算模型。它将计算任务分布在大量计算机构成的资源池上，使各种应用系统能够根据需要获取计算力、存储空间和信息服务。</a:t>
            </a:r>
            <a:endParaRPr lang="zh-CN" altLang="en-US" sz="2000" spc="225" dirty="0">
              <a:solidFill>
                <a:srgbClr val="0070C0"/>
              </a:solidFill>
            </a:endParaRPr>
          </a:p>
        </p:txBody>
      </p:sp>
      <p:sp>
        <p:nvSpPr>
          <p:cNvPr id="8" name="椭圆 7"/>
          <p:cNvSpPr/>
          <p:nvPr/>
        </p:nvSpPr>
        <p:spPr>
          <a:xfrm>
            <a:off x="5268685" y="2046953"/>
            <a:ext cx="168626" cy="168626"/>
          </a:xfrm>
          <a:prstGeom prst="ellipse">
            <a:avLst/>
          </a:prstGeom>
          <a:solidFill>
            <a:srgbClr val="C2E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 name="椭圆 8"/>
          <p:cNvSpPr/>
          <p:nvPr/>
        </p:nvSpPr>
        <p:spPr>
          <a:xfrm>
            <a:off x="5268685" y="4330554"/>
            <a:ext cx="168626" cy="168626"/>
          </a:xfrm>
          <a:prstGeom prst="ellipse">
            <a:avLst/>
          </a:prstGeom>
          <a:solidFill>
            <a:srgbClr val="C2E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 name="矩形 9"/>
          <p:cNvSpPr/>
          <p:nvPr/>
        </p:nvSpPr>
        <p:spPr>
          <a:xfrm>
            <a:off x="5160010" y="4628515"/>
            <a:ext cx="5158740" cy="1014730"/>
          </a:xfrm>
          <a:prstGeom prst="rect">
            <a:avLst/>
          </a:prstGeom>
        </p:spPr>
        <p:txBody>
          <a:bodyPr wrap="square">
            <a:spAutoFit/>
          </a:bodyPr>
          <a:lstStyle/>
          <a:p>
            <a:pPr>
              <a:lnSpc>
                <a:spcPct val="150000"/>
              </a:lnSpc>
            </a:pPr>
            <a:r>
              <a:rPr lang="zh-CN" altLang="en-US" sz="2000" spc="225" dirty="0">
                <a:solidFill>
                  <a:srgbClr val="0070C0"/>
                </a:solidFill>
              </a:rPr>
              <a:t>云计算是通过网络按需提供可动态伸缩的廉价计算服务。</a:t>
            </a:r>
            <a:endParaRPr lang="zh-CN" altLang="en-US" sz="2000" spc="225" dirty="0">
              <a:solidFill>
                <a:srgbClr val="0070C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282690"/>
            <a:ext cx="3296920" cy="368300"/>
          </a:xfrm>
          <a:prstGeom prst="rect">
            <a:avLst/>
          </a:prstGeom>
          <a:noFill/>
        </p:spPr>
        <p:txBody>
          <a:bodyPr wrap="square" rtlCol="0">
            <a:spAutoFit/>
          </a:bodyPr>
          <a:p>
            <a:r>
              <a:rPr lang="zh-CN" altLang="en-US" b="1">
                <a:solidFill>
                  <a:schemeClr val="bg1"/>
                </a:solidFill>
                <a:uFillTx/>
              </a:rPr>
              <a:t>《数据结构》课程课件</a:t>
            </a:r>
            <a:endParaRPr lang="zh-CN" altLang="en-US" b="1">
              <a:solidFill>
                <a:schemeClr val="bg1"/>
              </a:solidFill>
              <a:uFillTx/>
            </a:endParaRPr>
          </a:p>
        </p:txBody>
      </p:sp>
      <p:sp>
        <p:nvSpPr>
          <p:cNvPr id="7" name="文本框 6"/>
          <p:cNvSpPr txBox="1"/>
          <p:nvPr/>
        </p:nvSpPr>
        <p:spPr>
          <a:xfrm>
            <a:off x="6901180" y="6259830"/>
            <a:ext cx="3209290" cy="368300"/>
          </a:xfrm>
          <a:prstGeom prst="rect">
            <a:avLst/>
          </a:prstGeom>
          <a:noFill/>
        </p:spPr>
        <p:txBody>
          <a:bodyPr wrap="square" rtlCol="0" anchor="t">
            <a:spAutoFit/>
          </a:bodyPr>
          <a:p>
            <a:r>
              <a:rPr lang="zh-CN" altLang="en-US" b="1" dirty="0">
                <a:solidFill>
                  <a:schemeClr val="bg1"/>
                </a:solidFill>
                <a:uFillTx/>
                <a:ea typeface="楷体_GB2312"/>
              </a:rPr>
              <a:t>时间：</a:t>
            </a:r>
            <a:fld id="{BB962C8B-B14F-4D97-AF65-F5344CB8AC3E}" type="datetime2">
              <a:rPr lang="zh-CN" altLang="en-US" b="1" dirty="0">
                <a:solidFill>
                  <a:schemeClr val="bg1"/>
                </a:solidFill>
                <a:uFillTx/>
                <a:ea typeface="楷体_GB2312"/>
              </a:rPr>
            </a:fld>
            <a:endParaRPr lang="zh-CN" altLang="en-US" b="1"/>
          </a:p>
        </p:txBody>
      </p:sp>
      <p:sp>
        <p:nvSpPr>
          <p:cNvPr id="3" name="文本框 2"/>
          <p:cNvSpPr txBox="1"/>
          <p:nvPr/>
        </p:nvSpPr>
        <p:spPr>
          <a:xfrm>
            <a:off x="681990" y="1466850"/>
            <a:ext cx="2077085" cy="521970"/>
          </a:xfrm>
          <a:prstGeom prst="rect">
            <a:avLst/>
          </a:prstGeom>
          <a:noFill/>
        </p:spPr>
        <p:txBody>
          <a:bodyPr wrap="none" rtlCol="0" anchor="t">
            <a:spAutoFit/>
          </a:bodyPr>
          <a:p>
            <a:pPr marL="471805" lvl="1" indent="0">
              <a:buClr>
                <a:srgbClr val="00CC00"/>
              </a:buClr>
              <a:buSzPct val="45000"/>
              <a:buFont typeface="Wingdings" panose="05000000000000000000" pitchFamily="2" charset="2"/>
              <a:buNone/>
            </a:pPr>
            <a:r>
              <a:rPr lang="zh-CN" altLang="en-US" sz="2800" b="1" dirty="0">
                <a:solidFill>
                  <a:srgbClr val="003300"/>
                </a:solidFill>
                <a:latin typeface="华文楷体" pitchFamily="2" charset="-122"/>
                <a:ea typeface="华文楷体" pitchFamily="2" charset="-122"/>
                <a:sym typeface="+mn-ea"/>
              </a:rPr>
              <a:t>存储结构</a:t>
            </a:r>
            <a:endParaRPr lang="zh-CN" altLang="en-US" sz="2800"/>
          </a:p>
        </p:txBody>
      </p:sp>
      <p:sp>
        <p:nvSpPr>
          <p:cNvPr id="29697" name="Rectangle 3"/>
          <p:cNvSpPr>
            <a:spLocks noGrp="1"/>
          </p:cNvSpPr>
          <p:nvPr/>
        </p:nvSpPr>
        <p:spPr>
          <a:xfrm>
            <a:off x="944880" y="2326640"/>
            <a:ext cx="10305415" cy="3233420"/>
          </a:xfrm>
          <a:prstGeom prst="rect">
            <a:avLst/>
          </a:prstGeom>
          <a:noFill/>
          <a:ln w="9525">
            <a:noFill/>
          </a:ln>
        </p:spPr>
        <p:txBody>
          <a:bodyPr vert="horz" wrap="square" lIns="91440" tIns="45720" rIns="91440" bIns="45720" anchor="t" anchorCtr="0"/>
          <a:lstStyle>
            <a:lvl1pPr marL="469900" lvl="0" indent="-46990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Char char="n"/>
              <a:defRPr sz="3200" b="1" i="0" u="none" kern="1200" baseline="0">
                <a:solidFill>
                  <a:schemeClr val="tx1"/>
                </a:solidFill>
                <a:latin typeface="+mn-lt"/>
                <a:ea typeface="+mn-ea"/>
                <a:cs typeface="+mn-cs"/>
              </a:defRPr>
            </a:lvl1pPr>
            <a:lvl2pPr marL="908050" lvl="1" indent="-436245"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l"/>
              <a:defRPr sz="2800" b="1" i="0" u="none" kern="1200" baseline="0">
                <a:solidFill>
                  <a:schemeClr val="tx1"/>
                </a:solidFill>
                <a:latin typeface="+mn-lt"/>
                <a:ea typeface="+mn-ea"/>
                <a:cs typeface="+mn-cs"/>
              </a:defRPr>
            </a:lvl2pPr>
            <a:lvl3pPr marL="1304925" lvl="2" indent="-39497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Char char="n"/>
              <a:defRPr sz="2300" b="1" i="0" u="none" kern="1200" baseline="0">
                <a:solidFill>
                  <a:schemeClr val="tx1"/>
                </a:solidFill>
                <a:latin typeface="+mn-lt"/>
                <a:ea typeface="+mn-ea"/>
                <a:cs typeface="+mn-cs"/>
              </a:defRPr>
            </a:lvl3pPr>
            <a:lvl4pPr marL="1694180" lvl="3" indent="-38735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Char char="n"/>
              <a:defRPr sz="2000" b="0" i="0" u="none" kern="1200" baseline="0">
                <a:solidFill>
                  <a:schemeClr val="tx1"/>
                </a:solidFill>
                <a:latin typeface="+mn-lt"/>
                <a:ea typeface="+mn-ea"/>
                <a:cs typeface="+mn-cs"/>
              </a:defRPr>
            </a:lvl4pPr>
            <a:lvl5pPr marL="2094230" lvl="4" indent="-39878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n"/>
              <a:defRPr sz="2000" b="0" i="0" u="none" kern="1200" baseline="0">
                <a:solidFill>
                  <a:schemeClr val="tx1"/>
                </a:solidFill>
                <a:latin typeface="+mn-lt"/>
                <a:ea typeface="+mn-ea"/>
                <a:cs typeface="+mn-cs"/>
              </a:defRPr>
            </a:lvl9pPr>
          </a:lstStyle>
          <a:p>
            <a:pPr marL="0" lvl="2" indent="0">
              <a:lnSpc>
                <a:spcPct val="150000"/>
              </a:lnSpc>
              <a:spcBef>
                <a:spcPts val="0"/>
              </a:spcBef>
              <a:buClr>
                <a:srgbClr val="00CC00"/>
              </a:buClr>
              <a:buSzPct val="45000"/>
              <a:buFont typeface="Wingdings" panose="05000000000000000000" pitchFamily="2" charset="2"/>
              <a:buNone/>
            </a:pPr>
            <a:r>
              <a:rPr lang="en-US" altLang="zh-CN" dirty="0">
                <a:solidFill>
                  <a:srgbClr val="FF3399"/>
                </a:solidFill>
                <a:latin typeface="华文楷体" pitchFamily="2" charset="-122"/>
                <a:ea typeface="华文楷体" pitchFamily="2" charset="-122"/>
                <a:sym typeface="+mn-ea"/>
              </a:rPr>
              <a:t>   </a:t>
            </a:r>
            <a:r>
              <a:rPr lang="zh-CN" altLang="en-US" sz="2800" dirty="0">
                <a:solidFill>
                  <a:srgbClr val="000066"/>
                </a:solidFill>
                <a:latin typeface="华文楷体" pitchFamily="2" charset="-122"/>
                <a:ea typeface="华文楷体" pitchFamily="2" charset="-122"/>
                <a:sym typeface="+mn-ea"/>
              </a:rPr>
              <a:t>  </a:t>
            </a:r>
            <a:r>
              <a:rPr lang="en-US" altLang="zh-CN" sz="2800" dirty="0">
                <a:solidFill>
                  <a:srgbClr val="000066"/>
                </a:solidFill>
                <a:latin typeface="华文楷体" pitchFamily="2" charset="-122"/>
                <a:ea typeface="华文楷体" pitchFamily="2" charset="-122"/>
                <a:sym typeface="+mn-ea"/>
              </a:rPr>
              <a:t>  </a:t>
            </a:r>
            <a:r>
              <a:rPr lang="zh-CN" altLang="en-US" sz="2400" dirty="0">
                <a:gradFill>
                  <a:gsLst>
                    <a:gs pos="0">
                      <a:srgbClr val="007BD3"/>
                    </a:gs>
                    <a:gs pos="100000">
                      <a:srgbClr val="034373"/>
                    </a:gs>
                  </a:gsLst>
                  <a:lin scaled="0"/>
                </a:gradFill>
                <a:latin typeface="楷体" panose="02010609060101010101" charset="-122"/>
                <a:ea typeface="楷体" panose="02010609060101010101" charset="-122"/>
                <a:cs typeface="楷体" panose="02010609060101010101" charset="-122"/>
                <a:sym typeface="+mn-ea"/>
              </a:rPr>
              <a:t>数据对象在计算机中的存储表示为数据的存储结构，</a:t>
            </a:r>
            <a:r>
              <a:rPr lang="zh-CN" altLang="en-US" sz="2400" dirty="0">
                <a:solidFill>
                  <a:srgbClr val="0070C0"/>
                </a:solidFill>
                <a:latin typeface="楷体" panose="02010609060101010101" charset="-122"/>
                <a:ea typeface="楷体" panose="02010609060101010101" charset="-122"/>
                <a:cs typeface="楷体" panose="02010609060101010101" charset="-122"/>
                <a:sym typeface="+mn-ea"/>
              </a:rPr>
              <a:t>也称为物理结构。</a:t>
            </a:r>
            <a:endParaRPr lang="zh-CN" altLang="en-US" sz="2400" dirty="0">
              <a:latin typeface="楷体" panose="02010609060101010101" charset="-122"/>
              <a:ea typeface="楷体" panose="02010609060101010101" charset="-122"/>
              <a:cs typeface="楷体" panose="02010609060101010101" charset="-122"/>
              <a:sym typeface="+mn-ea"/>
            </a:endParaRPr>
          </a:p>
          <a:p>
            <a:pPr marL="0" lvl="2" indent="0">
              <a:lnSpc>
                <a:spcPct val="150000"/>
              </a:lnSpc>
              <a:spcBef>
                <a:spcPts val="0"/>
              </a:spcBef>
              <a:buClr>
                <a:srgbClr val="00CC00"/>
              </a:buClr>
              <a:buSzPct val="45000"/>
              <a:buFont typeface="Wingdings" panose="05000000000000000000" pitchFamily="2" charset="2"/>
              <a:buNone/>
            </a:pPr>
            <a:r>
              <a:rPr lang="zh-CN" altLang="en-US" sz="2400" dirty="0">
                <a:latin typeface="楷体" panose="02010609060101010101" charset="-122"/>
                <a:ea typeface="楷体" panose="02010609060101010101" charset="-122"/>
                <a:cs typeface="楷体" panose="02010609060101010101" charset="-122"/>
                <a:sym typeface="+mn-ea"/>
              </a:rPr>
              <a:t> </a:t>
            </a:r>
            <a:r>
              <a:rPr lang="en-US" altLang="zh-CN" sz="2400" dirty="0">
                <a:latin typeface="楷体" panose="02010609060101010101" charset="-122"/>
                <a:ea typeface="楷体" panose="02010609060101010101" charset="-122"/>
                <a:cs typeface="楷体" panose="02010609060101010101" charset="-122"/>
                <a:sym typeface="+mn-ea"/>
              </a:rPr>
              <a:t>   </a:t>
            </a:r>
            <a:r>
              <a:rPr lang="zh-CN" altLang="en-US" sz="2400" dirty="0">
                <a:latin typeface="楷体" panose="02010609060101010101" charset="-122"/>
                <a:ea typeface="楷体" panose="02010609060101010101" charset="-122"/>
                <a:cs typeface="楷体" panose="02010609060101010101" charset="-122"/>
                <a:sym typeface="+mn-ea"/>
              </a:rPr>
              <a:t>数据对象存储到计算机时，应体现数据的各</a:t>
            </a:r>
            <a:r>
              <a:rPr lang="zh-CN" altLang="en-US" sz="2400" dirty="0">
                <a:solidFill>
                  <a:schemeClr val="tx1"/>
                </a:solidFill>
                <a:latin typeface="楷体" panose="02010609060101010101" charset="-122"/>
                <a:ea typeface="楷体" panose="02010609060101010101" charset="-122"/>
                <a:cs typeface="楷体" panose="02010609060101010101" charset="-122"/>
                <a:sym typeface="+mn-ea"/>
              </a:rPr>
              <a:t>个数据元素、数据元素间逻辑关系。</a:t>
            </a:r>
            <a:r>
              <a:rPr lang="en-US" altLang="zh-CN" sz="2400" dirty="0">
                <a:solidFill>
                  <a:schemeClr val="tx1"/>
                </a:solidFill>
                <a:latin typeface="楷体" panose="02010609060101010101" charset="-122"/>
                <a:ea typeface="楷体" panose="02010609060101010101" charset="-122"/>
                <a:sym typeface="+mn-ea"/>
              </a:rPr>
              <a:t>存储结构有顺序存储结构、链式存储结构、检索存储结构和散列存储结构四种，</a:t>
            </a:r>
            <a:r>
              <a:rPr lang="zh-CN" altLang="en-US" sz="2400" dirty="0">
                <a:solidFill>
                  <a:schemeClr val="tx1"/>
                </a:solidFill>
                <a:latin typeface="楷体" panose="02010609060101010101" charset="-122"/>
                <a:ea typeface="楷体" panose="02010609060101010101" charset="-122"/>
                <a:sym typeface="+mn-ea"/>
              </a:rPr>
              <a:t>其中</a:t>
            </a:r>
            <a:r>
              <a:rPr lang="en-US" altLang="zh-CN" sz="2400" dirty="0">
                <a:solidFill>
                  <a:schemeClr val="tx1"/>
                </a:solidFill>
                <a:latin typeface="楷体" panose="02010609060101010101" charset="-122"/>
                <a:ea typeface="楷体" panose="02010609060101010101" charset="-122"/>
                <a:sym typeface="+mn-ea"/>
              </a:rPr>
              <a:t>顺序存储结构和链式存储结构</a:t>
            </a:r>
            <a:r>
              <a:rPr lang="zh-CN" altLang="en-US" sz="2400" dirty="0">
                <a:solidFill>
                  <a:schemeClr val="tx1"/>
                </a:solidFill>
                <a:latin typeface="楷体" panose="02010609060101010101" charset="-122"/>
                <a:ea typeface="楷体" panose="02010609060101010101" charset="-122"/>
                <a:sym typeface="+mn-ea"/>
              </a:rPr>
              <a:t>是最基本的</a:t>
            </a:r>
            <a:r>
              <a:rPr lang="zh-CN" altLang="en-US" sz="2400" dirty="0">
                <a:latin typeface="楷体" panose="02010609060101010101" charset="-122"/>
                <a:ea typeface="楷体" panose="02010609060101010101" charset="-122"/>
                <a:cs typeface="楷体" panose="02010609060101010101" charset="-122"/>
                <a:sym typeface="+mn-ea"/>
              </a:rPr>
              <a:t>两种形式。</a:t>
            </a:r>
            <a:endParaRPr lang="zh-CN" altLang="en-US" sz="2800" b="1" dirty="0">
              <a:solidFill>
                <a:schemeClr val="tx1"/>
              </a:solidFill>
              <a:latin typeface="华文楷体" pitchFamily="2" charset="-122"/>
              <a:ea typeface="华文楷体" pitchFamily="2" charset="-122"/>
            </a:endParaRP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1"/>
          <a:srcRect l="7394" t="21585" r="7309" b="21466"/>
          <a:stretch>
            <a:fillRect/>
          </a:stretch>
        </p:blipFill>
        <p:spPr>
          <a:xfrm>
            <a:off x="1523999" y="857250"/>
            <a:ext cx="9144001" cy="5143500"/>
          </a:xfrm>
          <a:prstGeom prst="rect">
            <a:avLst/>
          </a:prstGeom>
        </p:spPr>
      </p:pic>
      <p:sp>
        <p:nvSpPr>
          <p:cNvPr id="21" name="矩形 20"/>
          <p:cNvSpPr/>
          <p:nvPr/>
        </p:nvSpPr>
        <p:spPr>
          <a:xfrm>
            <a:off x="1976231" y="1575292"/>
            <a:ext cx="8332541" cy="3916551"/>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20" name="组合 19"/>
          <p:cNvGrpSpPr/>
          <p:nvPr/>
        </p:nvGrpSpPr>
        <p:grpSpPr>
          <a:xfrm>
            <a:off x="2140388" y="1843429"/>
            <a:ext cx="8064720" cy="3531192"/>
            <a:chOff x="585193" y="1661406"/>
            <a:chExt cx="10841272" cy="4746923"/>
          </a:xfrm>
        </p:grpSpPr>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b="6819"/>
            <a:stretch>
              <a:fillRect/>
            </a:stretch>
          </p:blipFill>
          <p:spPr>
            <a:xfrm>
              <a:off x="587573" y="1672292"/>
              <a:ext cx="3661383" cy="2275594"/>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372" y="1672292"/>
              <a:ext cx="3763395" cy="2278564"/>
            </a:xfrm>
            <a:prstGeom prst="rect">
              <a:avLst/>
            </a:prstGeom>
          </p:spPr>
        </p:pic>
        <p:pic>
          <p:nvPicPr>
            <p:cNvPr id="15" name="图片 14"/>
            <p:cNvPicPr>
              <a:picLocks noChangeAspect="1"/>
            </p:cNvPicPr>
            <p:nvPr/>
          </p:nvPicPr>
          <p:blipFill>
            <a:blip r:embed="rId4"/>
            <a:stretch>
              <a:fillRect/>
            </a:stretch>
          </p:blipFill>
          <p:spPr>
            <a:xfrm>
              <a:off x="8160751" y="1661406"/>
              <a:ext cx="3265714" cy="2285999"/>
            </a:xfrm>
            <a:prstGeom prst="rect">
              <a:avLst/>
            </a:prstGeom>
          </p:spPr>
        </p:pic>
        <p:pic>
          <p:nvPicPr>
            <p:cNvPr id="16" name="图片 15"/>
            <p:cNvPicPr>
              <a:picLocks noChangeAspect="1"/>
            </p:cNvPicPr>
            <p:nvPr/>
          </p:nvPicPr>
          <p:blipFill>
            <a:blip r:embed="rId5"/>
            <a:stretch>
              <a:fillRect/>
            </a:stretch>
          </p:blipFill>
          <p:spPr>
            <a:xfrm>
              <a:off x="585193" y="3992777"/>
              <a:ext cx="2578315" cy="2397833"/>
            </a:xfrm>
            <a:prstGeom prst="rect">
              <a:avLst/>
            </a:prstGeom>
          </p:spPr>
        </p:pic>
        <p:pic>
          <p:nvPicPr>
            <p:cNvPr id="17" name="图片 16"/>
            <p:cNvPicPr>
              <a:picLocks noChangeAspect="1"/>
            </p:cNvPicPr>
            <p:nvPr/>
          </p:nvPicPr>
          <p:blipFill rotWithShape="1">
            <a:blip r:embed="rId6"/>
            <a:srcRect l="5554" r="6943" b="11198"/>
            <a:stretch>
              <a:fillRect/>
            </a:stretch>
          </p:blipFill>
          <p:spPr>
            <a:xfrm>
              <a:off x="3239305" y="4000780"/>
              <a:ext cx="3439885" cy="2389830"/>
            </a:xfrm>
            <a:prstGeom prst="rect">
              <a:avLst/>
            </a:prstGeom>
          </p:spPr>
        </p:pic>
        <p:pic>
          <p:nvPicPr>
            <p:cNvPr id="18" name="图片 17"/>
            <p:cNvPicPr>
              <a:picLocks noChangeAspect="1"/>
            </p:cNvPicPr>
            <p:nvPr/>
          </p:nvPicPr>
          <p:blipFill rotWithShape="1">
            <a:blip r:embed="rId7"/>
            <a:srcRect l="7409" t="11636" r="4762"/>
            <a:stretch>
              <a:fillRect/>
            </a:stretch>
          </p:blipFill>
          <p:spPr>
            <a:xfrm>
              <a:off x="6735877" y="4000780"/>
              <a:ext cx="2416745" cy="2390311"/>
            </a:xfrm>
            <a:prstGeom prst="rect">
              <a:avLst/>
            </a:prstGeom>
          </p:spPr>
        </p:pic>
        <p:pic>
          <p:nvPicPr>
            <p:cNvPr id="19" name="图片 18"/>
            <p:cNvPicPr>
              <a:picLocks noChangeAspect="1"/>
            </p:cNvPicPr>
            <p:nvPr/>
          </p:nvPicPr>
          <p:blipFill rotWithShape="1">
            <a:blip r:embed="rId8"/>
            <a:srcRect l="15625" r="13000"/>
            <a:stretch>
              <a:fillRect/>
            </a:stretch>
          </p:blipFill>
          <p:spPr>
            <a:xfrm>
              <a:off x="9221096" y="4000780"/>
              <a:ext cx="2177777" cy="2407549"/>
            </a:xfrm>
            <a:prstGeom prst="rect">
              <a:avLst/>
            </a:prstGeom>
          </p:spPr>
        </p:pic>
      </p:grpSp>
      <p:sp>
        <p:nvSpPr>
          <p:cNvPr id="11" name="矩形 10"/>
          <p:cNvSpPr/>
          <p:nvPr/>
        </p:nvSpPr>
        <p:spPr>
          <a:xfrm>
            <a:off x="2031799" y="857114"/>
            <a:ext cx="2697480" cy="460375"/>
          </a:xfrm>
          <a:prstGeom prst="rect">
            <a:avLst/>
          </a:prstGeom>
          <a:solidFill>
            <a:schemeClr val="tx1">
              <a:lumMod val="65000"/>
              <a:lumOff val="35000"/>
            </a:schemeClr>
          </a:solidFill>
        </p:spPr>
        <p:txBody>
          <a:bodyPr wrap="none">
            <a:spAutoFit/>
          </a:bodyPr>
          <a:lstStyle/>
          <a:p>
            <a:r>
              <a:rPr lang="zh-CN" altLang="en-US" sz="2400" spc="225" dirty="0">
                <a:solidFill>
                  <a:prstClr val="white"/>
                </a:solidFill>
                <a:latin typeface="楷体" panose="02010609060101010101" charset="-122"/>
                <a:ea typeface="楷体" panose="02010609060101010101" charset="-122"/>
                <a:cs typeface="楷体" panose="02010609060101010101" charset="-122"/>
              </a:rPr>
              <a:t>云计算的</a:t>
            </a:r>
            <a:r>
              <a:rPr lang="en-US" altLang="zh-CN" sz="2400" spc="225" dirty="0">
                <a:solidFill>
                  <a:prstClr val="white"/>
                </a:solidFill>
                <a:latin typeface="楷体" panose="02010609060101010101" charset="-122"/>
                <a:ea typeface="楷体" panose="02010609060101010101" charset="-122"/>
                <a:cs typeface="楷体" panose="02010609060101010101" charset="-122"/>
              </a:rPr>
              <a:t>7</a:t>
            </a:r>
            <a:r>
              <a:rPr lang="zh-CN" altLang="en-US" sz="2400" spc="225" dirty="0">
                <a:solidFill>
                  <a:prstClr val="white"/>
                </a:solidFill>
                <a:latin typeface="楷体" panose="02010609060101010101" charset="-122"/>
                <a:ea typeface="楷体" panose="02010609060101010101" charset="-122"/>
                <a:cs typeface="楷体" panose="02010609060101010101" charset="-122"/>
              </a:rPr>
              <a:t>个特点</a:t>
            </a:r>
            <a:endParaRPr lang="zh-CN" altLang="en-US" sz="2400" spc="225" dirty="0">
              <a:solidFill>
                <a:prstClr val="white"/>
              </a:solidFill>
              <a:latin typeface="楷体" panose="02010609060101010101" charset="-122"/>
              <a:ea typeface="楷体" panose="02010609060101010101" charset="-122"/>
              <a:cs typeface="楷体" panose="02010609060101010101" charset="-122"/>
            </a:endParaRPr>
          </a:p>
        </p:txBody>
      </p:sp>
      <p:grpSp>
        <p:nvGrpSpPr>
          <p:cNvPr id="25" name="组合 24"/>
          <p:cNvGrpSpPr/>
          <p:nvPr/>
        </p:nvGrpSpPr>
        <p:grpSpPr>
          <a:xfrm>
            <a:off x="2504366" y="2729839"/>
            <a:ext cx="1904349" cy="648885"/>
            <a:chOff x="1307154" y="2302514"/>
            <a:chExt cx="2539132" cy="865180"/>
          </a:xfrm>
        </p:grpSpPr>
        <p:sp>
          <p:nvSpPr>
            <p:cNvPr id="22" name="矩形 21"/>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 name="矩形 28"/>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文本框 23"/>
            <p:cNvSpPr txBox="1"/>
            <p:nvPr/>
          </p:nvSpPr>
          <p:spPr>
            <a:xfrm>
              <a:off x="1696263" y="2442717"/>
              <a:ext cx="1983039" cy="613833"/>
            </a:xfrm>
            <a:prstGeom prst="rect">
              <a:avLst/>
            </a:prstGeom>
            <a:noFill/>
          </p:spPr>
          <p:txBody>
            <a:bodyPr wrap="square" rtlCol="0">
              <a:spAutoFit/>
            </a:bodyPr>
            <a:lstStyle/>
            <a:p>
              <a:r>
                <a:rPr lang="zh-CN" altLang="en-US" sz="2400" b="1" dirty="0">
                  <a:solidFill>
                    <a:prstClr val="white"/>
                  </a:solidFill>
                </a:rPr>
                <a:t>超大规模</a:t>
              </a:r>
              <a:endParaRPr lang="zh-CN" altLang="en-US" sz="2400" b="1" dirty="0">
                <a:solidFill>
                  <a:prstClr val="white"/>
                </a:solidFill>
              </a:endParaRPr>
            </a:p>
          </p:txBody>
        </p:sp>
      </p:grpSp>
      <p:grpSp>
        <p:nvGrpSpPr>
          <p:cNvPr id="32" name="组合 31"/>
          <p:cNvGrpSpPr/>
          <p:nvPr/>
        </p:nvGrpSpPr>
        <p:grpSpPr>
          <a:xfrm>
            <a:off x="5375377" y="2729839"/>
            <a:ext cx="1904349" cy="648885"/>
            <a:chOff x="1307154" y="2302514"/>
            <a:chExt cx="2539132" cy="865180"/>
          </a:xfrm>
        </p:grpSpPr>
        <p:sp>
          <p:nvSpPr>
            <p:cNvPr id="33" name="矩形 3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4" name="矩形 3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文本框 34"/>
            <p:cNvSpPr txBox="1"/>
            <p:nvPr/>
          </p:nvSpPr>
          <p:spPr>
            <a:xfrm>
              <a:off x="1781957" y="2431329"/>
              <a:ext cx="1983039" cy="613833"/>
            </a:xfrm>
            <a:prstGeom prst="rect">
              <a:avLst/>
            </a:prstGeom>
            <a:noFill/>
          </p:spPr>
          <p:txBody>
            <a:bodyPr wrap="square" rtlCol="0">
              <a:spAutoFit/>
            </a:bodyPr>
            <a:lstStyle/>
            <a:p>
              <a:r>
                <a:rPr lang="zh-CN" altLang="en-US" sz="2400" b="1" dirty="0">
                  <a:solidFill>
                    <a:prstClr val="white"/>
                  </a:solidFill>
                </a:rPr>
                <a:t>虚 拟 化</a:t>
              </a:r>
              <a:endParaRPr lang="zh-CN" altLang="en-US" sz="2400" b="1" dirty="0">
                <a:solidFill>
                  <a:prstClr val="white"/>
                </a:solidFill>
              </a:endParaRPr>
            </a:p>
          </p:txBody>
        </p:sp>
      </p:grpSp>
      <p:grpSp>
        <p:nvGrpSpPr>
          <p:cNvPr id="36" name="组合 35"/>
          <p:cNvGrpSpPr/>
          <p:nvPr/>
        </p:nvGrpSpPr>
        <p:grpSpPr>
          <a:xfrm>
            <a:off x="8057745" y="2729839"/>
            <a:ext cx="1904349" cy="648885"/>
            <a:chOff x="1307154" y="2302514"/>
            <a:chExt cx="2539132" cy="865180"/>
          </a:xfrm>
        </p:grpSpPr>
        <p:sp>
          <p:nvSpPr>
            <p:cNvPr id="37" name="矩形 36"/>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8" name="矩形 37"/>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9" name="文本框 38"/>
            <p:cNvSpPr txBox="1"/>
            <p:nvPr/>
          </p:nvSpPr>
          <p:spPr>
            <a:xfrm>
              <a:off x="1781957" y="2431329"/>
              <a:ext cx="1983039" cy="613833"/>
            </a:xfrm>
            <a:prstGeom prst="rect">
              <a:avLst/>
            </a:prstGeom>
            <a:noFill/>
          </p:spPr>
          <p:txBody>
            <a:bodyPr wrap="square" rtlCol="0">
              <a:spAutoFit/>
            </a:bodyPr>
            <a:lstStyle/>
            <a:p>
              <a:r>
                <a:rPr lang="zh-CN" altLang="en-US" sz="2400" b="1" dirty="0">
                  <a:solidFill>
                    <a:prstClr val="white"/>
                  </a:solidFill>
                </a:rPr>
                <a:t>高可靠性</a:t>
              </a:r>
              <a:endParaRPr lang="zh-CN" altLang="en-US" sz="2400" b="1" dirty="0">
                <a:solidFill>
                  <a:prstClr val="white"/>
                </a:solidFill>
              </a:endParaRPr>
            </a:p>
          </p:txBody>
        </p:sp>
      </p:grpSp>
      <p:grpSp>
        <p:nvGrpSpPr>
          <p:cNvPr id="40" name="组合 39"/>
          <p:cNvGrpSpPr/>
          <p:nvPr/>
        </p:nvGrpSpPr>
        <p:grpSpPr>
          <a:xfrm>
            <a:off x="2154022" y="4601135"/>
            <a:ext cx="1904349" cy="648885"/>
            <a:chOff x="1307154" y="2302514"/>
            <a:chExt cx="2539132" cy="865180"/>
          </a:xfrm>
        </p:grpSpPr>
        <p:sp>
          <p:nvSpPr>
            <p:cNvPr id="41" name="矩形 40"/>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2" name="矩形 41"/>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3" name="文本框 42"/>
            <p:cNvSpPr txBox="1"/>
            <p:nvPr/>
          </p:nvSpPr>
          <p:spPr>
            <a:xfrm>
              <a:off x="1765050" y="2442717"/>
              <a:ext cx="1983039" cy="613833"/>
            </a:xfrm>
            <a:prstGeom prst="rect">
              <a:avLst/>
            </a:prstGeom>
            <a:noFill/>
          </p:spPr>
          <p:txBody>
            <a:bodyPr wrap="square" rtlCol="0">
              <a:spAutoFit/>
            </a:bodyPr>
            <a:lstStyle/>
            <a:p>
              <a:r>
                <a:rPr lang="zh-CN" altLang="en-US" sz="2400" b="1" dirty="0">
                  <a:solidFill>
                    <a:prstClr val="white"/>
                  </a:solidFill>
                </a:rPr>
                <a:t>通 用 性</a:t>
              </a:r>
              <a:endParaRPr lang="zh-CN" altLang="en-US" sz="2400" b="1" dirty="0">
                <a:solidFill>
                  <a:prstClr val="white"/>
                </a:solidFill>
              </a:endParaRPr>
            </a:p>
          </p:txBody>
        </p:sp>
      </p:grpSp>
      <p:grpSp>
        <p:nvGrpSpPr>
          <p:cNvPr id="44" name="组合 43"/>
          <p:cNvGrpSpPr/>
          <p:nvPr/>
        </p:nvGrpSpPr>
        <p:grpSpPr>
          <a:xfrm>
            <a:off x="4442031" y="4601135"/>
            <a:ext cx="1904349" cy="648885"/>
            <a:chOff x="1307154" y="2302514"/>
            <a:chExt cx="2539132" cy="865180"/>
          </a:xfrm>
        </p:grpSpPr>
        <p:sp>
          <p:nvSpPr>
            <p:cNvPr id="45" name="矩形 44"/>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6" name="矩形 45"/>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7" name="文本框 46"/>
            <p:cNvSpPr txBox="1"/>
            <p:nvPr/>
          </p:nvSpPr>
          <p:spPr>
            <a:xfrm>
              <a:off x="1482045" y="2442717"/>
              <a:ext cx="2324100" cy="613833"/>
            </a:xfrm>
            <a:prstGeom prst="rect">
              <a:avLst/>
            </a:prstGeom>
            <a:noFill/>
          </p:spPr>
          <p:txBody>
            <a:bodyPr wrap="square" rtlCol="0">
              <a:spAutoFit/>
            </a:bodyPr>
            <a:lstStyle/>
            <a:p>
              <a:r>
                <a:rPr lang="zh-CN" altLang="en-US" sz="2400" b="1" dirty="0">
                  <a:solidFill>
                    <a:prstClr val="white"/>
                  </a:solidFill>
                </a:rPr>
                <a:t>高可伸缩性</a:t>
              </a:r>
              <a:endParaRPr lang="zh-CN" altLang="en-US" sz="2400" b="1" dirty="0">
                <a:solidFill>
                  <a:prstClr val="white"/>
                </a:solidFill>
              </a:endParaRPr>
            </a:p>
          </p:txBody>
        </p:sp>
      </p:grpSp>
      <p:grpSp>
        <p:nvGrpSpPr>
          <p:cNvPr id="48" name="组合 47"/>
          <p:cNvGrpSpPr/>
          <p:nvPr/>
        </p:nvGrpSpPr>
        <p:grpSpPr>
          <a:xfrm>
            <a:off x="6761280" y="4601135"/>
            <a:ext cx="1775082" cy="648885"/>
            <a:chOff x="1307154" y="2302514"/>
            <a:chExt cx="2605864" cy="865180"/>
          </a:xfrm>
        </p:grpSpPr>
        <p:sp>
          <p:nvSpPr>
            <p:cNvPr id="49" name="矩形 48"/>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矩形 49"/>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1" name="文本框 50"/>
            <p:cNvSpPr txBox="1"/>
            <p:nvPr/>
          </p:nvSpPr>
          <p:spPr>
            <a:xfrm>
              <a:off x="1588918" y="2442717"/>
              <a:ext cx="2324100" cy="613833"/>
            </a:xfrm>
            <a:prstGeom prst="rect">
              <a:avLst/>
            </a:prstGeom>
            <a:noFill/>
          </p:spPr>
          <p:txBody>
            <a:bodyPr wrap="square" rtlCol="0">
              <a:spAutoFit/>
            </a:bodyPr>
            <a:lstStyle/>
            <a:p>
              <a:r>
                <a:rPr lang="zh-CN" altLang="en-US" sz="2400" b="1" dirty="0">
                  <a:solidFill>
                    <a:prstClr val="white"/>
                  </a:solidFill>
                </a:rPr>
                <a:t>按需服务</a:t>
              </a:r>
              <a:endParaRPr lang="zh-CN" altLang="en-US" sz="2400" b="1" dirty="0">
                <a:solidFill>
                  <a:prstClr val="white"/>
                </a:solidFill>
              </a:endParaRPr>
            </a:p>
          </p:txBody>
        </p:sp>
      </p:grpSp>
      <p:grpSp>
        <p:nvGrpSpPr>
          <p:cNvPr id="52" name="组合 51"/>
          <p:cNvGrpSpPr/>
          <p:nvPr/>
        </p:nvGrpSpPr>
        <p:grpSpPr>
          <a:xfrm>
            <a:off x="8575438" y="4601135"/>
            <a:ext cx="1640555" cy="648885"/>
            <a:chOff x="1307154" y="2302514"/>
            <a:chExt cx="2605864" cy="865180"/>
          </a:xfrm>
        </p:grpSpPr>
        <p:sp>
          <p:nvSpPr>
            <p:cNvPr id="53" name="矩形 5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4" name="矩形 5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5" name="文本框 54"/>
            <p:cNvSpPr txBox="1"/>
            <p:nvPr/>
          </p:nvSpPr>
          <p:spPr>
            <a:xfrm>
              <a:off x="1588916" y="2442717"/>
              <a:ext cx="2324102" cy="613833"/>
            </a:xfrm>
            <a:prstGeom prst="rect">
              <a:avLst/>
            </a:prstGeom>
            <a:noFill/>
          </p:spPr>
          <p:txBody>
            <a:bodyPr wrap="square" rtlCol="0">
              <a:spAutoFit/>
            </a:bodyPr>
            <a:lstStyle/>
            <a:p>
              <a:r>
                <a:rPr lang="zh-CN" altLang="en-US" sz="2400" b="1" dirty="0">
                  <a:solidFill>
                    <a:prstClr val="white"/>
                  </a:solidFill>
                </a:rPr>
                <a:t>极其廉价</a:t>
              </a:r>
              <a:endParaRPr lang="zh-CN" altLang="en-US" sz="2400" b="1" dirty="0">
                <a:solidFill>
                  <a:prstClr val="white"/>
                </a:solidFill>
              </a:endParaRPr>
            </a:p>
          </p:txBody>
        </p:sp>
      </p:grpSp>
      <p:sp>
        <p:nvSpPr>
          <p:cNvPr id="60" name="文本框 59"/>
          <p:cNvSpPr txBox="1"/>
          <p:nvPr/>
        </p:nvSpPr>
        <p:spPr>
          <a:xfrm>
            <a:off x="8024813" y="234392"/>
            <a:ext cx="2518410" cy="299085"/>
          </a:xfrm>
          <a:prstGeom prst="rect">
            <a:avLst/>
          </a:prstGeom>
          <a:noFill/>
        </p:spPr>
        <p:txBody>
          <a:bodyPr wrap="none" rtlCol="0">
            <a:spAutoFit/>
          </a:bodyPr>
          <a:lstStyle/>
          <a:p>
            <a:r>
              <a:rPr lang="en-US" altLang="zh-CN" sz="1350" dirty="0">
                <a:solidFill>
                  <a:prstClr val="white"/>
                </a:solidFill>
              </a:rPr>
              <a:t>《</a:t>
            </a:r>
            <a:r>
              <a:rPr lang="zh-CN" altLang="en-US" sz="1350" dirty="0">
                <a:solidFill>
                  <a:prstClr val="white"/>
                </a:solidFill>
              </a:rPr>
              <a:t>云计算</a:t>
            </a:r>
            <a:r>
              <a:rPr lang="en-US" altLang="zh-CN" sz="1350" dirty="0">
                <a:solidFill>
                  <a:prstClr val="white"/>
                </a:solidFill>
              </a:rPr>
              <a:t>》</a:t>
            </a:r>
            <a:r>
              <a:rPr lang="zh-CN" altLang="en-US" sz="1350" dirty="0">
                <a:solidFill>
                  <a:prstClr val="white"/>
                </a:solidFill>
              </a:rPr>
              <a:t>第三版配套</a:t>
            </a:r>
            <a:r>
              <a:rPr lang="en-US" altLang="zh-CN" sz="1350" dirty="0">
                <a:solidFill>
                  <a:prstClr val="white"/>
                </a:solidFill>
              </a:rPr>
              <a:t>PPT</a:t>
            </a:r>
            <a:r>
              <a:rPr lang="zh-CN" altLang="en-US" sz="1350" dirty="0">
                <a:solidFill>
                  <a:prstClr val="white"/>
                </a:solidFill>
              </a:rPr>
              <a:t>课件</a:t>
            </a:r>
            <a:endParaRPr lang="zh-CN" altLang="en-US" sz="1350" dirty="0">
              <a:solidFill>
                <a:prstClr val="white"/>
              </a:solidFill>
            </a:endParaRPr>
          </a:p>
        </p:txBody>
      </p:sp>
      <p:sp>
        <p:nvSpPr>
          <p:cNvPr id="61" name="文本框 60"/>
          <p:cNvSpPr txBox="1"/>
          <p:nvPr/>
        </p:nvSpPr>
        <p:spPr>
          <a:xfrm>
            <a:off x="1976233" y="156514"/>
            <a:ext cx="3841115" cy="414020"/>
          </a:xfrm>
          <a:prstGeom prst="rect">
            <a:avLst/>
          </a:prstGeom>
          <a:noFill/>
        </p:spPr>
        <p:txBody>
          <a:bodyPr wrap="none" rtlCol="0">
            <a:spAutoFit/>
          </a:bodyPr>
          <a:lstStyle/>
          <a:p>
            <a:pPr algn="l"/>
            <a:r>
              <a:rPr lang="en-US" altLang="zh-CN" sz="2100" b="1" spc="225" dirty="0">
                <a:solidFill>
                  <a:prstClr val="white"/>
                </a:solidFill>
                <a:sym typeface="+mn-ea"/>
              </a:rPr>
              <a:t>(2)</a:t>
            </a:r>
            <a:r>
              <a:rPr lang="zh-CN" altLang="en-US" sz="2100" b="1" spc="225" dirty="0">
                <a:solidFill>
                  <a:prstClr val="white"/>
                </a:solidFill>
              </a:rPr>
              <a:t>云计算</a:t>
            </a:r>
            <a:r>
              <a:rPr lang="en-US" altLang="zh-CN" sz="2100" b="1" spc="225" dirty="0">
                <a:solidFill>
                  <a:prstClr val="white"/>
                </a:solidFill>
              </a:rPr>
              <a:t>——</a:t>
            </a:r>
            <a:r>
              <a:rPr lang="zh-CN" altLang="en-US" sz="2100" b="1" spc="225" dirty="0">
                <a:solidFill>
                  <a:prstClr val="white"/>
                </a:solidFill>
              </a:rPr>
              <a:t>大数据的计算</a:t>
            </a:r>
            <a:endParaRPr lang="zh-CN" altLang="en-US" sz="2100" b="1" spc="225" dirty="0">
              <a:solidFill>
                <a:prstClr val="white"/>
              </a:solidFill>
            </a:endParaRPr>
          </a:p>
        </p:txBody>
      </p:sp>
      <p:sp>
        <p:nvSpPr>
          <p:cNvPr id="62" name="Freeform 173"/>
          <p:cNvSpPr>
            <a:spLocks noEditPoints="1"/>
          </p:cNvSpPr>
          <p:nvPr/>
        </p:nvSpPr>
        <p:spPr bwMode="auto">
          <a:xfrm>
            <a:off x="1647631" y="256074"/>
            <a:ext cx="328601" cy="204266"/>
          </a:xfrm>
          <a:custGeom>
            <a:avLst/>
            <a:gdLst>
              <a:gd name="T0" fmla="*/ 3 w 47"/>
              <a:gd name="T1" fmla="*/ 0 h 29"/>
              <a:gd name="T2" fmla="*/ 0 w 47"/>
              <a:gd name="T3" fmla="*/ 25 h 29"/>
              <a:gd name="T4" fmla="*/ 44 w 47"/>
              <a:gd name="T5" fmla="*/ 29 h 29"/>
              <a:gd name="T6" fmla="*/ 47 w 47"/>
              <a:gd name="T7" fmla="*/ 4 h 29"/>
              <a:gd name="T8" fmla="*/ 26 w 47"/>
              <a:gd name="T9" fmla="*/ 5 h 29"/>
              <a:gd name="T10" fmla="*/ 30 w 47"/>
              <a:gd name="T11" fmla="*/ 10 h 29"/>
              <a:gd name="T12" fmla="*/ 26 w 47"/>
              <a:gd name="T13" fmla="*/ 5 h 29"/>
              <a:gd name="T14" fmla="*/ 33 w 47"/>
              <a:gd name="T15" fmla="*/ 17 h 29"/>
              <a:gd name="T16" fmla="*/ 28 w 47"/>
              <a:gd name="T17" fmla="*/ 12 h 29"/>
              <a:gd name="T18" fmla="*/ 19 w 47"/>
              <a:gd name="T19" fmla="*/ 5 h 29"/>
              <a:gd name="T20" fmla="*/ 23 w 47"/>
              <a:gd name="T21" fmla="*/ 10 h 29"/>
              <a:gd name="T22" fmla="*/ 19 w 47"/>
              <a:gd name="T23" fmla="*/ 5 h 29"/>
              <a:gd name="T24" fmla="*/ 26 w 47"/>
              <a:gd name="T25" fmla="*/ 17 h 29"/>
              <a:gd name="T26" fmla="*/ 21 w 47"/>
              <a:gd name="T27" fmla="*/ 12 h 29"/>
              <a:gd name="T28" fmla="*/ 12 w 47"/>
              <a:gd name="T29" fmla="*/ 5 h 29"/>
              <a:gd name="T30" fmla="*/ 16 w 47"/>
              <a:gd name="T31" fmla="*/ 10 h 29"/>
              <a:gd name="T32" fmla="*/ 12 w 47"/>
              <a:gd name="T33" fmla="*/ 5 h 29"/>
              <a:gd name="T34" fmla="*/ 19 w 47"/>
              <a:gd name="T35" fmla="*/ 17 h 29"/>
              <a:gd name="T36" fmla="*/ 14 w 47"/>
              <a:gd name="T37" fmla="*/ 12 h 29"/>
              <a:gd name="T38" fmla="*/ 5 w 47"/>
              <a:gd name="T39" fmla="*/ 5 h 29"/>
              <a:gd name="T40" fmla="*/ 9 w 47"/>
              <a:gd name="T41" fmla="*/ 10 h 29"/>
              <a:gd name="T42" fmla="*/ 5 w 47"/>
              <a:gd name="T43" fmla="*/ 5 h 29"/>
              <a:gd name="T44" fmla="*/ 12 w 47"/>
              <a:gd name="T45" fmla="*/ 17 h 29"/>
              <a:gd name="T46" fmla="*/ 7 w 47"/>
              <a:gd name="T47" fmla="*/ 12 h 29"/>
              <a:gd name="T48" fmla="*/ 9 w 47"/>
              <a:gd name="T49" fmla="*/ 24 h 29"/>
              <a:gd name="T50" fmla="*/ 5 w 47"/>
              <a:gd name="T51" fmla="*/ 19 h 29"/>
              <a:gd name="T52" fmla="*/ 9 w 47"/>
              <a:gd name="T53" fmla="*/ 24 h 29"/>
              <a:gd name="T54" fmla="*/ 12 w 47"/>
              <a:gd name="T55" fmla="*/ 24 h 29"/>
              <a:gd name="T56" fmla="*/ 35 w 47"/>
              <a:gd name="T57" fmla="*/ 19 h 29"/>
              <a:gd name="T58" fmla="*/ 42 w 47"/>
              <a:gd name="T59" fmla="*/ 24 h 29"/>
              <a:gd name="T60" fmla="*/ 37 w 47"/>
              <a:gd name="T61" fmla="*/ 19 h 29"/>
              <a:gd name="T62" fmla="*/ 42 w 47"/>
              <a:gd name="T63" fmla="*/ 24 h 29"/>
              <a:gd name="T64" fmla="*/ 35 w 47"/>
              <a:gd name="T65" fmla="*/ 12 h 29"/>
              <a:gd name="T66" fmla="*/ 40 w 47"/>
              <a:gd name="T67" fmla="*/ 17 h 29"/>
              <a:gd name="T68" fmla="*/ 42 w 47"/>
              <a:gd name="T69" fmla="*/ 10 h 29"/>
              <a:gd name="T70" fmla="*/ 33 w 47"/>
              <a:gd name="T71" fmla="*/ 5 h 29"/>
              <a:gd name="T72" fmla="*/ 42 w 47"/>
              <a:gd name="T7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29">
                <a:moveTo>
                  <a:pt x="44" y="0"/>
                </a:moveTo>
                <a:cubicBezTo>
                  <a:pt x="3" y="0"/>
                  <a:pt x="3" y="0"/>
                  <a:pt x="3" y="0"/>
                </a:cubicBezTo>
                <a:cubicBezTo>
                  <a:pt x="1" y="0"/>
                  <a:pt x="0" y="2"/>
                  <a:pt x="0" y="4"/>
                </a:cubicBezTo>
                <a:cubicBezTo>
                  <a:pt x="0" y="25"/>
                  <a:pt x="0" y="25"/>
                  <a:pt x="0" y="25"/>
                </a:cubicBezTo>
                <a:cubicBezTo>
                  <a:pt x="0" y="27"/>
                  <a:pt x="1" y="29"/>
                  <a:pt x="3" y="29"/>
                </a:cubicBezTo>
                <a:cubicBezTo>
                  <a:pt x="44" y="29"/>
                  <a:pt x="44" y="29"/>
                  <a:pt x="44" y="29"/>
                </a:cubicBezTo>
                <a:cubicBezTo>
                  <a:pt x="45" y="29"/>
                  <a:pt x="47" y="27"/>
                  <a:pt x="47" y="25"/>
                </a:cubicBezTo>
                <a:cubicBezTo>
                  <a:pt x="47" y="4"/>
                  <a:pt x="47" y="4"/>
                  <a:pt x="47" y="4"/>
                </a:cubicBezTo>
                <a:cubicBezTo>
                  <a:pt x="47" y="2"/>
                  <a:pt x="45" y="0"/>
                  <a:pt x="44" y="0"/>
                </a:cubicBezTo>
                <a:close/>
                <a:moveTo>
                  <a:pt x="26" y="5"/>
                </a:moveTo>
                <a:cubicBezTo>
                  <a:pt x="30" y="5"/>
                  <a:pt x="30" y="5"/>
                  <a:pt x="30" y="5"/>
                </a:cubicBezTo>
                <a:cubicBezTo>
                  <a:pt x="30" y="10"/>
                  <a:pt x="30" y="10"/>
                  <a:pt x="30" y="10"/>
                </a:cubicBezTo>
                <a:cubicBezTo>
                  <a:pt x="26" y="10"/>
                  <a:pt x="26" y="10"/>
                  <a:pt x="26" y="10"/>
                </a:cubicBezTo>
                <a:lnTo>
                  <a:pt x="26" y="5"/>
                </a:lnTo>
                <a:close/>
                <a:moveTo>
                  <a:pt x="33" y="12"/>
                </a:moveTo>
                <a:cubicBezTo>
                  <a:pt x="33" y="17"/>
                  <a:pt x="33" y="17"/>
                  <a:pt x="33" y="17"/>
                </a:cubicBezTo>
                <a:cubicBezTo>
                  <a:pt x="28" y="17"/>
                  <a:pt x="28" y="17"/>
                  <a:pt x="28" y="17"/>
                </a:cubicBezTo>
                <a:cubicBezTo>
                  <a:pt x="28" y="12"/>
                  <a:pt x="28" y="12"/>
                  <a:pt x="28" y="12"/>
                </a:cubicBezTo>
                <a:lnTo>
                  <a:pt x="33" y="12"/>
                </a:lnTo>
                <a:close/>
                <a:moveTo>
                  <a:pt x="19" y="5"/>
                </a:moveTo>
                <a:cubicBezTo>
                  <a:pt x="23" y="5"/>
                  <a:pt x="23" y="5"/>
                  <a:pt x="23" y="5"/>
                </a:cubicBezTo>
                <a:cubicBezTo>
                  <a:pt x="23" y="10"/>
                  <a:pt x="23" y="10"/>
                  <a:pt x="23" y="10"/>
                </a:cubicBezTo>
                <a:cubicBezTo>
                  <a:pt x="19" y="10"/>
                  <a:pt x="19" y="10"/>
                  <a:pt x="19" y="10"/>
                </a:cubicBezTo>
                <a:lnTo>
                  <a:pt x="19" y="5"/>
                </a:lnTo>
                <a:close/>
                <a:moveTo>
                  <a:pt x="26" y="12"/>
                </a:moveTo>
                <a:cubicBezTo>
                  <a:pt x="26" y="17"/>
                  <a:pt x="26" y="17"/>
                  <a:pt x="26" y="17"/>
                </a:cubicBezTo>
                <a:cubicBezTo>
                  <a:pt x="21" y="17"/>
                  <a:pt x="21" y="17"/>
                  <a:pt x="21" y="17"/>
                </a:cubicBezTo>
                <a:cubicBezTo>
                  <a:pt x="21" y="12"/>
                  <a:pt x="21" y="12"/>
                  <a:pt x="21" y="12"/>
                </a:cubicBezTo>
                <a:lnTo>
                  <a:pt x="26" y="12"/>
                </a:lnTo>
                <a:close/>
                <a:moveTo>
                  <a:pt x="12" y="5"/>
                </a:moveTo>
                <a:cubicBezTo>
                  <a:pt x="16" y="5"/>
                  <a:pt x="16" y="5"/>
                  <a:pt x="16" y="5"/>
                </a:cubicBezTo>
                <a:cubicBezTo>
                  <a:pt x="16" y="10"/>
                  <a:pt x="16" y="10"/>
                  <a:pt x="16" y="10"/>
                </a:cubicBezTo>
                <a:cubicBezTo>
                  <a:pt x="12" y="10"/>
                  <a:pt x="12" y="10"/>
                  <a:pt x="12" y="10"/>
                </a:cubicBezTo>
                <a:lnTo>
                  <a:pt x="12" y="5"/>
                </a:lnTo>
                <a:close/>
                <a:moveTo>
                  <a:pt x="19" y="12"/>
                </a:moveTo>
                <a:cubicBezTo>
                  <a:pt x="19" y="17"/>
                  <a:pt x="19" y="17"/>
                  <a:pt x="19" y="17"/>
                </a:cubicBezTo>
                <a:cubicBezTo>
                  <a:pt x="14" y="17"/>
                  <a:pt x="14" y="17"/>
                  <a:pt x="14" y="17"/>
                </a:cubicBezTo>
                <a:cubicBezTo>
                  <a:pt x="14" y="12"/>
                  <a:pt x="14" y="12"/>
                  <a:pt x="14" y="12"/>
                </a:cubicBezTo>
                <a:lnTo>
                  <a:pt x="19" y="12"/>
                </a:lnTo>
                <a:close/>
                <a:moveTo>
                  <a:pt x="5" y="5"/>
                </a:moveTo>
                <a:cubicBezTo>
                  <a:pt x="9" y="5"/>
                  <a:pt x="9" y="5"/>
                  <a:pt x="9" y="5"/>
                </a:cubicBezTo>
                <a:cubicBezTo>
                  <a:pt x="9" y="10"/>
                  <a:pt x="9" y="10"/>
                  <a:pt x="9" y="10"/>
                </a:cubicBezTo>
                <a:cubicBezTo>
                  <a:pt x="5" y="10"/>
                  <a:pt x="5" y="10"/>
                  <a:pt x="5" y="10"/>
                </a:cubicBezTo>
                <a:lnTo>
                  <a:pt x="5" y="5"/>
                </a:lnTo>
                <a:close/>
                <a:moveTo>
                  <a:pt x="12" y="12"/>
                </a:moveTo>
                <a:cubicBezTo>
                  <a:pt x="12" y="17"/>
                  <a:pt x="12" y="17"/>
                  <a:pt x="12" y="17"/>
                </a:cubicBezTo>
                <a:cubicBezTo>
                  <a:pt x="7" y="17"/>
                  <a:pt x="7" y="17"/>
                  <a:pt x="7" y="17"/>
                </a:cubicBezTo>
                <a:cubicBezTo>
                  <a:pt x="7" y="12"/>
                  <a:pt x="7" y="12"/>
                  <a:pt x="7" y="12"/>
                </a:cubicBezTo>
                <a:lnTo>
                  <a:pt x="12" y="12"/>
                </a:lnTo>
                <a:close/>
                <a:moveTo>
                  <a:pt x="9" y="24"/>
                </a:moveTo>
                <a:cubicBezTo>
                  <a:pt x="5" y="24"/>
                  <a:pt x="5" y="24"/>
                  <a:pt x="5" y="24"/>
                </a:cubicBezTo>
                <a:cubicBezTo>
                  <a:pt x="5" y="19"/>
                  <a:pt x="5" y="19"/>
                  <a:pt x="5" y="19"/>
                </a:cubicBezTo>
                <a:cubicBezTo>
                  <a:pt x="9" y="19"/>
                  <a:pt x="9" y="19"/>
                  <a:pt x="9" y="19"/>
                </a:cubicBezTo>
                <a:lnTo>
                  <a:pt x="9" y="24"/>
                </a:lnTo>
                <a:close/>
                <a:moveTo>
                  <a:pt x="35" y="24"/>
                </a:moveTo>
                <a:cubicBezTo>
                  <a:pt x="12" y="24"/>
                  <a:pt x="12" y="24"/>
                  <a:pt x="12" y="24"/>
                </a:cubicBezTo>
                <a:cubicBezTo>
                  <a:pt x="12" y="19"/>
                  <a:pt x="12" y="19"/>
                  <a:pt x="12" y="19"/>
                </a:cubicBezTo>
                <a:cubicBezTo>
                  <a:pt x="35" y="19"/>
                  <a:pt x="35" y="19"/>
                  <a:pt x="35" y="19"/>
                </a:cubicBezTo>
                <a:lnTo>
                  <a:pt x="35" y="24"/>
                </a:lnTo>
                <a:close/>
                <a:moveTo>
                  <a:pt x="42" y="24"/>
                </a:moveTo>
                <a:cubicBezTo>
                  <a:pt x="37" y="24"/>
                  <a:pt x="37" y="24"/>
                  <a:pt x="37" y="24"/>
                </a:cubicBezTo>
                <a:cubicBezTo>
                  <a:pt x="37" y="19"/>
                  <a:pt x="37" y="19"/>
                  <a:pt x="37" y="19"/>
                </a:cubicBezTo>
                <a:cubicBezTo>
                  <a:pt x="42" y="19"/>
                  <a:pt x="42" y="19"/>
                  <a:pt x="42" y="19"/>
                </a:cubicBezTo>
                <a:lnTo>
                  <a:pt x="42" y="24"/>
                </a:lnTo>
                <a:close/>
                <a:moveTo>
                  <a:pt x="35" y="17"/>
                </a:moveTo>
                <a:cubicBezTo>
                  <a:pt x="35" y="12"/>
                  <a:pt x="35" y="12"/>
                  <a:pt x="35" y="12"/>
                </a:cubicBezTo>
                <a:cubicBezTo>
                  <a:pt x="40" y="12"/>
                  <a:pt x="40" y="12"/>
                  <a:pt x="40" y="12"/>
                </a:cubicBezTo>
                <a:cubicBezTo>
                  <a:pt x="40" y="17"/>
                  <a:pt x="40" y="17"/>
                  <a:pt x="40" y="17"/>
                </a:cubicBezTo>
                <a:lnTo>
                  <a:pt x="35" y="17"/>
                </a:lnTo>
                <a:close/>
                <a:moveTo>
                  <a:pt x="42" y="10"/>
                </a:moveTo>
                <a:cubicBezTo>
                  <a:pt x="33" y="10"/>
                  <a:pt x="33" y="10"/>
                  <a:pt x="33" y="10"/>
                </a:cubicBezTo>
                <a:cubicBezTo>
                  <a:pt x="33" y="5"/>
                  <a:pt x="33" y="5"/>
                  <a:pt x="33" y="5"/>
                </a:cubicBezTo>
                <a:cubicBezTo>
                  <a:pt x="42" y="5"/>
                  <a:pt x="42" y="5"/>
                  <a:pt x="42" y="5"/>
                </a:cubicBezTo>
                <a:lnTo>
                  <a:pt x="42" y="10"/>
                </a:lnTo>
                <a:close/>
              </a:path>
            </a:pathLst>
          </a:custGeom>
          <a:solidFill>
            <a:schemeClr val="bg1"/>
          </a:solidFill>
          <a:ln>
            <a:noFill/>
          </a:ln>
        </p:spPr>
        <p:txBody>
          <a:bodyPr vert="horz" wrap="square" lIns="68580" tIns="34290" rIns="68580" bIns="34290" numCol="1" anchor="t" anchorCtr="0" compatLnSpc="1"/>
          <a:lstStyle/>
          <a:p>
            <a:endParaRPr lang="id-ID" sz="1350">
              <a:solidFill>
                <a:prstClr val="black"/>
              </a:solidFill>
            </a:endParaRPr>
          </a:p>
        </p:txBody>
      </p:sp>
      <p:sp>
        <p:nvSpPr>
          <p:cNvPr id="2" name="灯片编号占位符 1"/>
          <p:cNvSpPr>
            <a:spLocks noGrp="1"/>
          </p:cNvSpPr>
          <p:nvPr>
            <p:ph type="sldNum" sz="quarter" idx="4"/>
          </p:nvPr>
        </p:nvSpPr>
        <p:spPr/>
        <p:txBody>
          <a:bodyPr/>
          <a:lstStyle/>
          <a:p>
            <a:fld id="{344E241F-D2F4-4B3A-952F-D6E7DF06C30F}"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2438400" y="840740"/>
            <a:ext cx="2679700" cy="428625"/>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水资源获取方式</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9220" name="Picture 4" descr="https://timgsa.baidu.com/timg?image&amp;quality=80&amp;size=b9999_10000&amp;sec=1492180110247&amp;di=f0c4d955d8cce07eaedc42845a10f994&amp;imgtype=0&amp;src=http%3A%2F%2Fpic.58pic.com%2F58pic%2F13%2F97%2F02%2F89g58PICeMc_1024.jpg"/>
          <p:cNvPicPr>
            <a:picLocks noChangeAspect="1"/>
          </p:cNvPicPr>
          <p:nvPr/>
        </p:nvPicPr>
        <p:blipFill>
          <a:blip r:embed="rId1"/>
          <a:stretch>
            <a:fillRect/>
          </a:stretch>
        </p:blipFill>
        <p:spPr>
          <a:xfrm>
            <a:off x="2438400" y="1781175"/>
            <a:ext cx="7373938" cy="4500563"/>
          </a:xfrm>
          <a:prstGeom prst="rect">
            <a:avLst/>
          </a:prstGeom>
          <a:noFill/>
          <a:ln w="9525">
            <a:noFill/>
          </a:ln>
        </p:spPr>
      </p:pic>
      <p:sp>
        <p:nvSpPr>
          <p:cNvPr id="2" name="文本框 1"/>
          <p:cNvSpPr txBox="1"/>
          <p:nvPr/>
        </p:nvSpPr>
        <p:spPr>
          <a:xfrm>
            <a:off x="6528435" y="1913255"/>
            <a:ext cx="5459095" cy="1938020"/>
          </a:xfrm>
          <a:prstGeom prst="rect">
            <a:avLst/>
          </a:prstGeom>
          <a:solidFill>
            <a:schemeClr val="accent1">
              <a:lumMod val="20000"/>
              <a:lumOff val="80000"/>
            </a:schemeClr>
          </a:solidFill>
        </p:spPr>
        <p:txBody>
          <a:bodyPr wrap="square" rtlCol="0">
            <a:spAutoFit/>
          </a:bodyPr>
          <a:p>
            <a:pPr fontAlgn="auto">
              <a:lnSpc>
                <a:spcPct val="120000"/>
              </a:lnSpc>
            </a:pPr>
            <a:r>
              <a:rPr lang="en-US" altLang="zh-CN" sz="2000"/>
              <a:t>     </a:t>
            </a:r>
            <a:r>
              <a:rPr lang="zh-CN" altLang="en-US" sz="2000">
                <a:latin typeface="Times New Roman" panose="02020603050405020304" pitchFamily="18" charset="0"/>
                <a:ea typeface="楷体" panose="02010609060101010101" charset="-122"/>
                <a:cs typeface="Times New Roman" panose="02020603050405020304" pitchFamily="18" charset="0"/>
              </a:rPr>
              <a:t>为了更好地理解云计算的内涵，这里给出一个形象的类比。实际上，</a:t>
            </a:r>
            <a:r>
              <a:rPr lang="en-US" altLang="zh-CN" sz="2000">
                <a:latin typeface="Times New Roman" panose="02020603050405020304" pitchFamily="18" charset="0"/>
                <a:ea typeface="楷体" panose="02010609060101010101" charset="-122"/>
                <a:cs typeface="Times New Roman" panose="02020603050405020304" pitchFamily="18" charset="0"/>
              </a:rPr>
              <a:t>I</a:t>
            </a:r>
            <a:r>
              <a:rPr lang="zh-CN" altLang="en-US" sz="2000">
                <a:latin typeface="Times New Roman" panose="02020603050405020304" pitchFamily="18" charset="0"/>
                <a:ea typeface="楷体" panose="02010609060101010101" charset="-122"/>
                <a:cs typeface="Times New Roman" panose="02020603050405020304" pitchFamily="18" charset="0"/>
              </a:rPr>
              <a:t>T资源获取方式的变革所走过的道路,和水资源获取方式的变革所走过的道路，是基本类似的。想一想水资源的获取方式经历了怎样的变革</a:t>
            </a:r>
            <a:r>
              <a:rPr lang="en-US" altLang="zh-CN" sz="2000">
                <a:latin typeface="Times New Roman" panose="02020603050405020304" pitchFamily="18" charset="0"/>
                <a:ea typeface="楷体" panose="02010609060101010101" charset="-122"/>
                <a:cs typeface="Times New Roman" panose="02020603050405020304" pitchFamily="18" charset="0"/>
              </a:rPr>
              <a:t>……</a:t>
            </a:r>
            <a:endParaRPr lang="en-US" altLang="zh-CN" sz="2000">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3" name="Picture 2" descr="https://timgsa.baidu.com/timg?image&amp;quality=80&amp;size=b9999_10000&amp;sec=1492179911164&amp;di=4fc060f27ada9dd3e8c483273f25774e&amp;imgtype=jpg&amp;src=http%3A%2F%2Fimg0.imgtn.bdimg.com%2Fit%2Fu%3D3133051175%2C2347644675%26fm%3D214%26gp%3D0.jpg"/>
          <p:cNvPicPr>
            <a:picLocks noChangeAspect="1"/>
          </p:cNvPicPr>
          <p:nvPr/>
        </p:nvPicPr>
        <p:blipFill>
          <a:blip r:embed="rId1"/>
          <a:srcRect b="8864"/>
          <a:stretch>
            <a:fillRect/>
          </a:stretch>
        </p:blipFill>
        <p:spPr>
          <a:xfrm>
            <a:off x="1065848" y="2082800"/>
            <a:ext cx="4392612" cy="3479800"/>
          </a:xfrm>
          <a:prstGeom prst="rect">
            <a:avLst/>
          </a:prstGeom>
          <a:noFill/>
          <a:ln w="9525">
            <a:noFill/>
          </a:ln>
        </p:spPr>
      </p:pic>
      <p:sp>
        <p:nvSpPr>
          <p:cNvPr id="6" name="矩形 5"/>
          <p:cNvSpPr/>
          <p:nvPr/>
        </p:nvSpPr>
        <p:spPr>
          <a:xfrm>
            <a:off x="1044575" y="812165"/>
            <a:ext cx="4413885" cy="805180"/>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水资源获取方式</a:t>
            </a:r>
            <a:r>
              <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挖井取水</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245" name="TextBox 6"/>
          <p:cNvSpPr txBox="1"/>
          <p:nvPr/>
        </p:nvSpPr>
        <p:spPr>
          <a:xfrm>
            <a:off x="5945505" y="439420"/>
            <a:ext cx="5462905" cy="6154420"/>
          </a:xfrm>
          <a:prstGeom prst="rect">
            <a:avLst/>
          </a:prstGeom>
          <a:noFill/>
          <a:ln w="9525">
            <a:noFill/>
          </a:ln>
        </p:spPr>
        <p:txBody>
          <a:bodyPr wrap="square">
            <a:spAutoFit/>
          </a:bodyPr>
          <a:p>
            <a:pPr algn="l" fontAlgn="auto">
              <a:lnSpc>
                <a:spcPct val="130000"/>
              </a:lnSpc>
              <a:spcBef>
                <a:spcPts val="1200"/>
              </a:spcBef>
            </a:pPr>
            <a:r>
              <a:rPr altLang="zh-CN" sz="2400" dirty="0">
                <a:solidFill>
                  <a:srgbClr val="00B0F0"/>
                </a:solidFill>
                <a:latin typeface="Arial" panose="020B0604020202020204" pitchFamily="34" charset="0"/>
              </a:rPr>
              <a:t>(1)初期成本高，周期长。为了喝到水，就需要挖一口井，不仅需要投人几万元的成本，还需要等待半个月到1个月才能喝到水</a:t>
            </a:r>
            <a:r>
              <a:rPr lang="zh-CN" sz="2400" dirty="0">
                <a:solidFill>
                  <a:srgbClr val="00B0F0"/>
                </a:solidFill>
                <a:latin typeface="Arial" panose="020B0604020202020204" pitchFamily="34" charset="0"/>
              </a:rPr>
              <a:t>。</a:t>
            </a:r>
            <a:endParaRPr altLang="zh-CN" sz="2400" dirty="0">
              <a:solidFill>
                <a:srgbClr val="00B0F0"/>
              </a:solidFill>
              <a:latin typeface="Arial" panose="020B0604020202020204" pitchFamily="34" charset="0"/>
            </a:endParaRPr>
          </a:p>
          <a:p>
            <a:pPr algn="l" fontAlgn="auto">
              <a:lnSpc>
                <a:spcPct val="130000"/>
              </a:lnSpc>
              <a:spcBef>
                <a:spcPts val="1200"/>
              </a:spcBef>
            </a:pPr>
            <a:r>
              <a:rPr altLang="zh-CN" sz="2400" dirty="0">
                <a:latin typeface="Arial" panose="020B0604020202020204" pitchFamily="34" charset="0"/>
              </a:rPr>
              <a:t>(2)</a:t>
            </a:r>
            <a:r>
              <a:rPr altLang="zh-CN" sz="2400" dirty="0">
                <a:solidFill>
                  <a:srgbClr val="0070C0"/>
                </a:solidFill>
                <a:latin typeface="Arial" panose="020B0604020202020204" pitchFamily="34" charset="0"/>
              </a:rPr>
              <a:t>后期需要自己维护。在水井的使用过程中，可能出现井壁坍塌、水质变坏、打水的水桶损坏等各种问题，这些都要靠用户自己去维护，成本较高。</a:t>
            </a:r>
            <a:endParaRPr altLang="zh-CN" sz="2400" dirty="0">
              <a:latin typeface="Arial" panose="020B0604020202020204" pitchFamily="34" charset="0"/>
            </a:endParaRPr>
          </a:p>
          <a:p>
            <a:pPr algn="l" fontAlgn="auto">
              <a:lnSpc>
                <a:spcPct val="130000"/>
              </a:lnSpc>
              <a:spcBef>
                <a:spcPts val="1200"/>
              </a:spcBef>
            </a:pPr>
            <a:r>
              <a:rPr altLang="zh-CN" sz="2400" dirty="0">
                <a:latin typeface="Arial" panose="020B0604020202020204" pitchFamily="34" charset="0"/>
              </a:rPr>
              <a:t>(3)供水量有限。一口井每天的来水量是有限的，只能满足少量家庭的用水需求，要让一口井供应整个城市，显然是不可能的。</a:t>
            </a:r>
            <a:endParaRPr altLang="zh-CN" sz="24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45">
                                            <p:txEl>
                                              <p:pRg st="0" end="0"/>
                                            </p:txEl>
                                          </p:spTgt>
                                        </p:tgtEl>
                                        <p:attrNameLst>
                                          <p:attrName>style.visibility</p:attrName>
                                        </p:attrNameLst>
                                      </p:cBhvr>
                                      <p:to>
                                        <p:strVal val="visible"/>
                                      </p:to>
                                    </p:set>
                                    <p:animEffect transition="in" filter="blinds(horizontal)">
                                      <p:cBhvr>
                                        <p:cTn id="7" dur="500"/>
                                        <p:tgtEl>
                                          <p:spTgt spid="102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45">
                                            <p:txEl>
                                              <p:pRg st="1" end="1"/>
                                            </p:txEl>
                                          </p:spTgt>
                                        </p:tgtEl>
                                        <p:attrNameLst>
                                          <p:attrName>style.visibility</p:attrName>
                                        </p:attrNameLst>
                                      </p:cBhvr>
                                      <p:to>
                                        <p:strVal val="visible"/>
                                      </p:to>
                                    </p:set>
                                    <p:animEffect transition="in" filter="blinds(horizontal)">
                                      <p:cBhvr>
                                        <p:cTn id="12" dur="500"/>
                                        <p:tgtEl>
                                          <p:spTgt spid="102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245">
                                            <p:txEl>
                                              <p:pRg st="2" end="2"/>
                                            </p:txEl>
                                          </p:spTgt>
                                        </p:tgtEl>
                                        <p:attrNameLst>
                                          <p:attrName>style.visibility</p:attrName>
                                        </p:attrNameLst>
                                      </p:cBhvr>
                                      <p:to>
                                        <p:strVal val="visible"/>
                                      </p:to>
                                    </p:set>
                                    <p:animEffect transition="in" filter="blinds(horizontal)">
                                      <p:cBhvr>
                                        <p:cTn id="17" dur="500"/>
                                        <p:tgtEl>
                                          <p:spTgt spid="102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640080" y="606425"/>
            <a:ext cx="4853940" cy="610870"/>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水资源获取方式</a:t>
            </a:r>
            <a:r>
              <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自来水</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268" name="Picture 2" descr="https://timgsa.baidu.com/timg?image&amp;quality=80&amp;size=b9999_10000&amp;sec=1492179785208&amp;di=e96c2472abd3d22991ace5da36975487&amp;imgtype=0&amp;src=http%3A%2F%2Fimg3.iqilu.com%2Fdata%2Fattachment%2Fforum%2F201301%2F24%2F1617419xg1azqq1jayq95f.jpg"/>
          <p:cNvPicPr>
            <a:picLocks noChangeAspect="1"/>
          </p:cNvPicPr>
          <p:nvPr/>
        </p:nvPicPr>
        <p:blipFill>
          <a:blip r:embed="rId1"/>
          <a:srcRect l="24001" r="31000"/>
          <a:stretch>
            <a:fillRect/>
          </a:stretch>
        </p:blipFill>
        <p:spPr>
          <a:xfrm>
            <a:off x="5386388" y="1714500"/>
            <a:ext cx="2143125" cy="4762500"/>
          </a:xfrm>
          <a:prstGeom prst="rect">
            <a:avLst/>
          </a:prstGeom>
          <a:noFill/>
          <a:ln w="9525">
            <a:noFill/>
          </a:ln>
        </p:spPr>
      </p:pic>
      <p:pic>
        <p:nvPicPr>
          <p:cNvPr id="11269" name="Picture 2" descr="https://timgsa.baidu.com/timg?image&amp;quality=80&amp;size=b9999_10000&amp;sec=1492180152486&amp;di=9e98bde5e565ce5b1b4f0209cc1eb718&amp;imgtype=0&amp;src=http%3A%2F%2Fwww.sznews.com%2Fwenming%2Fattachement%2Fjpg%2Fsite3%2F20080918%2F0007e9d58fd80a3c4fce1f.jpg"/>
          <p:cNvPicPr>
            <a:picLocks noChangeAspect="1"/>
          </p:cNvPicPr>
          <p:nvPr/>
        </p:nvPicPr>
        <p:blipFill>
          <a:blip r:embed="rId2"/>
          <a:stretch>
            <a:fillRect/>
          </a:stretch>
        </p:blipFill>
        <p:spPr>
          <a:xfrm>
            <a:off x="639445" y="1510665"/>
            <a:ext cx="4854575" cy="3187065"/>
          </a:xfrm>
          <a:prstGeom prst="rect">
            <a:avLst/>
          </a:prstGeom>
          <a:noFill/>
          <a:ln w="9525">
            <a:noFill/>
          </a:ln>
        </p:spPr>
      </p:pic>
      <p:sp>
        <p:nvSpPr>
          <p:cNvPr id="11270" name="TextBox 8"/>
          <p:cNvSpPr txBox="1"/>
          <p:nvPr/>
        </p:nvSpPr>
        <p:spPr>
          <a:xfrm>
            <a:off x="7529830" y="1016635"/>
            <a:ext cx="4100830" cy="5280025"/>
          </a:xfrm>
          <a:prstGeom prst="rect">
            <a:avLst/>
          </a:prstGeom>
          <a:noFill/>
          <a:ln w="9525">
            <a:noFill/>
          </a:ln>
        </p:spPr>
        <p:txBody>
          <a:bodyPr wrap="square">
            <a:spAutoFit/>
          </a:bodyPr>
          <a:p>
            <a:pPr algn="l" fontAlgn="auto">
              <a:lnSpc>
                <a:spcPct val="130000"/>
              </a:lnSpc>
              <a:spcBef>
                <a:spcPts val="1200"/>
              </a:spcBef>
            </a:pPr>
            <a:r>
              <a:rPr lang="en-US" altLang="zh-CN" sz="2400" dirty="0">
                <a:latin typeface="Arial" panose="020B0604020202020204" pitchFamily="34" charset="0"/>
              </a:rPr>
              <a:t>   </a:t>
            </a:r>
            <a:r>
              <a:rPr altLang="zh-CN" sz="2000" dirty="0">
                <a:latin typeface="楷体" panose="02010609060101010101" charset="-122"/>
                <a:ea typeface="楷体" panose="02010609060101010101" charset="-122"/>
                <a:cs typeface="楷体" panose="02010609060101010101" charset="-122"/>
                <a:sym typeface="+mn-ea"/>
              </a:rPr>
              <a:t>(1)初期零成本，瞬时可获得。当我们要喝水时，不需要先去挖一口井，只要拧开水龙头,水马上就来了。</a:t>
            </a:r>
            <a:endParaRPr altLang="zh-CN" sz="2000" dirty="0">
              <a:latin typeface="楷体" panose="02010609060101010101" charset="-122"/>
              <a:ea typeface="楷体" panose="02010609060101010101" charset="-122"/>
              <a:cs typeface="楷体" panose="02010609060101010101" charset="-122"/>
              <a:sym typeface="+mn-ea"/>
            </a:endParaRPr>
          </a:p>
          <a:p>
            <a:pPr algn="l" fontAlgn="auto">
              <a:lnSpc>
                <a:spcPct val="130000"/>
              </a:lnSpc>
              <a:spcBef>
                <a:spcPts val="1200"/>
              </a:spcBef>
            </a:pPr>
            <a:r>
              <a:rPr altLang="zh-CN" sz="2000" dirty="0">
                <a:latin typeface="楷体" panose="02010609060101010101" charset="-122"/>
                <a:ea typeface="楷体" panose="02010609060101010101" charset="-122"/>
                <a:cs typeface="楷体" panose="02010609060101010101" charset="-122"/>
                <a:sym typeface="+mn-ea"/>
              </a:rPr>
              <a:t>(2)后期免维护，使用成本低。 </a:t>
            </a:r>
            <a:r>
              <a:rPr lang="en-US" sz="2000" dirty="0">
                <a:latin typeface="楷体" panose="02010609060101010101" charset="-122"/>
                <a:ea typeface="楷体" panose="02010609060101010101" charset="-122"/>
                <a:cs typeface="楷体" panose="02010609060101010101" charset="-122"/>
                <a:sym typeface="+mn-ea"/>
              </a:rPr>
              <a:t> </a:t>
            </a:r>
            <a:r>
              <a:rPr altLang="zh-CN" sz="2000" dirty="0">
                <a:latin typeface="楷体" panose="02010609060101010101" charset="-122"/>
                <a:ea typeface="楷体" panose="02010609060101010101" charset="-122"/>
                <a:cs typeface="楷体" panose="02010609060101010101" charset="-122"/>
                <a:sym typeface="+mn-ea"/>
              </a:rPr>
              <a:t>不需要</a:t>
            </a:r>
            <a:r>
              <a:rPr lang="zh-CN" sz="2000" dirty="0">
                <a:latin typeface="楷体" panose="02010609060101010101" charset="-122"/>
                <a:ea typeface="楷体" panose="02010609060101010101" charset="-122"/>
                <a:cs typeface="楷体" panose="02010609060101010101" charset="-122"/>
                <a:sym typeface="+mn-ea"/>
              </a:rPr>
              <a:t>关心</a:t>
            </a:r>
            <a:r>
              <a:rPr altLang="zh-CN" sz="2000" dirty="0">
                <a:latin typeface="楷体" panose="02010609060101010101" charset="-122"/>
                <a:ea typeface="楷体" panose="02010609060101010101" charset="-122"/>
                <a:cs typeface="楷体" panose="02010609060101010101" charset="-122"/>
                <a:sym typeface="+mn-ea"/>
              </a:rPr>
              <a:t>水库淤积、自来水管道爆裂、水质变差等</a:t>
            </a:r>
            <a:r>
              <a:rPr lang="zh-CN" sz="2000" dirty="0">
                <a:latin typeface="楷体" panose="02010609060101010101" charset="-122"/>
                <a:ea typeface="楷体" panose="02010609060101010101" charset="-122"/>
                <a:cs typeface="楷体" panose="02010609060101010101" charset="-122"/>
                <a:sym typeface="+mn-ea"/>
              </a:rPr>
              <a:t>。</a:t>
            </a:r>
            <a:r>
              <a:rPr altLang="zh-CN" sz="2000" dirty="0">
                <a:latin typeface="楷体" panose="02010609060101010101" charset="-122"/>
                <a:ea typeface="楷体" panose="02010609060101010101" charset="-122"/>
                <a:cs typeface="楷体" panose="02010609060101010101" charset="-122"/>
                <a:sym typeface="+mn-ea"/>
              </a:rPr>
              <a:t>自来水的使用价格极其低廉，“按量计费”1吨水收取5元。</a:t>
            </a:r>
            <a:endParaRPr altLang="zh-CN" sz="2000" dirty="0">
              <a:latin typeface="楷体" panose="02010609060101010101" charset="-122"/>
              <a:ea typeface="楷体" panose="02010609060101010101" charset="-122"/>
              <a:cs typeface="楷体" panose="02010609060101010101" charset="-122"/>
              <a:sym typeface="+mn-ea"/>
            </a:endParaRPr>
          </a:p>
          <a:p>
            <a:pPr algn="l" fontAlgn="auto">
              <a:lnSpc>
                <a:spcPct val="130000"/>
              </a:lnSpc>
              <a:spcBef>
                <a:spcPts val="1200"/>
              </a:spcBef>
            </a:pPr>
            <a:r>
              <a:rPr altLang="zh-CN" sz="2000" dirty="0">
                <a:latin typeface="楷体" panose="02010609060101010101" charset="-122"/>
                <a:ea typeface="楷体" panose="02010609060101010101" charset="-122"/>
                <a:cs typeface="楷体" panose="02010609060101010101" charset="-122"/>
                <a:sym typeface="+mn-ea"/>
              </a:rPr>
              <a:t>(3)在供水量方面“予取予求”。只要用户交得起水费，想要多少水，都可以获得持续的供给。</a:t>
            </a:r>
            <a:endParaRPr altLang="zh-CN" sz="2000" dirty="0">
              <a:latin typeface="楷体" panose="02010609060101010101" charset="-122"/>
              <a:ea typeface="楷体" panose="02010609060101010101" charset="-122"/>
              <a:cs typeface="楷体" panose="02010609060101010101" charset="-122"/>
              <a:sym typeface="+mn-ea"/>
            </a:endParaRPr>
          </a:p>
        </p:txBody>
      </p:sp>
      <p:sp>
        <p:nvSpPr>
          <p:cNvPr id="2" name="文本框 1"/>
          <p:cNvSpPr txBox="1"/>
          <p:nvPr/>
        </p:nvSpPr>
        <p:spPr>
          <a:xfrm>
            <a:off x="394970" y="4822190"/>
            <a:ext cx="5228590" cy="1753235"/>
          </a:xfrm>
          <a:prstGeom prst="rect">
            <a:avLst/>
          </a:prstGeom>
          <a:noFill/>
        </p:spPr>
        <p:txBody>
          <a:bodyPr wrap="square" rtlCol="0">
            <a:spAutoFit/>
          </a:bodyPr>
          <a:p>
            <a:pPr algn="l"/>
            <a:r>
              <a:rPr lang="en-US" altLang="zh-CN" dirty="0">
                <a:latin typeface="Arial" panose="020B0604020202020204" pitchFamily="34" charset="0"/>
                <a:sym typeface="+mn-ea"/>
              </a:rPr>
              <a:t>     </a:t>
            </a:r>
            <a:r>
              <a:rPr lang="zh-CN" altLang="zh-CN" dirty="0">
                <a:latin typeface="楷体" panose="02010609060101010101" charset="-122"/>
                <a:ea typeface="楷体" panose="02010609060101010101" charset="-122"/>
                <a:sym typeface="+mn-ea"/>
              </a:rPr>
              <a:t>自来水的出现彻底颠覆了人类社会获取水资源的方式。</a:t>
            </a:r>
            <a:r>
              <a:rPr lang="zh-CN" altLang="en-US" dirty="0">
                <a:latin typeface="楷体" panose="02010609060101010101" charset="-122"/>
                <a:ea typeface="楷体" panose="02010609060101010101" charset="-122"/>
                <a:sym typeface="+mn-ea"/>
              </a:rPr>
              <a:t>用户无须知道</a:t>
            </a:r>
            <a:r>
              <a:rPr lang="zh-CN" altLang="zh-CN" dirty="0">
                <a:latin typeface="楷体" panose="02010609060101010101" charset="-122"/>
                <a:ea typeface="楷体" panose="02010609060101010101" charset="-122"/>
                <a:sym typeface="+mn-ea"/>
              </a:rPr>
              <a:t>自来水的背后包</a:t>
            </a:r>
            <a:r>
              <a:rPr lang="en-US" altLang="zh-CN" dirty="0">
                <a:latin typeface="楷体" panose="02010609060101010101" charset="-122"/>
                <a:ea typeface="楷体" panose="02010609060101010101" charset="-122"/>
                <a:sym typeface="+mn-ea"/>
              </a:rPr>
              <a:t>含很多技术，比如</a:t>
            </a:r>
            <a:r>
              <a:rPr lang="zh-CN" altLang="en-US" dirty="0">
                <a:latin typeface="楷体" panose="02010609060101010101" charset="-122"/>
                <a:ea typeface="楷体" panose="02010609060101010101" charset="-122"/>
                <a:sym typeface="+mn-ea"/>
              </a:rPr>
              <a:t>饮水工程、</a:t>
            </a:r>
            <a:r>
              <a:rPr lang="en-US" altLang="zh-CN" dirty="0">
                <a:latin typeface="楷体" panose="02010609060101010101" charset="-122"/>
                <a:ea typeface="楷体" panose="02010609060101010101" charset="-122"/>
                <a:sym typeface="+mn-ea"/>
              </a:rPr>
              <a:t>水库建造、水质净化和高压供水等</a:t>
            </a:r>
            <a:r>
              <a:rPr lang="zh-CN" altLang="en-US" dirty="0">
                <a:latin typeface="楷体" panose="02010609060101010101" charset="-122"/>
                <a:ea typeface="楷体" panose="02010609060101010101" charset="-122"/>
                <a:sym typeface="+mn-ea"/>
              </a:rPr>
              <a:t>。</a:t>
            </a:r>
            <a:r>
              <a:rPr lang="en-US" altLang="zh-CN" dirty="0">
                <a:latin typeface="楷体" panose="02010609060101010101" charset="-122"/>
                <a:ea typeface="楷体" panose="02010609060101010101" charset="-122"/>
                <a:sym typeface="+mn-ea"/>
              </a:rPr>
              <a:t>从商业模式角度来说，自来水代表了一种全新的获取水资源的商业模式，有了自来水，家家户户不再需要去挖井，只需要购买自来水公司的水资源服务。</a:t>
            </a:r>
            <a:endParaRPr lang="zh-CN" altLang="en-US">
              <a:latin typeface="楷体" panose="02010609060101010101" charset="-122"/>
              <a:ea typeface="楷体" panose="02010609060101010101"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6" name="Picture 2" descr="https://timgsa.baidu.com/timg?image&amp;quality=80&amp;size=b9999_10000&amp;sec=1488857802326&amp;di=9be25b7ff5a805aa5874125160dbe5a6&amp;imgtype=0&amp;src=http%3A%2F%2Fwww.nsdc.com.cn%2Fupload%2F2013%2F4%2F20130424001.JPG"/>
          <p:cNvPicPr>
            <a:picLocks noChangeAspect="1"/>
          </p:cNvPicPr>
          <p:nvPr/>
        </p:nvPicPr>
        <p:blipFill>
          <a:blip r:embed="rId1"/>
          <a:stretch>
            <a:fillRect/>
          </a:stretch>
        </p:blipFill>
        <p:spPr>
          <a:xfrm>
            <a:off x="1009015" y="1164590"/>
            <a:ext cx="4171950" cy="3128010"/>
          </a:xfrm>
          <a:prstGeom prst="rect">
            <a:avLst/>
          </a:prstGeom>
          <a:noFill/>
          <a:ln w="9525">
            <a:noFill/>
          </a:ln>
        </p:spPr>
      </p:pic>
      <p:pic>
        <p:nvPicPr>
          <p:cNvPr id="13319" name="Picture 6" descr="https://timgsa.baidu.com/timg?image&amp;quality=80&amp;size=b9999_10000&amp;sec=1488858018134&amp;di=1d4cb63c5b10ac20fab6c3e0c64c8213&amp;imgtype=0&amp;src=http%3A%2F%2Fwww.cnr.cn%2Fhnfw%2Fhngbit%2F201307%2FW020130710309729034279.jpg"/>
          <p:cNvPicPr>
            <a:picLocks noChangeAspect="1"/>
          </p:cNvPicPr>
          <p:nvPr/>
        </p:nvPicPr>
        <p:blipFill>
          <a:blip r:embed="rId2"/>
          <a:stretch>
            <a:fillRect/>
          </a:stretch>
        </p:blipFill>
        <p:spPr>
          <a:xfrm>
            <a:off x="7564438" y="3133725"/>
            <a:ext cx="3621087" cy="1825625"/>
          </a:xfrm>
          <a:prstGeom prst="rect">
            <a:avLst/>
          </a:prstGeom>
          <a:noFill/>
          <a:ln w="9525">
            <a:noFill/>
          </a:ln>
        </p:spPr>
      </p:pic>
      <p:pic>
        <p:nvPicPr>
          <p:cNvPr id="13320" name="Picture 8" descr="https://timgsa.baidu.com/timg?image&amp;quality=80&amp;size=b9999_10000&amp;sec=1488858261655&amp;di=a89a8aa0d765d8a9e76c5b0b246374b7&amp;imgtype=0&amp;src=http%3A%2F%2Fmsqq.com%2Fd%2Ffile%2Ficon%2F2014-04-01%2Ff8e8b3cc7b1b6802e49148abffc5e167.png"/>
          <p:cNvPicPr>
            <a:picLocks noChangeAspect="1"/>
          </p:cNvPicPr>
          <p:nvPr/>
        </p:nvPicPr>
        <p:blipFill>
          <a:blip r:embed="rId3"/>
          <a:stretch>
            <a:fillRect/>
          </a:stretch>
        </p:blipFill>
        <p:spPr>
          <a:xfrm>
            <a:off x="9059863" y="617538"/>
            <a:ext cx="1854200" cy="1854200"/>
          </a:xfrm>
          <a:prstGeom prst="rect">
            <a:avLst/>
          </a:prstGeom>
          <a:noFill/>
          <a:ln w="9525">
            <a:noFill/>
          </a:ln>
        </p:spPr>
      </p:pic>
      <p:sp>
        <p:nvSpPr>
          <p:cNvPr id="13322" name="TextBox 13"/>
          <p:cNvSpPr txBox="1"/>
          <p:nvPr/>
        </p:nvSpPr>
        <p:spPr>
          <a:xfrm>
            <a:off x="9263063" y="238125"/>
            <a:ext cx="1203325" cy="368300"/>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企业用户</a:t>
            </a:r>
            <a:endParaRPr lang="zh-CN" altLang="en-US"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bwMode="auto">
          <a:xfrm>
            <a:off x="9817100" y="2398713"/>
            <a:ext cx="0" cy="936625"/>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3324" name="TextBox 17"/>
          <p:cNvSpPr txBox="1"/>
          <p:nvPr/>
        </p:nvSpPr>
        <p:spPr>
          <a:xfrm>
            <a:off x="7874000" y="2398713"/>
            <a:ext cx="1697038" cy="368300"/>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租用云端资源</a:t>
            </a:r>
            <a:endParaRPr lang="zh-CN" altLang="en-US" dirty="0">
              <a:latin typeface="微软雅黑" panose="020B0503020204020204" pitchFamily="34" charset="-122"/>
              <a:ea typeface="微软雅黑" panose="020B0503020204020204" pitchFamily="34" charset="-122"/>
            </a:endParaRPr>
          </a:p>
        </p:txBody>
      </p:sp>
      <p:sp>
        <p:nvSpPr>
          <p:cNvPr id="13" name="矩形 12"/>
          <p:cNvSpPr/>
          <p:nvPr/>
        </p:nvSpPr>
        <p:spPr>
          <a:xfrm>
            <a:off x="6769735" y="617855"/>
            <a:ext cx="1859915" cy="428625"/>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云计算模式</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326" name="TextBox 13"/>
          <p:cNvSpPr txBox="1"/>
          <p:nvPr/>
        </p:nvSpPr>
        <p:spPr>
          <a:xfrm>
            <a:off x="7464425" y="5325745"/>
            <a:ext cx="3876040" cy="922020"/>
          </a:xfrm>
          <a:prstGeom prst="rect">
            <a:avLst/>
          </a:prstGeom>
          <a:noFill/>
          <a:ln w="9525">
            <a:noFill/>
          </a:ln>
        </p:spPr>
        <p:txBody>
          <a:bodyPr wrap="none">
            <a:spAutoFit/>
          </a:bodyPr>
          <a:p>
            <a:r>
              <a:rPr lang="zh-CN" altLang="zh-CN" dirty="0">
                <a:latin typeface="Arial" panose="020B0604020202020204" pitchFamily="34" charset="0"/>
              </a:rPr>
              <a:t>（</a:t>
            </a:r>
            <a:r>
              <a:rPr lang="en-US" altLang="zh-CN" dirty="0">
                <a:latin typeface="Arial" panose="020B0604020202020204" pitchFamily="34" charset="0"/>
              </a:rPr>
              <a:t>1</a:t>
            </a:r>
            <a:r>
              <a:rPr lang="zh-CN" altLang="zh-CN" dirty="0">
                <a:latin typeface="Arial" panose="020B0604020202020204" pitchFamily="34" charset="0"/>
              </a:rPr>
              <a:t>）初期零成本，瞬时可获得</a:t>
            </a:r>
            <a:endParaRPr lang="en-US" altLang="zh-CN" dirty="0">
              <a:latin typeface="Arial" panose="020B0604020202020204" pitchFamily="34" charset="0"/>
            </a:endParaRPr>
          </a:p>
          <a:p>
            <a:r>
              <a:rPr lang="zh-CN" altLang="zh-CN" dirty="0">
                <a:latin typeface="Arial" panose="020B0604020202020204" pitchFamily="34" charset="0"/>
              </a:rPr>
              <a:t>（</a:t>
            </a:r>
            <a:r>
              <a:rPr lang="en-US" altLang="zh-CN" dirty="0">
                <a:latin typeface="Arial" panose="020B0604020202020204" pitchFamily="34" charset="0"/>
              </a:rPr>
              <a:t>2</a:t>
            </a:r>
            <a:r>
              <a:rPr lang="zh-CN" altLang="zh-CN" dirty="0">
                <a:latin typeface="Arial" panose="020B0604020202020204" pitchFamily="34" charset="0"/>
              </a:rPr>
              <a:t>）后期免维护，使用成本低</a:t>
            </a:r>
            <a:endParaRPr lang="en-US" altLang="zh-CN" dirty="0">
              <a:latin typeface="Arial" panose="020B0604020202020204" pitchFamily="34" charset="0"/>
            </a:endParaRPr>
          </a:p>
          <a:p>
            <a:r>
              <a:rPr lang="zh-CN" altLang="zh-CN" dirty="0">
                <a:latin typeface="Arial" panose="020B0604020202020204" pitchFamily="34" charset="0"/>
              </a:rPr>
              <a:t>（</a:t>
            </a:r>
            <a:r>
              <a:rPr lang="en-US" altLang="zh-CN" dirty="0">
                <a:latin typeface="Arial" panose="020B0604020202020204" pitchFamily="34" charset="0"/>
              </a:rPr>
              <a:t>3</a:t>
            </a:r>
            <a:r>
              <a:rPr lang="zh-CN" altLang="zh-CN" dirty="0">
                <a:latin typeface="Arial" panose="020B0604020202020204" pitchFamily="34" charset="0"/>
              </a:rPr>
              <a:t>）在供应</a:t>
            </a:r>
            <a:r>
              <a:rPr lang="en-US" altLang="zh-CN" dirty="0">
                <a:latin typeface="Arial" panose="020B0604020202020204" pitchFamily="34" charset="0"/>
              </a:rPr>
              <a:t>IT</a:t>
            </a:r>
            <a:r>
              <a:rPr lang="zh-CN" altLang="zh-CN" dirty="0">
                <a:latin typeface="Arial" panose="020B0604020202020204" pitchFamily="34" charset="0"/>
              </a:rPr>
              <a:t>资源量方面“予取予求”</a:t>
            </a:r>
            <a:endParaRPr lang="zh-CN" altLang="en-US" dirty="0">
              <a:latin typeface="Arial" panose="020B0604020202020204" pitchFamily="34" charset="0"/>
            </a:endParaRPr>
          </a:p>
        </p:txBody>
      </p:sp>
      <p:sp>
        <p:nvSpPr>
          <p:cNvPr id="3" name="文本框 2"/>
          <p:cNvSpPr txBox="1"/>
          <p:nvPr/>
        </p:nvSpPr>
        <p:spPr>
          <a:xfrm>
            <a:off x="633095" y="4485640"/>
            <a:ext cx="5891530" cy="2030095"/>
          </a:xfrm>
          <a:prstGeom prst="rect">
            <a:avLst/>
          </a:prstGeom>
          <a:noFill/>
        </p:spPr>
        <p:txBody>
          <a:bodyPr wrap="square" rtlCol="0" anchor="t">
            <a:spAutoFit/>
          </a:bodyPr>
          <a:p>
            <a:r>
              <a:rPr lang="en-US" altLang="zh-CN"/>
              <a:t>      </a:t>
            </a:r>
            <a:r>
              <a:rPr lang="zh-CN" altLang="en-US"/>
              <a:t>从商业模式角度而言,本质上，云计算就是和自来水几乎一模一样的新的商业模式。</a:t>
            </a:r>
            <a:endParaRPr lang="zh-CN" altLang="en-US"/>
          </a:p>
          <a:p>
            <a:r>
              <a:rPr lang="zh-CN" altLang="en-US"/>
              <a:t> </a:t>
            </a:r>
            <a:r>
              <a:rPr lang="en-US" altLang="zh-CN"/>
              <a:t>    </a:t>
            </a:r>
            <a:r>
              <a:rPr lang="zh-CN" altLang="en-US"/>
              <a:t>云计算的出现,彻底颠覆了人类社会获得IT资源的方式。</a:t>
            </a:r>
            <a:r>
              <a:rPr lang="zh-CN" altLang="en-US">
                <a:sym typeface="+mn-ea"/>
              </a:rPr>
              <a:t>都由</a:t>
            </a:r>
            <a:r>
              <a:rPr lang="en-US" altLang="zh-CN">
                <a:sym typeface="+mn-ea"/>
              </a:rPr>
              <a:t>“</a:t>
            </a:r>
            <a:r>
              <a:rPr lang="zh-CN" altLang="en-US">
                <a:sym typeface="+mn-ea"/>
              </a:rPr>
              <a:t>云</a:t>
            </a:r>
            <a:r>
              <a:rPr lang="en-US" altLang="zh-CN">
                <a:sym typeface="+mn-ea"/>
              </a:rPr>
              <a:t>”</a:t>
            </a:r>
            <a:r>
              <a:rPr lang="zh-CN" altLang="en-US">
                <a:sym typeface="+mn-ea"/>
              </a:rPr>
              <a:t>提供</a:t>
            </a:r>
            <a:r>
              <a:rPr lang="zh-CN" altLang="en-US"/>
              <a:t>这里的IT资源（CPU的处理能力、磁盘的存储空间、网络带宽、系统、软件等）。</a:t>
            </a:r>
            <a:endParaRPr lang="zh-CN" altLang="en-US"/>
          </a:p>
          <a:p>
            <a:r>
              <a:rPr lang="zh-CN" altLang="en-US"/>
              <a:t> </a:t>
            </a:r>
            <a:r>
              <a:rPr lang="en-US" altLang="zh-CN"/>
              <a:t>    </a:t>
            </a:r>
            <a:r>
              <a:rPr lang="zh-CN" altLang="en-US"/>
              <a:t>在云计算的方式下，企业不需要自建机房，只要接入网络，就可以从“云端”租用各种IT资源，如图所示。</a:t>
            </a:r>
            <a:endParaRPr lang="zh-CN" altLang="en-US"/>
          </a:p>
        </p:txBody>
      </p:sp>
      <p:sp>
        <p:nvSpPr>
          <p:cNvPr id="4" name="文本框 3"/>
          <p:cNvSpPr txBox="1"/>
          <p:nvPr/>
        </p:nvSpPr>
        <p:spPr>
          <a:xfrm>
            <a:off x="452120" y="355600"/>
            <a:ext cx="5177790" cy="737235"/>
          </a:xfrm>
          <a:prstGeom prst="rect">
            <a:avLst/>
          </a:prstGeom>
          <a:noFill/>
        </p:spPr>
        <p:txBody>
          <a:bodyPr wrap="none" rtlCol="0" anchor="t">
            <a:spAutoFit/>
          </a:bodyPr>
          <a:p>
            <a:r>
              <a:rPr lang="en-US" altLang="zh-CN" sz="2400">
                <a:sym typeface="+mn-ea"/>
              </a:rPr>
              <a:t>      </a:t>
            </a:r>
            <a:r>
              <a:rPr lang="zh-CN" altLang="en-US" sz="2400">
                <a:latin typeface="楷体" panose="02010609060101010101" charset="-122"/>
                <a:ea typeface="楷体" panose="02010609060101010101" charset="-122"/>
                <a:cs typeface="楷体" panose="02010609060101010101" charset="-122"/>
                <a:sym typeface="+mn-ea"/>
              </a:rPr>
              <a:t>在传统的方式下，</a:t>
            </a:r>
            <a:r>
              <a:rPr lang="zh-CN" altLang="en-US">
                <a:latin typeface="楷体" panose="02010609060101010101" charset="-122"/>
                <a:ea typeface="楷体" panose="02010609060101010101" charset="-122"/>
                <a:cs typeface="楷体" panose="02010609060101010101" charset="-122"/>
                <a:sym typeface="+mn-ea"/>
              </a:rPr>
              <a:t>企业通过自建机房的</a:t>
            </a:r>
            <a:endParaRPr lang="zh-CN" altLang="en-US">
              <a:latin typeface="楷体" panose="02010609060101010101" charset="-122"/>
              <a:ea typeface="楷体" panose="02010609060101010101" charset="-122"/>
              <a:cs typeface="楷体" panose="02010609060101010101" charset="-122"/>
              <a:sym typeface="+mn-ea"/>
            </a:endParaRPr>
          </a:p>
          <a:p>
            <a:r>
              <a:rPr lang="zh-CN" altLang="en-US">
                <a:latin typeface="楷体" panose="02010609060101010101" charset="-122"/>
                <a:ea typeface="楷体" panose="02010609060101010101" charset="-122"/>
                <a:cs typeface="楷体" panose="02010609060101010101" charset="-122"/>
                <a:sym typeface="+mn-ea"/>
              </a:rPr>
              <a:t>方式来获得IT资源。</a:t>
            </a:r>
            <a:endParaRPr lang="zh-CN" altLang="en-US">
              <a:latin typeface="楷体" panose="02010609060101010101" charset="-122"/>
              <a:ea typeface="楷体" panose="02010609060101010101" charset="-122"/>
              <a:cs typeface="楷体" panose="02010609060101010101" charset="-122"/>
            </a:endParaRPr>
          </a:p>
        </p:txBody>
      </p:sp>
      <p:cxnSp>
        <p:nvCxnSpPr>
          <p:cNvPr id="5" name="直接连接符 5"/>
          <p:cNvCxnSpPr/>
          <p:nvPr/>
        </p:nvCxnSpPr>
        <p:spPr>
          <a:xfrm>
            <a:off x="1108075" y="1744028"/>
            <a:ext cx="3400425" cy="2109787"/>
          </a:xfrm>
          <a:prstGeom prst="line">
            <a:avLst/>
          </a:prstGeom>
          <a:ln w="9525" cap="flat" cmpd="sng">
            <a:solidFill>
              <a:srgbClr val="FF0000"/>
            </a:solidFill>
            <a:prstDash val="solid"/>
            <a:headEnd type="none" w="med" len="med"/>
            <a:tailEnd type="none" w="med" len="med"/>
          </a:ln>
        </p:spPr>
      </p:cxnSp>
      <p:cxnSp>
        <p:nvCxnSpPr>
          <p:cNvPr id="6" name="直接连接符 7"/>
          <p:cNvCxnSpPr/>
          <p:nvPr/>
        </p:nvCxnSpPr>
        <p:spPr>
          <a:xfrm flipH="1">
            <a:off x="1973263" y="1383665"/>
            <a:ext cx="1222375" cy="2654300"/>
          </a:xfrm>
          <a:prstGeom prst="line">
            <a:avLst/>
          </a:prstGeom>
          <a:ln w="9525" cap="flat" cmpd="sng">
            <a:solidFill>
              <a:srgbClr val="FF0000"/>
            </a:solidFill>
            <a:prstDash val="soli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3322"/>
                                        </p:tgtEl>
                                        <p:attrNameLst>
                                          <p:attrName>style.visibility</p:attrName>
                                        </p:attrNameLst>
                                      </p:cBhvr>
                                      <p:to>
                                        <p:strVal val="visible"/>
                                      </p:to>
                                    </p:set>
                                    <p:animEffect transition="in" filter="blinds(horizontal)">
                                      <p:cBhvr>
                                        <p:cTn id="33" dur="500"/>
                                        <p:tgtEl>
                                          <p:spTgt spid="13322"/>
                                        </p:tgtEl>
                                      </p:cBhvr>
                                    </p:animEffect>
                                  </p:childTnLst>
                                </p:cTn>
                              </p:par>
                              <p:par>
                                <p:cTn id="34" presetID="3" presetClass="entr" presetSubtype="10" fill="hold" nodeType="withEffect">
                                  <p:stCondLst>
                                    <p:cond delay="0"/>
                                  </p:stCondLst>
                                  <p:childTnLst>
                                    <p:set>
                                      <p:cBhvr>
                                        <p:cTn id="35" dur="1" fill="hold">
                                          <p:stCondLst>
                                            <p:cond delay="0"/>
                                          </p:stCondLst>
                                        </p:cTn>
                                        <p:tgtEl>
                                          <p:spTgt spid="13320"/>
                                        </p:tgtEl>
                                        <p:attrNameLst>
                                          <p:attrName>style.visibility</p:attrName>
                                        </p:attrNameLst>
                                      </p:cBhvr>
                                      <p:to>
                                        <p:strVal val="visible"/>
                                      </p:to>
                                    </p:set>
                                    <p:animEffect transition="in" filter="blinds(horizontal)">
                                      <p:cBhvr>
                                        <p:cTn id="36" dur="500"/>
                                        <p:tgtEl>
                                          <p:spTgt spid="13320"/>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3324"/>
                                        </p:tgtEl>
                                        <p:attrNameLst>
                                          <p:attrName>style.visibility</p:attrName>
                                        </p:attrNameLst>
                                      </p:cBhvr>
                                      <p:to>
                                        <p:strVal val="visible"/>
                                      </p:to>
                                    </p:set>
                                    <p:animEffect transition="in" filter="blinds(horizontal)">
                                      <p:cBhvr>
                                        <p:cTn id="39" dur="500"/>
                                        <p:tgtEl>
                                          <p:spTgt spid="13324"/>
                                        </p:tgtEl>
                                      </p:cBhvr>
                                    </p:animEffect>
                                  </p:childTnLst>
                                </p:cTn>
                              </p:par>
                              <p:par>
                                <p:cTn id="40" presetID="3" presetClass="entr" presetSubtype="10" fill="hold" nodeType="withEffect">
                                  <p:stCondLst>
                                    <p:cond delay="0"/>
                                  </p:stCondLst>
                                  <p:childTnLst>
                                    <p:set>
                                      <p:cBhvr>
                                        <p:cTn id="41" dur="1" fill="hold">
                                          <p:stCondLst>
                                            <p:cond delay="0"/>
                                          </p:stCondLst>
                                        </p:cTn>
                                        <p:tgtEl>
                                          <p:spTgt spid="13319"/>
                                        </p:tgtEl>
                                        <p:attrNameLst>
                                          <p:attrName>style.visibility</p:attrName>
                                        </p:attrNameLst>
                                      </p:cBhvr>
                                      <p:to>
                                        <p:strVal val="visible"/>
                                      </p:to>
                                    </p:set>
                                    <p:animEffect transition="in" filter="blinds(horizontal)">
                                      <p:cBhvr>
                                        <p:cTn id="42" dur="500"/>
                                        <p:tgtEl>
                                          <p:spTgt spid="1331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3326"/>
                                        </p:tgtEl>
                                        <p:attrNameLst>
                                          <p:attrName>style.visibility</p:attrName>
                                        </p:attrNameLst>
                                      </p:cBhvr>
                                      <p:to>
                                        <p:strVal val="visible"/>
                                      </p:to>
                                    </p:set>
                                    <p:animEffect transition="in" filter="blinds(horizontal)">
                                      <p:cBhvr>
                                        <p:cTn id="47" dur="500"/>
                                        <p:tgtEl>
                                          <p:spTgt spid="13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322" grpId="0"/>
      <p:bldP spid="13324" grpId="0"/>
      <p:bldP spid="1332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1"/>
          <a:srcRect l="7394" t="21585" r="7309" b="21466"/>
          <a:stretch>
            <a:fillRect/>
          </a:stretch>
        </p:blipFill>
        <p:spPr>
          <a:xfrm>
            <a:off x="1513204" y="857250"/>
            <a:ext cx="9144001" cy="5143500"/>
          </a:xfrm>
          <a:prstGeom prst="rect">
            <a:avLst/>
          </a:prstGeom>
        </p:spPr>
      </p:pic>
      <p:pic>
        <p:nvPicPr>
          <p:cNvPr id="3" name="图片 2"/>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34816"/>
          <a:stretch>
            <a:fillRect/>
          </a:stretch>
        </p:blipFill>
        <p:spPr>
          <a:xfrm>
            <a:off x="1513115" y="0"/>
            <a:ext cx="2508139" cy="6858000"/>
          </a:xfrm>
          <a:prstGeom prst="rect">
            <a:avLst/>
          </a:prstGeom>
        </p:spPr>
      </p:pic>
      <p:sp>
        <p:nvSpPr>
          <p:cNvPr id="4" name="文本框 3"/>
          <p:cNvSpPr txBox="1"/>
          <p:nvPr/>
        </p:nvSpPr>
        <p:spPr>
          <a:xfrm>
            <a:off x="3032089" y="1507389"/>
            <a:ext cx="1057275" cy="1753235"/>
          </a:xfrm>
          <a:prstGeom prst="rect">
            <a:avLst/>
          </a:prstGeom>
          <a:noFill/>
        </p:spPr>
        <p:txBody>
          <a:bodyPr wrap="none" rtlCol="0">
            <a:spAutoFit/>
          </a:bodyPr>
          <a:lstStyle/>
          <a:p>
            <a:r>
              <a:rPr lang="zh-CN" altLang="en-US" sz="5400" b="1" dirty="0">
                <a:solidFill>
                  <a:prstClr val="white"/>
                </a:solidFill>
                <a:effectLst>
                  <a:outerShdw blurRad="50800" dist="38100" dir="2700000" algn="tl" rotWithShape="0">
                    <a:prstClr val="black">
                      <a:alpha val="40000"/>
                    </a:prstClr>
                  </a:outerShdw>
                </a:effectLst>
              </a:rPr>
              <a:t>目</a:t>
            </a:r>
            <a:endParaRPr lang="en-US" altLang="zh-CN" sz="5400" b="1" dirty="0">
              <a:solidFill>
                <a:prstClr val="white"/>
              </a:solidFill>
              <a:effectLst>
                <a:outerShdw blurRad="50800" dist="38100" dir="2700000" algn="tl" rotWithShape="0">
                  <a:prstClr val="black">
                    <a:alpha val="40000"/>
                  </a:prstClr>
                </a:outerShdw>
              </a:effectLst>
            </a:endParaRPr>
          </a:p>
          <a:p>
            <a:r>
              <a:rPr lang="zh-CN" altLang="en-US" sz="5400" b="1" dirty="0">
                <a:solidFill>
                  <a:prstClr val="white"/>
                </a:solidFill>
                <a:effectLst>
                  <a:outerShdw blurRad="50800" dist="38100" dir="2700000" algn="tl" rotWithShape="0">
                    <a:prstClr val="black">
                      <a:alpha val="40000"/>
                    </a:prstClr>
                  </a:outerShdw>
                </a:effectLst>
              </a:rPr>
              <a:t>录</a:t>
            </a:r>
            <a:r>
              <a:rPr lang="en-US" altLang="zh-CN" sz="5400" b="1" dirty="0">
                <a:solidFill>
                  <a:prstClr val="white"/>
                </a:solidFill>
                <a:effectLst>
                  <a:outerShdw blurRad="50800" dist="38100" dir="2700000" algn="tl" rotWithShape="0">
                    <a:prstClr val="black">
                      <a:alpha val="40000"/>
                    </a:prstClr>
                  </a:outerShdw>
                </a:effectLst>
              </a:rPr>
              <a:t> </a:t>
            </a:r>
            <a:endParaRPr lang="zh-CN" altLang="en-US" sz="5400" b="1" dirty="0">
              <a:solidFill>
                <a:prstClr val="white"/>
              </a:solidFill>
              <a:effectLst>
                <a:outerShdw blurRad="50800" dist="38100" dir="2700000" algn="tl" rotWithShape="0">
                  <a:prstClr val="black">
                    <a:alpha val="40000"/>
                  </a:prstClr>
                </a:outerShdw>
              </a:effectLst>
            </a:endParaRPr>
          </a:p>
        </p:txBody>
      </p:sp>
      <p:sp>
        <p:nvSpPr>
          <p:cNvPr id="41" name="圆角矩形 40"/>
          <p:cNvSpPr/>
          <p:nvPr/>
        </p:nvSpPr>
        <p:spPr>
          <a:xfrm>
            <a:off x="5032261" y="173461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2" name="圆角矩形 41"/>
          <p:cNvSpPr/>
          <p:nvPr/>
        </p:nvSpPr>
        <p:spPr>
          <a:xfrm>
            <a:off x="5032261" y="2561964"/>
            <a:ext cx="4500563" cy="585533"/>
          </a:xfrm>
          <a:prstGeom prst="roundRect">
            <a:avLst>
              <a:gd name="adj" fmla="val 20658"/>
            </a:avLst>
          </a:prstGeom>
          <a:solidFill>
            <a:srgbClr val="7AB8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3" name="矩形 62"/>
          <p:cNvSpPr/>
          <p:nvPr/>
        </p:nvSpPr>
        <p:spPr>
          <a:xfrm>
            <a:off x="5651777" y="1836563"/>
            <a:ext cx="3430905" cy="414020"/>
          </a:xfrm>
          <a:prstGeom prst="rect">
            <a:avLst/>
          </a:prstGeom>
        </p:spPr>
        <p:txBody>
          <a:bodyPr wrap="none">
            <a:spAutoFit/>
          </a:bodyPr>
          <a:lstStyle/>
          <a:p>
            <a:r>
              <a:rPr lang="zh-CN" altLang="en-US" sz="2100" spc="225" dirty="0">
                <a:solidFill>
                  <a:srgbClr val="404040"/>
                </a:solidFill>
              </a:rPr>
              <a:t>云计算</a:t>
            </a:r>
            <a:r>
              <a:rPr lang="en-US" altLang="zh-CN" sz="2100" spc="225" dirty="0">
                <a:solidFill>
                  <a:srgbClr val="404040"/>
                </a:solidFill>
              </a:rPr>
              <a:t>——</a:t>
            </a:r>
            <a:r>
              <a:rPr lang="zh-CN" altLang="en-US" sz="2100" spc="225" dirty="0">
                <a:solidFill>
                  <a:srgbClr val="404040"/>
                </a:solidFill>
              </a:rPr>
              <a:t>大数据的计算</a:t>
            </a:r>
            <a:endParaRPr lang="zh-CN" altLang="en-US" sz="2100" spc="225" dirty="0">
              <a:solidFill>
                <a:srgbClr val="404040"/>
              </a:solidFill>
            </a:endParaRPr>
          </a:p>
        </p:txBody>
      </p:sp>
      <p:sp>
        <p:nvSpPr>
          <p:cNvPr id="64" name="矩形 63"/>
          <p:cNvSpPr/>
          <p:nvPr/>
        </p:nvSpPr>
        <p:spPr>
          <a:xfrm>
            <a:off x="5651777" y="2631247"/>
            <a:ext cx="2249805" cy="414020"/>
          </a:xfrm>
          <a:prstGeom prst="rect">
            <a:avLst/>
          </a:prstGeom>
        </p:spPr>
        <p:txBody>
          <a:bodyPr wrap="none">
            <a:spAutoFit/>
          </a:bodyPr>
          <a:lstStyle/>
          <a:p>
            <a:r>
              <a:rPr lang="zh-CN" altLang="en-US" sz="2100" spc="225" dirty="0">
                <a:solidFill>
                  <a:prstClr val="white"/>
                </a:solidFill>
              </a:rPr>
              <a:t>云计算发展现状</a:t>
            </a:r>
            <a:endParaRPr lang="zh-CN" altLang="en-US" sz="2100" spc="225" dirty="0">
              <a:solidFill>
                <a:prstClr val="white"/>
              </a:solidFill>
            </a:endParaRPr>
          </a:p>
        </p:txBody>
      </p:sp>
      <p:sp>
        <p:nvSpPr>
          <p:cNvPr id="76" name="Freeform 173"/>
          <p:cNvSpPr>
            <a:spLocks noEditPoints="1"/>
          </p:cNvSpPr>
          <p:nvPr/>
        </p:nvSpPr>
        <p:spPr bwMode="auto">
          <a:xfrm>
            <a:off x="5243856" y="1925248"/>
            <a:ext cx="328601" cy="204266"/>
          </a:xfrm>
          <a:custGeom>
            <a:avLst/>
            <a:gdLst>
              <a:gd name="T0" fmla="*/ 3 w 47"/>
              <a:gd name="T1" fmla="*/ 0 h 29"/>
              <a:gd name="T2" fmla="*/ 0 w 47"/>
              <a:gd name="T3" fmla="*/ 25 h 29"/>
              <a:gd name="T4" fmla="*/ 44 w 47"/>
              <a:gd name="T5" fmla="*/ 29 h 29"/>
              <a:gd name="T6" fmla="*/ 47 w 47"/>
              <a:gd name="T7" fmla="*/ 4 h 29"/>
              <a:gd name="T8" fmla="*/ 26 w 47"/>
              <a:gd name="T9" fmla="*/ 5 h 29"/>
              <a:gd name="T10" fmla="*/ 30 w 47"/>
              <a:gd name="T11" fmla="*/ 10 h 29"/>
              <a:gd name="T12" fmla="*/ 26 w 47"/>
              <a:gd name="T13" fmla="*/ 5 h 29"/>
              <a:gd name="T14" fmla="*/ 33 w 47"/>
              <a:gd name="T15" fmla="*/ 17 h 29"/>
              <a:gd name="T16" fmla="*/ 28 w 47"/>
              <a:gd name="T17" fmla="*/ 12 h 29"/>
              <a:gd name="T18" fmla="*/ 19 w 47"/>
              <a:gd name="T19" fmla="*/ 5 h 29"/>
              <a:gd name="T20" fmla="*/ 23 w 47"/>
              <a:gd name="T21" fmla="*/ 10 h 29"/>
              <a:gd name="T22" fmla="*/ 19 w 47"/>
              <a:gd name="T23" fmla="*/ 5 h 29"/>
              <a:gd name="T24" fmla="*/ 26 w 47"/>
              <a:gd name="T25" fmla="*/ 17 h 29"/>
              <a:gd name="T26" fmla="*/ 21 w 47"/>
              <a:gd name="T27" fmla="*/ 12 h 29"/>
              <a:gd name="T28" fmla="*/ 12 w 47"/>
              <a:gd name="T29" fmla="*/ 5 h 29"/>
              <a:gd name="T30" fmla="*/ 16 w 47"/>
              <a:gd name="T31" fmla="*/ 10 h 29"/>
              <a:gd name="T32" fmla="*/ 12 w 47"/>
              <a:gd name="T33" fmla="*/ 5 h 29"/>
              <a:gd name="T34" fmla="*/ 19 w 47"/>
              <a:gd name="T35" fmla="*/ 17 h 29"/>
              <a:gd name="T36" fmla="*/ 14 w 47"/>
              <a:gd name="T37" fmla="*/ 12 h 29"/>
              <a:gd name="T38" fmla="*/ 5 w 47"/>
              <a:gd name="T39" fmla="*/ 5 h 29"/>
              <a:gd name="T40" fmla="*/ 9 w 47"/>
              <a:gd name="T41" fmla="*/ 10 h 29"/>
              <a:gd name="T42" fmla="*/ 5 w 47"/>
              <a:gd name="T43" fmla="*/ 5 h 29"/>
              <a:gd name="T44" fmla="*/ 12 w 47"/>
              <a:gd name="T45" fmla="*/ 17 h 29"/>
              <a:gd name="T46" fmla="*/ 7 w 47"/>
              <a:gd name="T47" fmla="*/ 12 h 29"/>
              <a:gd name="T48" fmla="*/ 9 w 47"/>
              <a:gd name="T49" fmla="*/ 24 h 29"/>
              <a:gd name="T50" fmla="*/ 5 w 47"/>
              <a:gd name="T51" fmla="*/ 19 h 29"/>
              <a:gd name="T52" fmla="*/ 9 w 47"/>
              <a:gd name="T53" fmla="*/ 24 h 29"/>
              <a:gd name="T54" fmla="*/ 12 w 47"/>
              <a:gd name="T55" fmla="*/ 24 h 29"/>
              <a:gd name="T56" fmla="*/ 35 w 47"/>
              <a:gd name="T57" fmla="*/ 19 h 29"/>
              <a:gd name="T58" fmla="*/ 42 w 47"/>
              <a:gd name="T59" fmla="*/ 24 h 29"/>
              <a:gd name="T60" fmla="*/ 37 w 47"/>
              <a:gd name="T61" fmla="*/ 19 h 29"/>
              <a:gd name="T62" fmla="*/ 42 w 47"/>
              <a:gd name="T63" fmla="*/ 24 h 29"/>
              <a:gd name="T64" fmla="*/ 35 w 47"/>
              <a:gd name="T65" fmla="*/ 12 h 29"/>
              <a:gd name="T66" fmla="*/ 40 w 47"/>
              <a:gd name="T67" fmla="*/ 17 h 29"/>
              <a:gd name="T68" fmla="*/ 42 w 47"/>
              <a:gd name="T69" fmla="*/ 10 h 29"/>
              <a:gd name="T70" fmla="*/ 33 w 47"/>
              <a:gd name="T71" fmla="*/ 5 h 29"/>
              <a:gd name="T72" fmla="*/ 42 w 47"/>
              <a:gd name="T7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29">
                <a:moveTo>
                  <a:pt x="44" y="0"/>
                </a:moveTo>
                <a:cubicBezTo>
                  <a:pt x="3" y="0"/>
                  <a:pt x="3" y="0"/>
                  <a:pt x="3" y="0"/>
                </a:cubicBezTo>
                <a:cubicBezTo>
                  <a:pt x="1" y="0"/>
                  <a:pt x="0" y="2"/>
                  <a:pt x="0" y="4"/>
                </a:cubicBezTo>
                <a:cubicBezTo>
                  <a:pt x="0" y="25"/>
                  <a:pt x="0" y="25"/>
                  <a:pt x="0" y="25"/>
                </a:cubicBezTo>
                <a:cubicBezTo>
                  <a:pt x="0" y="27"/>
                  <a:pt x="1" y="29"/>
                  <a:pt x="3" y="29"/>
                </a:cubicBezTo>
                <a:cubicBezTo>
                  <a:pt x="44" y="29"/>
                  <a:pt x="44" y="29"/>
                  <a:pt x="44" y="29"/>
                </a:cubicBezTo>
                <a:cubicBezTo>
                  <a:pt x="45" y="29"/>
                  <a:pt x="47" y="27"/>
                  <a:pt x="47" y="25"/>
                </a:cubicBezTo>
                <a:cubicBezTo>
                  <a:pt x="47" y="4"/>
                  <a:pt x="47" y="4"/>
                  <a:pt x="47" y="4"/>
                </a:cubicBezTo>
                <a:cubicBezTo>
                  <a:pt x="47" y="2"/>
                  <a:pt x="45" y="0"/>
                  <a:pt x="44" y="0"/>
                </a:cubicBezTo>
                <a:close/>
                <a:moveTo>
                  <a:pt x="26" y="5"/>
                </a:moveTo>
                <a:cubicBezTo>
                  <a:pt x="30" y="5"/>
                  <a:pt x="30" y="5"/>
                  <a:pt x="30" y="5"/>
                </a:cubicBezTo>
                <a:cubicBezTo>
                  <a:pt x="30" y="10"/>
                  <a:pt x="30" y="10"/>
                  <a:pt x="30" y="10"/>
                </a:cubicBezTo>
                <a:cubicBezTo>
                  <a:pt x="26" y="10"/>
                  <a:pt x="26" y="10"/>
                  <a:pt x="26" y="10"/>
                </a:cubicBezTo>
                <a:lnTo>
                  <a:pt x="26" y="5"/>
                </a:lnTo>
                <a:close/>
                <a:moveTo>
                  <a:pt x="33" y="12"/>
                </a:moveTo>
                <a:cubicBezTo>
                  <a:pt x="33" y="17"/>
                  <a:pt x="33" y="17"/>
                  <a:pt x="33" y="17"/>
                </a:cubicBezTo>
                <a:cubicBezTo>
                  <a:pt x="28" y="17"/>
                  <a:pt x="28" y="17"/>
                  <a:pt x="28" y="17"/>
                </a:cubicBezTo>
                <a:cubicBezTo>
                  <a:pt x="28" y="12"/>
                  <a:pt x="28" y="12"/>
                  <a:pt x="28" y="12"/>
                </a:cubicBezTo>
                <a:lnTo>
                  <a:pt x="33" y="12"/>
                </a:lnTo>
                <a:close/>
                <a:moveTo>
                  <a:pt x="19" y="5"/>
                </a:moveTo>
                <a:cubicBezTo>
                  <a:pt x="23" y="5"/>
                  <a:pt x="23" y="5"/>
                  <a:pt x="23" y="5"/>
                </a:cubicBezTo>
                <a:cubicBezTo>
                  <a:pt x="23" y="10"/>
                  <a:pt x="23" y="10"/>
                  <a:pt x="23" y="10"/>
                </a:cubicBezTo>
                <a:cubicBezTo>
                  <a:pt x="19" y="10"/>
                  <a:pt x="19" y="10"/>
                  <a:pt x="19" y="10"/>
                </a:cubicBezTo>
                <a:lnTo>
                  <a:pt x="19" y="5"/>
                </a:lnTo>
                <a:close/>
                <a:moveTo>
                  <a:pt x="26" y="12"/>
                </a:moveTo>
                <a:cubicBezTo>
                  <a:pt x="26" y="17"/>
                  <a:pt x="26" y="17"/>
                  <a:pt x="26" y="17"/>
                </a:cubicBezTo>
                <a:cubicBezTo>
                  <a:pt x="21" y="17"/>
                  <a:pt x="21" y="17"/>
                  <a:pt x="21" y="17"/>
                </a:cubicBezTo>
                <a:cubicBezTo>
                  <a:pt x="21" y="12"/>
                  <a:pt x="21" y="12"/>
                  <a:pt x="21" y="12"/>
                </a:cubicBezTo>
                <a:lnTo>
                  <a:pt x="26" y="12"/>
                </a:lnTo>
                <a:close/>
                <a:moveTo>
                  <a:pt x="12" y="5"/>
                </a:moveTo>
                <a:cubicBezTo>
                  <a:pt x="16" y="5"/>
                  <a:pt x="16" y="5"/>
                  <a:pt x="16" y="5"/>
                </a:cubicBezTo>
                <a:cubicBezTo>
                  <a:pt x="16" y="10"/>
                  <a:pt x="16" y="10"/>
                  <a:pt x="16" y="10"/>
                </a:cubicBezTo>
                <a:cubicBezTo>
                  <a:pt x="12" y="10"/>
                  <a:pt x="12" y="10"/>
                  <a:pt x="12" y="10"/>
                </a:cubicBezTo>
                <a:lnTo>
                  <a:pt x="12" y="5"/>
                </a:lnTo>
                <a:close/>
                <a:moveTo>
                  <a:pt x="19" y="12"/>
                </a:moveTo>
                <a:cubicBezTo>
                  <a:pt x="19" y="17"/>
                  <a:pt x="19" y="17"/>
                  <a:pt x="19" y="17"/>
                </a:cubicBezTo>
                <a:cubicBezTo>
                  <a:pt x="14" y="17"/>
                  <a:pt x="14" y="17"/>
                  <a:pt x="14" y="17"/>
                </a:cubicBezTo>
                <a:cubicBezTo>
                  <a:pt x="14" y="12"/>
                  <a:pt x="14" y="12"/>
                  <a:pt x="14" y="12"/>
                </a:cubicBezTo>
                <a:lnTo>
                  <a:pt x="19" y="12"/>
                </a:lnTo>
                <a:close/>
                <a:moveTo>
                  <a:pt x="5" y="5"/>
                </a:moveTo>
                <a:cubicBezTo>
                  <a:pt x="9" y="5"/>
                  <a:pt x="9" y="5"/>
                  <a:pt x="9" y="5"/>
                </a:cubicBezTo>
                <a:cubicBezTo>
                  <a:pt x="9" y="10"/>
                  <a:pt x="9" y="10"/>
                  <a:pt x="9" y="10"/>
                </a:cubicBezTo>
                <a:cubicBezTo>
                  <a:pt x="5" y="10"/>
                  <a:pt x="5" y="10"/>
                  <a:pt x="5" y="10"/>
                </a:cubicBezTo>
                <a:lnTo>
                  <a:pt x="5" y="5"/>
                </a:lnTo>
                <a:close/>
                <a:moveTo>
                  <a:pt x="12" y="12"/>
                </a:moveTo>
                <a:cubicBezTo>
                  <a:pt x="12" y="17"/>
                  <a:pt x="12" y="17"/>
                  <a:pt x="12" y="17"/>
                </a:cubicBezTo>
                <a:cubicBezTo>
                  <a:pt x="7" y="17"/>
                  <a:pt x="7" y="17"/>
                  <a:pt x="7" y="17"/>
                </a:cubicBezTo>
                <a:cubicBezTo>
                  <a:pt x="7" y="12"/>
                  <a:pt x="7" y="12"/>
                  <a:pt x="7" y="12"/>
                </a:cubicBezTo>
                <a:lnTo>
                  <a:pt x="12" y="12"/>
                </a:lnTo>
                <a:close/>
                <a:moveTo>
                  <a:pt x="9" y="24"/>
                </a:moveTo>
                <a:cubicBezTo>
                  <a:pt x="5" y="24"/>
                  <a:pt x="5" y="24"/>
                  <a:pt x="5" y="24"/>
                </a:cubicBezTo>
                <a:cubicBezTo>
                  <a:pt x="5" y="19"/>
                  <a:pt x="5" y="19"/>
                  <a:pt x="5" y="19"/>
                </a:cubicBezTo>
                <a:cubicBezTo>
                  <a:pt x="9" y="19"/>
                  <a:pt x="9" y="19"/>
                  <a:pt x="9" y="19"/>
                </a:cubicBezTo>
                <a:lnTo>
                  <a:pt x="9" y="24"/>
                </a:lnTo>
                <a:close/>
                <a:moveTo>
                  <a:pt x="35" y="24"/>
                </a:moveTo>
                <a:cubicBezTo>
                  <a:pt x="12" y="24"/>
                  <a:pt x="12" y="24"/>
                  <a:pt x="12" y="24"/>
                </a:cubicBezTo>
                <a:cubicBezTo>
                  <a:pt x="12" y="19"/>
                  <a:pt x="12" y="19"/>
                  <a:pt x="12" y="19"/>
                </a:cubicBezTo>
                <a:cubicBezTo>
                  <a:pt x="35" y="19"/>
                  <a:pt x="35" y="19"/>
                  <a:pt x="35" y="19"/>
                </a:cubicBezTo>
                <a:lnTo>
                  <a:pt x="35" y="24"/>
                </a:lnTo>
                <a:close/>
                <a:moveTo>
                  <a:pt x="42" y="24"/>
                </a:moveTo>
                <a:cubicBezTo>
                  <a:pt x="37" y="24"/>
                  <a:pt x="37" y="24"/>
                  <a:pt x="37" y="24"/>
                </a:cubicBezTo>
                <a:cubicBezTo>
                  <a:pt x="37" y="19"/>
                  <a:pt x="37" y="19"/>
                  <a:pt x="37" y="19"/>
                </a:cubicBezTo>
                <a:cubicBezTo>
                  <a:pt x="42" y="19"/>
                  <a:pt x="42" y="19"/>
                  <a:pt x="42" y="19"/>
                </a:cubicBezTo>
                <a:lnTo>
                  <a:pt x="42" y="24"/>
                </a:lnTo>
                <a:close/>
                <a:moveTo>
                  <a:pt x="35" y="17"/>
                </a:moveTo>
                <a:cubicBezTo>
                  <a:pt x="35" y="12"/>
                  <a:pt x="35" y="12"/>
                  <a:pt x="35" y="12"/>
                </a:cubicBezTo>
                <a:cubicBezTo>
                  <a:pt x="40" y="12"/>
                  <a:pt x="40" y="12"/>
                  <a:pt x="40" y="12"/>
                </a:cubicBezTo>
                <a:cubicBezTo>
                  <a:pt x="40" y="17"/>
                  <a:pt x="40" y="17"/>
                  <a:pt x="40" y="17"/>
                </a:cubicBezTo>
                <a:lnTo>
                  <a:pt x="35" y="17"/>
                </a:lnTo>
                <a:close/>
                <a:moveTo>
                  <a:pt x="42" y="10"/>
                </a:moveTo>
                <a:cubicBezTo>
                  <a:pt x="33" y="10"/>
                  <a:pt x="33" y="10"/>
                  <a:pt x="33" y="10"/>
                </a:cubicBezTo>
                <a:cubicBezTo>
                  <a:pt x="33" y="5"/>
                  <a:pt x="33" y="5"/>
                  <a:pt x="33" y="5"/>
                </a:cubicBezTo>
                <a:cubicBezTo>
                  <a:pt x="42" y="5"/>
                  <a:pt x="42" y="5"/>
                  <a:pt x="42" y="5"/>
                </a:cubicBezTo>
                <a:lnTo>
                  <a:pt x="42" y="10"/>
                </a:lnTo>
                <a:close/>
              </a:path>
            </a:pathLst>
          </a:custGeom>
          <a:solidFill>
            <a:srgbClr val="404040"/>
          </a:solidFill>
          <a:ln>
            <a:noFill/>
          </a:ln>
        </p:spPr>
        <p:txBody>
          <a:bodyPr vert="horz" wrap="square" lIns="68580" tIns="34290" rIns="68580" bIns="34290" numCol="1" anchor="t" anchorCtr="0" compatLnSpc="1"/>
          <a:lstStyle/>
          <a:p>
            <a:endParaRPr lang="id-ID" sz="1350">
              <a:solidFill>
                <a:prstClr val="black"/>
              </a:solidFill>
            </a:endParaRPr>
          </a:p>
        </p:txBody>
      </p:sp>
      <p:sp>
        <p:nvSpPr>
          <p:cNvPr id="77" name="Freeform 110"/>
          <p:cNvSpPr>
            <a:spLocks noEditPoints="1"/>
          </p:cNvSpPr>
          <p:nvPr/>
        </p:nvSpPr>
        <p:spPr bwMode="auto">
          <a:xfrm>
            <a:off x="5241851" y="2703477"/>
            <a:ext cx="330606" cy="247955"/>
          </a:xfrm>
          <a:custGeom>
            <a:avLst/>
            <a:gdLst>
              <a:gd name="T0" fmla="*/ 41 w 51"/>
              <a:gd name="T1" fmla="*/ 38 h 38"/>
              <a:gd name="T2" fmla="*/ 12 w 51"/>
              <a:gd name="T3" fmla="*/ 38 h 38"/>
              <a:gd name="T4" fmla="*/ 0 w 51"/>
              <a:gd name="T5" fmla="*/ 26 h 38"/>
              <a:gd name="T6" fmla="*/ 7 w 51"/>
              <a:gd name="T7" fmla="*/ 15 h 38"/>
              <a:gd name="T8" fmla="*/ 7 w 51"/>
              <a:gd name="T9" fmla="*/ 14 h 38"/>
              <a:gd name="T10" fmla="*/ 20 w 51"/>
              <a:gd name="T11" fmla="*/ 0 h 38"/>
              <a:gd name="T12" fmla="*/ 33 w 51"/>
              <a:gd name="T13" fmla="*/ 9 h 38"/>
              <a:gd name="T14" fmla="*/ 37 w 51"/>
              <a:gd name="T15" fmla="*/ 7 h 38"/>
              <a:gd name="T16" fmla="*/ 44 w 51"/>
              <a:gd name="T17" fmla="*/ 14 h 38"/>
              <a:gd name="T18" fmla="*/ 43 w 51"/>
              <a:gd name="T19" fmla="*/ 17 h 38"/>
              <a:gd name="T20" fmla="*/ 51 w 51"/>
              <a:gd name="T21" fmla="*/ 28 h 38"/>
              <a:gd name="T22" fmla="*/ 41 w 51"/>
              <a:gd name="T23" fmla="*/ 38 h 38"/>
              <a:gd name="T24" fmla="*/ 34 w 51"/>
              <a:gd name="T25" fmla="*/ 19 h 38"/>
              <a:gd name="T26" fmla="*/ 24 w 51"/>
              <a:gd name="T27" fmla="*/ 10 h 38"/>
              <a:gd name="T28" fmla="*/ 24 w 51"/>
              <a:gd name="T29" fmla="*/ 10 h 38"/>
              <a:gd name="T30" fmla="*/ 23 w 51"/>
              <a:gd name="T31" fmla="*/ 10 h 38"/>
              <a:gd name="T32" fmla="*/ 14 w 51"/>
              <a:gd name="T33" fmla="*/ 19 h 38"/>
              <a:gd name="T34" fmla="*/ 13 w 51"/>
              <a:gd name="T35" fmla="*/ 20 h 38"/>
              <a:gd name="T36" fmla="*/ 14 w 51"/>
              <a:gd name="T37" fmla="*/ 21 h 38"/>
              <a:gd name="T38" fmla="*/ 20 w 51"/>
              <a:gd name="T39" fmla="*/ 21 h 38"/>
              <a:gd name="T40" fmla="*/ 20 w 51"/>
              <a:gd name="T41" fmla="*/ 30 h 38"/>
              <a:gd name="T42" fmla="*/ 21 w 51"/>
              <a:gd name="T43" fmla="*/ 31 h 38"/>
              <a:gd name="T44" fmla="*/ 26 w 51"/>
              <a:gd name="T45" fmla="*/ 31 h 38"/>
              <a:gd name="T46" fmla="*/ 27 w 51"/>
              <a:gd name="T47" fmla="*/ 30 h 38"/>
              <a:gd name="T48" fmla="*/ 27 w 51"/>
              <a:gd name="T49" fmla="*/ 21 h 38"/>
              <a:gd name="T50" fmla="*/ 33 w 51"/>
              <a:gd name="T51" fmla="*/ 21 h 38"/>
              <a:gd name="T52" fmla="*/ 34 w 51"/>
              <a:gd name="T53" fmla="*/ 20 h 38"/>
              <a:gd name="T54" fmla="*/ 34 w 51"/>
              <a:gd name="T55"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38">
                <a:moveTo>
                  <a:pt x="41" y="38"/>
                </a:moveTo>
                <a:cubicBezTo>
                  <a:pt x="12" y="38"/>
                  <a:pt x="12" y="38"/>
                  <a:pt x="12" y="38"/>
                </a:cubicBezTo>
                <a:cubicBezTo>
                  <a:pt x="5" y="38"/>
                  <a:pt x="0" y="32"/>
                  <a:pt x="0" y="26"/>
                </a:cubicBezTo>
                <a:cubicBezTo>
                  <a:pt x="0" y="21"/>
                  <a:pt x="2" y="17"/>
                  <a:pt x="7" y="15"/>
                </a:cubicBezTo>
                <a:cubicBezTo>
                  <a:pt x="7" y="15"/>
                  <a:pt x="7" y="14"/>
                  <a:pt x="7" y="14"/>
                </a:cubicBezTo>
                <a:cubicBezTo>
                  <a:pt x="7" y="6"/>
                  <a:pt x="13" y="0"/>
                  <a:pt x="20" y="0"/>
                </a:cubicBezTo>
                <a:cubicBezTo>
                  <a:pt x="26" y="0"/>
                  <a:pt x="31" y="3"/>
                  <a:pt x="33" y="9"/>
                </a:cubicBezTo>
                <a:cubicBezTo>
                  <a:pt x="34" y="8"/>
                  <a:pt x="36" y="7"/>
                  <a:pt x="37" y="7"/>
                </a:cubicBezTo>
                <a:cubicBezTo>
                  <a:pt x="41" y="7"/>
                  <a:pt x="44" y="10"/>
                  <a:pt x="44" y="14"/>
                </a:cubicBezTo>
                <a:cubicBezTo>
                  <a:pt x="44" y="15"/>
                  <a:pt x="44" y="16"/>
                  <a:pt x="43" y="17"/>
                </a:cubicBezTo>
                <a:cubicBezTo>
                  <a:pt x="48" y="19"/>
                  <a:pt x="51" y="23"/>
                  <a:pt x="51" y="28"/>
                </a:cubicBezTo>
                <a:cubicBezTo>
                  <a:pt x="51" y="33"/>
                  <a:pt x="47" y="38"/>
                  <a:pt x="41" y="38"/>
                </a:cubicBezTo>
                <a:close/>
                <a:moveTo>
                  <a:pt x="34" y="19"/>
                </a:moveTo>
                <a:cubicBezTo>
                  <a:pt x="24" y="10"/>
                  <a:pt x="24" y="10"/>
                  <a:pt x="24" y="10"/>
                </a:cubicBezTo>
                <a:cubicBezTo>
                  <a:pt x="24" y="10"/>
                  <a:pt x="24" y="10"/>
                  <a:pt x="24" y="10"/>
                </a:cubicBezTo>
                <a:cubicBezTo>
                  <a:pt x="24" y="10"/>
                  <a:pt x="23" y="10"/>
                  <a:pt x="23" y="10"/>
                </a:cubicBezTo>
                <a:cubicBezTo>
                  <a:pt x="14" y="19"/>
                  <a:pt x="14" y="19"/>
                  <a:pt x="14" y="19"/>
                </a:cubicBezTo>
                <a:cubicBezTo>
                  <a:pt x="14" y="19"/>
                  <a:pt x="13" y="20"/>
                  <a:pt x="13" y="20"/>
                </a:cubicBezTo>
                <a:cubicBezTo>
                  <a:pt x="13" y="20"/>
                  <a:pt x="14" y="21"/>
                  <a:pt x="14" y="21"/>
                </a:cubicBezTo>
                <a:cubicBezTo>
                  <a:pt x="20" y="21"/>
                  <a:pt x="20" y="21"/>
                  <a:pt x="20" y="21"/>
                </a:cubicBezTo>
                <a:cubicBezTo>
                  <a:pt x="20" y="30"/>
                  <a:pt x="20" y="30"/>
                  <a:pt x="20" y="30"/>
                </a:cubicBezTo>
                <a:cubicBezTo>
                  <a:pt x="20" y="31"/>
                  <a:pt x="21" y="31"/>
                  <a:pt x="21" y="31"/>
                </a:cubicBezTo>
                <a:cubicBezTo>
                  <a:pt x="26" y="31"/>
                  <a:pt x="26" y="31"/>
                  <a:pt x="26" y="31"/>
                </a:cubicBezTo>
                <a:cubicBezTo>
                  <a:pt x="27" y="31"/>
                  <a:pt x="27" y="31"/>
                  <a:pt x="27" y="30"/>
                </a:cubicBezTo>
                <a:cubicBezTo>
                  <a:pt x="27" y="21"/>
                  <a:pt x="27" y="21"/>
                  <a:pt x="27" y="21"/>
                </a:cubicBezTo>
                <a:cubicBezTo>
                  <a:pt x="33" y="21"/>
                  <a:pt x="33" y="21"/>
                  <a:pt x="33" y="21"/>
                </a:cubicBezTo>
                <a:cubicBezTo>
                  <a:pt x="34" y="21"/>
                  <a:pt x="34" y="20"/>
                  <a:pt x="34" y="20"/>
                </a:cubicBezTo>
                <a:cubicBezTo>
                  <a:pt x="34" y="20"/>
                  <a:pt x="34" y="19"/>
                  <a:pt x="34" y="19"/>
                </a:cubicBezTo>
                <a:close/>
              </a:path>
            </a:pathLst>
          </a:custGeom>
          <a:solidFill>
            <a:srgbClr val="F2F2F2"/>
          </a:solidFill>
          <a:ln>
            <a:noFill/>
          </a:ln>
        </p:spPr>
        <p:txBody>
          <a:bodyPr vert="horz" wrap="square" lIns="68580" tIns="34290" rIns="68580" bIns="34290" numCol="1" anchor="t" anchorCtr="0" compatLnSpc="1"/>
          <a:lstStyle/>
          <a:p>
            <a:endParaRPr lang="id-ID" sz="1350">
              <a:solidFill>
                <a:prstClr val="black"/>
              </a:solidFill>
            </a:endParaRPr>
          </a:p>
        </p:txBody>
      </p:sp>
      <p:sp>
        <p:nvSpPr>
          <p:cNvPr id="6" name="圆角矩形 5"/>
          <p:cNvSpPr/>
          <p:nvPr/>
        </p:nvSpPr>
        <p:spPr>
          <a:xfrm>
            <a:off x="5032261" y="348075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7" name="圆角矩形 6"/>
          <p:cNvSpPr/>
          <p:nvPr/>
        </p:nvSpPr>
        <p:spPr>
          <a:xfrm>
            <a:off x="5032261" y="430810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8" name="矩形 7"/>
          <p:cNvSpPr/>
          <p:nvPr/>
        </p:nvSpPr>
        <p:spPr>
          <a:xfrm>
            <a:off x="5651777" y="3587437"/>
            <a:ext cx="3430905" cy="414020"/>
          </a:xfrm>
          <a:prstGeom prst="rect">
            <a:avLst/>
          </a:prstGeom>
        </p:spPr>
        <p:txBody>
          <a:bodyPr wrap="none">
            <a:spAutoFit/>
          </a:bodyPr>
          <a:p>
            <a:r>
              <a:rPr lang="zh-CN" altLang="en-US" sz="2100" spc="225" dirty="0">
                <a:solidFill>
                  <a:prstClr val="black">
                    <a:lumMod val="75000"/>
                    <a:lumOff val="25000"/>
                  </a:prstClr>
                </a:solidFill>
              </a:rPr>
              <a:t>云计算的服务模式和</a:t>
            </a:r>
            <a:r>
              <a:rPr lang="zh-CN" altLang="en-US" sz="2100" spc="225" dirty="0">
                <a:solidFill>
                  <a:prstClr val="black">
                    <a:lumMod val="75000"/>
                    <a:lumOff val="25000"/>
                  </a:prstClr>
                </a:solidFill>
              </a:rPr>
              <a:t>类型</a:t>
            </a:r>
            <a:endParaRPr lang="zh-CN" altLang="en-US" sz="2100" spc="225" dirty="0">
              <a:solidFill>
                <a:prstClr val="black">
                  <a:lumMod val="75000"/>
                  <a:lumOff val="25000"/>
                </a:prstClr>
              </a:solidFill>
            </a:endParaRPr>
          </a:p>
        </p:txBody>
      </p:sp>
      <p:sp>
        <p:nvSpPr>
          <p:cNvPr id="9" name="Freeform 136"/>
          <p:cNvSpPr>
            <a:spLocks noEditPoints="1"/>
          </p:cNvSpPr>
          <p:nvPr/>
        </p:nvSpPr>
        <p:spPr bwMode="auto">
          <a:xfrm>
            <a:off x="5261697" y="3633560"/>
            <a:ext cx="279920" cy="279920"/>
          </a:xfrm>
          <a:custGeom>
            <a:avLst/>
            <a:gdLst>
              <a:gd name="T0" fmla="*/ 0 w 36"/>
              <a:gd name="T1" fmla="*/ 0 h 36"/>
              <a:gd name="T2" fmla="*/ 0 w 36"/>
              <a:gd name="T3" fmla="*/ 6 h 36"/>
              <a:gd name="T4" fmla="*/ 30 w 36"/>
              <a:gd name="T5" fmla="*/ 36 h 36"/>
              <a:gd name="T6" fmla="*/ 36 w 36"/>
              <a:gd name="T7" fmla="*/ 36 h 36"/>
              <a:gd name="T8" fmla="*/ 0 w 36"/>
              <a:gd name="T9" fmla="*/ 0 h 36"/>
              <a:gd name="T10" fmla="*/ 0 w 36"/>
              <a:gd name="T11" fmla="*/ 11 h 36"/>
              <a:gd name="T12" fmla="*/ 0 w 36"/>
              <a:gd name="T13" fmla="*/ 17 h 36"/>
              <a:gd name="T14" fmla="*/ 19 w 36"/>
              <a:gd name="T15" fmla="*/ 36 h 36"/>
              <a:gd name="T16" fmla="*/ 24 w 36"/>
              <a:gd name="T17" fmla="*/ 36 h 36"/>
              <a:gd name="T18" fmla="*/ 0 w 36"/>
              <a:gd name="T19" fmla="*/ 11 h 36"/>
              <a:gd name="T20" fmla="*/ 5 w 36"/>
              <a:gd name="T21" fmla="*/ 25 h 36"/>
              <a:gd name="T22" fmla="*/ 0 w 36"/>
              <a:gd name="T23" fmla="*/ 31 h 36"/>
              <a:gd name="T24" fmla="*/ 5 w 36"/>
              <a:gd name="T25" fmla="*/ 36 h 36"/>
              <a:gd name="T26" fmla="*/ 10 w 36"/>
              <a:gd name="T27" fmla="*/ 31 h 36"/>
              <a:gd name="T28" fmla="*/ 5 w 36"/>
              <a:gd name="T29"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0" y="0"/>
                </a:moveTo>
                <a:cubicBezTo>
                  <a:pt x="0" y="6"/>
                  <a:pt x="0" y="6"/>
                  <a:pt x="0" y="6"/>
                </a:cubicBezTo>
                <a:cubicBezTo>
                  <a:pt x="16" y="6"/>
                  <a:pt x="30" y="19"/>
                  <a:pt x="30" y="36"/>
                </a:cubicBezTo>
                <a:cubicBezTo>
                  <a:pt x="36" y="36"/>
                  <a:pt x="36" y="36"/>
                  <a:pt x="36" y="36"/>
                </a:cubicBezTo>
                <a:cubicBezTo>
                  <a:pt x="36" y="16"/>
                  <a:pt x="20" y="0"/>
                  <a:pt x="0" y="0"/>
                </a:cubicBezTo>
                <a:close/>
                <a:moveTo>
                  <a:pt x="0" y="11"/>
                </a:moveTo>
                <a:cubicBezTo>
                  <a:pt x="0" y="17"/>
                  <a:pt x="0" y="17"/>
                  <a:pt x="0" y="17"/>
                </a:cubicBezTo>
                <a:cubicBezTo>
                  <a:pt x="10" y="17"/>
                  <a:pt x="19" y="25"/>
                  <a:pt x="19" y="36"/>
                </a:cubicBezTo>
                <a:cubicBezTo>
                  <a:pt x="24" y="36"/>
                  <a:pt x="24" y="36"/>
                  <a:pt x="24" y="36"/>
                </a:cubicBezTo>
                <a:cubicBezTo>
                  <a:pt x="24" y="22"/>
                  <a:pt x="13" y="11"/>
                  <a:pt x="0" y="11"/>
                </a:cubicBezTo>
                <a:close/>
                <a:moveTo>
                  <a:pt x="5" y="25"/>
                </a:moveTo>
                <a:cubicBezTo>
                  <a:pt x="2" y="25"/>
                  <a:pt x="0" y="28"/>
                  <a:pt x="0" y="31"/>
                </a:cubicBezTo>
                <a:cubicBezTo>
                  <a:pt x="0" y="34"/>
                  <a:pt x="2" y="36"/>
                  <a:pt x="5" y="36"/>
                </a:cubicBezTo>
                <a:cubicBezTo>
                  <a:pt x="8" y="36"/>
                  <a:pt x="10" y="34"/>
                  <a:pt x="10" y="31"/>
                </a:cubicBezTo>
                <a:cubicBezTo>
                  <a:pt x="10" y="28"/>
                  <a:pt x="8" y="25"/>
                  <a:pt x="5" y="25"/>
                </a:cubicBezTo>
                <a:close/>
              </a:path>
            </a:pathLst>
          </a:custGeom>
          <a:solidFill>
            <a:srgbClr val="262626"/>
          </a:solidFill>
          <a:ln>
            <a:noFill/>
          </a:ln>
        </p:spPr>
        <p:txBody>
          <a:bodyPr vert="horz" wrap="square" lIns="68580" tIns="34290" rIns="68580" bIns="34290" numCol="1" anchor="t" anchorCtr="0" compatLnSpc="1"/>
          <a:p>
            <a:endParaRPr lang="id-ID" sz="1350">
              <a:solidFill>
                <a:prstClr val="black"/>
              </a:solidFill>
            </a:endParaRPr>
          </a:p>
        </p:txBody>
      </p:sp>
      <p:sp>
        <p:nvSpPr>
          <p:cNvPr id="10" name="圆角矩形 9"/>
          <p:cNvSpPr/>
          <p:nvPr/>
        </p:nvSpPr>
        <p:spPr>
          <a:xfrm>
            <a:off x="5067821" y="519710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11" name="矩形 10"/>
          <p:cNvSpPr/>
          <p:nvPr/>
        </p:nvSpPr>
        <p:spPr>
          <a:xfrm>
            <a:off x="5687337" y="5293663"/>
            <a:ext cx="3430905" cy="414020"/>
          </a:xfrm>
          <a:prstGeom prst="rect">
            <a:avLst/>
          </a:prstGeom>
        </p:spPr>
        <p:txBody>
          <a:bodyPr wrap="none">
            <a:spAutoFit/>
          </a:bodyPr>
          <a:p>
            <a:r>
              <a:rPr lang="zh-CN" altLang="en-US" sz="2100" spc="225" dirty="0">
                <a:solidFill>
                  <a:prstClr val="black">
                    <a:lumMod val="75000"/>
                    <a:lumOff val="25000"/>
                  </a:prstClr>
                </a:solidFill>
              </a:rPr>
              <a:t>云计算压倒性的成本优势</a:t>
            </a:r>
            <a:endParaRPr lang="zh-CN" altLang="en-US" sz="2100" spc="225" dirty="0">
              <a:solidFill>
                <a:prstClr val="black">
                  <a:lumMod val="75000"/>
                  <a:lumOff val="25000"/>
                </a:prstClr>
              </a:solidFill>
            </a:endParaRPr>
          </a:p>
        </p:txBody>
      </p:sp>
      <p:sp>
        <p:nvSpPr>
          <p:cNvPr id="12" name="Freeform 332"/>
          <p:cNvSpPr>
            <a:spLocks noEditPoints="1"/>
          </p:cNvSpPr>
          <p:nvPr/>
        </p:nvSpPr>
        <p:spPr bwMode="auto">
          <a:xfrm>
            <a:off x="5285593" y="534896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262626"/>
          </a:solidFill>
          <a:ln>
            <a:noFill/>
          </a:ln>
        </p:spPr>
        <p:txBody>
          <a:bodyPr vert="horz" wrap="square" lIns="68580" tIns="34290" rIns="68580" bIns="34290" numCol="1" anchor="t" anchorCtr="0" compatLnSpc="1"/>
          <a:p>
            <a:endParaRPr lang="id-ID" sz="1350">
              <a:solidFill>
                <a:prstClr val="black"/>
              </a:solidFill>
            </a:endParaRPr>
          </a:p>
        </p:txBody>
      </p:sp>
      <p:sp>
        <p:nvSpPr>
          <p:cNvPr id="13" name="矩形 12"/>
          <p:cNvSpPr/>
          <p:nvPr/>
        </p:nvSpPr>
        <p:spPr>
          <a:xfrm>
            <a:off x="5744690" y="4421102"/>
            <a:ext cx="2249805" cy="414020"/>
          </a:xfrm>
          <a:prstGeom prst="rect">
            <a:avLst/>
          </a:prstGeom>
        </p:spPr>
        <p:txBody>
          <a:bodyPr wrap="none">
            <a:spAutoFit/>
          </a:bodyPr>
          <a:p>
            <a:pPr algn="l"/>
            <a:r>
              <a:rPr lang="zh-CN" altLang="en-US" sz="2100" spc="225" dirty="0">
                <a:solidFill>
                  <a:schemeClr val="tx1"/>
                </a:solidFill>
                <a:sym typeface="+mn-ea"/>
              </a:rPr>
              <a:t>云计算数据中心</a:t>
            </a:r>
            <a:endParaRPr lang="zh-CN" altLang="en-US" sz="2100" spc="225" dirty="0">
              <a:solidFill>
                <a:schemeClr val="tx1"/>
              </a:solidFill>
              <a:sym typeface="+mn-ea"/>
            </a:endParaRPr>
          </a:p>
        </p:txBody>
      </p:sp>
      <p:sp>
        <p:nvSpPr>
          <p:cNvPr id="14" name="Freeform 172"/>
          <p:cNvSpPr>
            <a:spLocks noEditPoints="1"/>
          </p:cNvSpPr>
          <p:nvPr/>
        </p:nvSpPr>
        <p:spPr bwMode="auto">
          <a:xfrm>
            <a:off x="5335296" y="4476746"/>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tx1"/>
          </a:solidFill>
          <a:ln>
            <a:noFill/>
          </a:ln>
        </p:spPr>
        <p:txBody>
          <a:bodyPr vert="horz" wrap="square" lIns="68580" tIns="34290" rIns="68580" bIns="34290" numCol="1" anchor="t" anchorCtr="0" compatLnSpc="1"/>
          <a:p>
            <a:endParaRPr lang="id-ID" sz="1350">
              <a:solidFill>
                <a:prstClr val="black"/>
              </a:solidFill>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CF730C6D-5BB4-4F63-9D16-9EBF769D35DB}" type="slidenum">
              <a:rPr lang="zh-CN" altLang="en-US" smtClean="0">
                <a:solidFill>
                  <a:prstClr val="black">
                    <a:tint val="75000"/>
                  </a:prstClr>
                </a:solidFill>
              </a:rPr>
            </a:fld>
            <a:endParaRPr lang="zh-CN" altLang="en-US" dirty="0">
              <a:solidFill>
                <a:prstClr val="black">
                  <a:tint val="75000"/>
                </a:prstClr>
              </a:solidFill>
            </a:endParaRPr>
          </a:p>
        </p:txBody>
      </p:sp>
      <p:pic>
        <p:nvPicPr>
          <p:cNvPr id="7" name="图片 6"/>
          <p:cNvPicPr>
            <a:picLocks noChangeAspect="1"/>
          </p:cNvPicPr>
          <p:nvPr/>
        </p:nvPicPr>
        <p:blipFill rotWithShape="1">
          <a:blip r:embed="rId1"/>
          <a:srcRect t="17588" b="11879"/>
          <a:stretch>
            <a:fillRect/>
          </a:stretch>
        </p:blipFill>
        <p:spPr>
          <a:xfrm>
            <a:off x="4776651" y="1865715"/>
            <a:ext cx="2516008" cy="804192"/>
          </a:xfrm>
          <a:prstGeom prst="rect">
            <a:avLst/>
          </a:prstGeom>
        </p:spPr>
      </p:pic>
      <p:pic>
        <p:nvPicPr>
          <p:cNvPr id="8" name="图片 7"/>
          <p:cNvPicPr>
            <a:picLocks noChangeAspect="1"/>
          </p:cNvPicPr>
          <p:nvPr/>
        </p:nvPicPr>
        <p:blipFill>
          <a:blip r:embed="rId2"/>
          <a:stretch>
            <a:fillRect/>
          </a:stretch>
        </p:blipFill>
        <p:spPr>
          <a:xfrm>
            <a:off x="7505700" y="1865715"/>
            <a:ext cx="2794000" cy="734831"/>
          </a:xfrm>
          <a:prstGeom prst="rect">
            <a:avLst/>
          </a:prstGeom>
        </p:spPr>
      </p:pic>
      <p:sp>
        <p:nvSpPr>
          <p:cNvPr id="11" name="矩形 10"/>
          <p:cNvSpPr/>
          <p:nvPr/>
        </p:nvSpPr>
        <p:spPr>
          <a:xfrm>
            <a:off x="1802606" y="570411"/>
            <a:ext cx="8586788" cy="626564"/>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9" name="矩形 18"/>
          <p:cNvSpPr/>
          <p:nvPr/>
        </p:nvSpPr>
        <p:spPr>
          <a:xfrm>
            <a:off x="7505700" y="2780999"/>
            <a:ext cx="2676700" cy="2652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1" name="矩形 20"/>
          <p:cNvSpPr/>
          <p:nvPr/>
        </p:nvSpPr>
        <p:spPr>
          <a:xfrm>
            <a:off x="7505700" y="1646440"/>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矩形 25"/>
          <p:cNvSpPr/>
          <p:nvPr/>
        </p:nvSpPr>
        <p:spPr>
          <a:xfrm>
            <a:off x="7542264" y="3084740"/>
            <a:ext cx="2603572" cy="2030095"/>
          </a:xfrm>
          <a:prstGeom prst="rect">
            <a:avLst/>
          </a:prstGeom>
        </p:spPr>
        <p:txBody>
          <a:bodyPr wrap="square">
            <a:spAutoFit/>
          </a:bodyPr>
          <a:lstStyle/>
          <a:p>
            <a:pPr algn="ctr">
              <a:lnSpc>
                <a:spcPct val="150000"/>
              </a:lnSpc>
            </a:pPr>
            <a:r>
              <a:rPr lang="zh-CN" altLang="en-US" sz="2100" spc="225" dirty="0">
                <a:solidFill>
                  <a:prstClr val="white"/>
                </a:solidFill>
              </a:rPr>
              <a:t>微软紧跟云计算步伐，推出了</a:t>
            </a:r>
            <a:r>
              <a:rPr lang="en-US" altLang="zh-CN" sz="2100" spc="225" dirty="0">
                <a:solidFill>
                  <a:prstClr val="white"/>
                </a:solidFill>
              </a:rPr>
              <a:t>Windows Azure</a:t>
            </a:r>
            <a:r>
              <a:rPr lang="zh-CN" altLang="en-US" sz="2100" spc="225" dirty="0">
                <a:solidFill>
                  <a:prstClr val="white"/>
                </a:solidFill>
              </a:rPr>
              <a:t>操作系统</a:t>
            </a:r>
            <a:endParaRPr lang="zh-CN" altLang="en-US" sz="2100" spc="225" dirty="0">
              <a:solidFill>
                <a:prstClr val="white"/>
              </a:solidFill>
            </a:endParaRPr>
          </a:p>
        </p:txBody>
      </p:sp>
      <p:sp>
        <p:nvSpPr>
          <p:cNvPr id="27" name="矩形 26"/>
          <p:cNvSpPr/>
          <p:nvPr/>
        </p:nvSpPr>
        <p:spPr>
          <a:xfrm>
            <a:off x="4394606" y="677603"/>
            <a:ext cx="2926080" cy="460375"/>
          </a:xfrm>
          <a:prstGeom prst="rect">
            <a:avLst/>
          </a:prstGeom>
        </p:spPr>
        <p:txBody>
          <a:bodyPr wrap="none">
            <a:spAutoFit/>
          </a:bodyPr>
          <a:lstStyle/>
          <a:p>
            <a:r>
              <a:rPr lang="zh-CN" altLang="en-US" sz="2400" dirty="0">
                <a:solidFill>
                  <a:prstClr val="white"/>
                </a:solidFill>
              </a:rPr>
              <a:t>国外云计算的先行者</a:t>
            </a:r>
            <a:endParaRPr lang="zh-CN" altLang="en-US" sz="2400" dirty="0">
              <a:solidFill>
                <a:prstClr val="white"/>
              </a:solidFill>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4722" y="1899797"/>
            <a:ext cx="2217566" cy="807828"/>
          </a:xfrm>
          <a:prstGeom prst="rect">
            <a:avLst/>
          </a:prstGeom>
        </p:spPr>
      </p:pic>
      <p:sp>
        <p:nvSpPr>
          <p:cNvPr id="30" name="矩形 29"/>
          <p:cNvSpPr/>
          <p:nvPr/>
        </p:nvSpPr>
        <p:spPr>
          <a:xfrm>
            <a:off x="1803400" y="2780999"/>
            <a:ext cx="2676700" cy="2652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矩形 30"/>
          <p:cNvSpPr/>
          <p:nvPr/>
        </p:nvSpPr>
        <p:spPr>
          <a:xfrm>
            <a:off x="1803400" y="1646440"/>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矩形 31"/>
          <p:cNvSpPr/>
          <p:nvPr/>
        </p:nvSpPr>
        <p:spPr>
          <a:xfrm>
            <a:off x="1897306" y="3098590"/>
            <a:ext cx="2488888" cy="2030095"/>
          </a:xfrm>
          <a:prstGeom prst="rect">
            <a:avLst/>
          </a:prstGeom>
        </p:spPr>
        <p:txBody>
          <a:bodyPr wrap="square">
            <a:spAutoFit/>
          </a:bodyPr>
          <a:lstStyle/>
          <a:p>
            <a:pPr algn="ctr">
              <a:lnSpc>
                <a:spcPct val="150000"/>
              </a:lnSpc>
            </a:pPr>
            <a:r>
              <a:rPr lang="zh-CN" altLang="en-US" sz="2100" spc="225" dirty="0">
                <a:solidFill>
                  <a:prstClr val="white"/>
                </a:solidFill>
              </a:rPr>
              <a:t>亚马逊的云计算称为</a:t>
            </a:r>
            <a:r>
              <a:rPr lang="en-US" altLang="zh-CN" sz="2100" spc="225" dirty="0">
                <a:solidFill>
                  <a:prstClr val="white"/>
                </a:solidFill>
              </a:rPr>
              <a:t>Amazon Web Services</a:t>
            </a:r>
            <a:r>
              <a:rPr lang="zh-CN" altLang="en-US" sz="2100" spc="225" dirty="0">
                <a:solidFill>
                  <a:prstClr val="white"/>
                </a:solidFill>
              </a:rPr>
              <a:t>（</a:t>
            </a:r>
            <a:r>
              <a:rPr lang="en-US" altLang="zh-CN" sz="2100" spc="225" dirty="0">
                <a:solidFill>
                  <a:prstClr val="white"/>
                </a:solidFill>
              </a:rPr>
              <a:t>AWS</a:t>
            </a:r>
            <a:r>
              <a:rPr lang="zh-CN" altLang="en-US" sz="2100" spc="225" dirty="0">
                <a:solidFill>
                  <a:prstClr val="white"/>
                </a:solidFill>
              </a:rPr>
              <a:t>）</a:t>
            </a:r>
            <a:endParaRPr lang="zh-CN" altLang="en-US" sz="2100" spc="225" dirty="0">
              <a:solidFill>
                <a:prstClr val="white"/>
              </a:solidFill>
            </a:endParaRPr>
          </a:p>
        </p:txBody>
      </p:sp>
      <p:sp>
        <p:nvSpPr>
          <p:cNvPr id="34" name="矩形 33"/>
          <p:cNvSpPr/>
          <p:nvPr/>
        </p:nvSpPr>
        <p:spPr>
          <a:xfrm>
            <a:off x="4641188" y="2780999"/>
            <a:ext cx="2676700" cy="2652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4641188" y="1646440"/>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矩形 35"/>
          <p:cNvSpPr/>
          <p:nvPr/>
        </p:nvSpPr>
        <p:spPr>
          <a:xfrm>
            <a:off x="4745278" y="3098590"/>
            <a:ext cx="2572610" cy="1060450"/>
          </a:xfrm>
          <a:prstGeom prst="rect">
            <a:avLst/>
          </a:prstGeom>
        </p:spPr>
        <p:txBody>
          <a:bodyPr wrap="square">
            <a:spAutoFit/>
          </a:bodyPr>
          <a:lstStyle/>
          <a:p>
            <a:pPr algn="ctr">
              <a:lnSpc>
                <a:spcPct val="150000"/>
              </a:lnSpc>
            </a:pPr>
            <a:r>
              <a:rPr lang="zh-CN" altLang="en-US" sz="2100" spc="225" dirty="0">
                <a:solidFill>
                  <a:prstClr val="white"/>
                </a:solidFill>
              </a:rPr>
              <a:t>谷歌是最大的云计算技术的使用者</a:t>
            </a:r>
            <a:endParaRPr lang="zh-CN" altLang="en-US" sz="2100" spc="225" dirty="0">
              <a:solidFill>
                <a:prstClr val="white"/>
              </a:solidFil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344E241F-D2F4-4B3A-952F-D6E7DF06C30F}" type="slidenum">
              <a:rPr lang="zh-CN" altLang="en-US" smtClean="0">
                <a:solidFill>
                  <a:prstClr val="black">
                    <a:tint val="75000"/>
                  </a:prstClr>
                </a:solidFill>
              </a:rPr>
            </a:fld>
            <a:endParaRPr lang="zh-CN" altLang="en-US">
              <a:solidFill>
                <a:prstClr val="black">
                  <a:tint val="75000"/>
                </a:prstClr>
              </a:solidFill>
            </a:endParaRPr>
          </a:p>
        </p:txBody>
      </p:sp>
      <p:sp>
        <p:nvSpPr>
          <p:cNvPr id="7" name="文本框 6"/>
          <p:cNvSpPr txBox="1"/>
          <p:nvPr/>
        </p:nvSpPr>
        <p:spPr>
          <a:xfrm>
            <a:off x="752475" y="645160"/>
            <a:ext cx="10600690" cy="5815965"/>
          </a:xfrm>
          <a:prstGeom prst="rect">
            <a:avLst/>
          </a:prstGeom>
          <a:noFill/>
        </p:spPr>
        <p:txBody>
          <a:bodyPr wrap="square" rtlCol="0" anchor="t">
            <a:spAutoFit/>
          </a:bodyPr>
          <a:p>
            <a:pPr fontAlgn="auto">
              <a:lnSpc>
                <a:spcPct val="150000"/>
              </a:lnSpc>
            </a:pPr>
            <a:r>
              <a:rPr lang="zh-CN" altLang="en-US" sz="3200">
                <a:latin typeface="Times New Roman" panose="02020603050405020304" pitchFamily="18" charset="0"/>
                <a:ea typeface="楷体" panose="02010609060101010101" charset="-122"/>
                <a:cs typeface="Times New Roman" panose="02020603050405020304" pitchFamily="18" charset="0"/>
              </a:rPr>
              <a:t>中国十大云计算公司排名</a:t>
            </a:r>
            <a:endParaRPr lang="zh-CN" altLang="en-US" sz="320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中国十大云计算公司排名是阿里巴巴、中国电信、腾讯、华为、百度、金山、中国移动、京东、中国联通和中科曙光（排名数据南方财富网）。云计算是通过网络“云”将巨大的数据计算处理程序分解成无数个小程序，然后通过多部服务器组成的系统进行处理和分析这些小程序得到结果并返回给用户。云计算是分布式计算、效用计算、并行计算、网络存储、热备份冗杂和虚拟化等计算机技术混合演进并跃升的结果。中国云计算产业生态链的构建正在进行中，在政府的监管下，云计算服务提供商与软硬件、网络基础设施服务商以及云计算咨询规划、交付、运维、集成服务商、终端设备厂商等一同构成了云计算的产业生态链，为政府、企业和个人用户提供服务。</a:t>
            </a:r>
            <a:endParaRPr lang="zh-CN" altLang="en-US" sz="2400">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926285" y="105817"/>
            <a:ext cx="4653280" cy="583565"/>
          </a:xfrm>
          <a:prstGeom prst="rect">
            <a:avLst/>
          </a:prstGeom>
        </p:spPr>
        <p:txBody>
          <a:bodyPr wrap="none">
            <a:spAutoFit/>
          </a:bodyPr>
          <a:lstStyle/>
          <a:p>
            <a:r>
              <a:rPr lang="zh-CN" altLang="zh-CN" sz="3200" dirty="0">
                <a:solidFill>
                  <a:prstClr val="white"/>
                </a:solidFill>
              </a:rPr>
              <a:t>国内</a:t>
            </a:r>
            <a:r>
              <a:rPr lang="zh-CN" altLang="en-US" sz="3200" dirty="0">
                <a:solidFill>
                  <a:prstClr val="white"/>
                </a:solidFill>
              </a:rPr>
              <a:t>云计算崛起代表企业</a:t>
            </a:r>
            <a:endParaRPr lang="zh-CN" altLang="en-US" sz="3200" dirty="0">
              <a:solidFill>
                <a:prstClr val="white"/>
              </a:solidFill>
            </a:endParaRPr>
          </a:p>
        </p:txBody>
      </p:sp>
      <p:sp>
        <p:nvSpPr>
          <p:cNvPr id="30" name="矩形 29"/>
          <p:cNvSpPr/>
          <p:nvPr/>
        </p:nvSpPr>
        <p:spPr>
          <a:xfrm>
            <a:off x="1803400" y="2131060"/>
            <a:ext cx="7164705" cy="26739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矩形 30"/>
          <p:cNvSpPr/>
          <p:nvPr/>
        </p:nvSpPr>
        <p:spPr>
          <a:xfrm>
            <a:off x="1803400" y="1191308"/>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矩形 31"/>
          <p:cNvSpPr/>
          <p:nvPr/>
        </p:nvSpPr>
        <p:spPr>
          <a:xfrm>
            <a:off x="1894840" y="2122805"/>
            <a:ext cx="6797040" cy="2515235"/>
          </a:xfrm>
          <a:prstGeom prst="rect">
            <a:avLst/>
          </a:prstGeom>
        </p:spPr>
        <p:txBody>
          <a:bodyPr wrap="square">
            <a:spAutoFit/>
          </a:bodyPr>
          <a:lstStyle/>
          <a:p>
            <a:pPr algn="l">
              <a:lnSpc>
                <a:spcPct val="150000"/>
              </a:lnSpc>
            </a:pPr>
            <a:r>
              <a:rPr lang="en-US" altLang="zh-CN" sz="2100" spc="225" dirty="0">
                <a:solidFill>
                  <a:prstClr val="black">
                    <a:lumMod val="75000"/>
                    <a:lumOff val="25000"/>
                  </a:prstClr>
                </a:solidFill>
                <a:latin typeface="楷体" panose="02010609060101010101" charset="-122"/>
                <a:ea typeface="楷体" panose="02010609060101010101" charset="-122"/>
                <a:cs typeface="楷体" panose="02010609060101010101" charset="-122"/>
              </a:rPr>
              <a:t>    </a:t>
            </a:r>
            <a:r>
              <a:rPr lang="zh-CN" altLang="en-US" sz="2100" spc="225" dirty="0">
                <a:solidFill>
                  <a:prstClr val="black">
                    <a:lumMod val="75000"/>
                    <a:lumOff val="25000"/>
                  </a:prstClr>
                </a:solidFill>
                <a:latin typeface="楷体" panose="02010609060101010101" charset="-122"/>
                <a:ea typeface="楷体" panose="02010609060101010101" charset="-122"/>
                <a:cs typeface="楷体" panose="02010609060101010101" charset="-122"/>
              </a:rPr>
              <a:t>阿里云在中国的市占率连续多年霸占第一，且市占率超过排名2-4位的厂商之和。阿里云自主研发的超大规模通用计算操作系统飞天，可以将遍布全球的百万级服务器连成一台超级计算机，以在线公共服务的方式为社会提供计算能力。</a:t>
            </a:r>
            <a:endParaRPr lang="zh-CN" altLang="en-US" sz="2100" spc="225" dirty="0">
              <a:solidFill>
                <a:prstClr val="black">
                  <a:lumMod val="75000"/>
                  <a:lumOff val="25000"/>
                </a:prstClr>
              </a:solidFill>
              <a:latin typeface="楷体" panose="02010609060101010101" charset="-122"/>
              <a:ea typeface="楷体" panose="02010609060101010101" charset="-122"/>
              <a:cs typeface="楷体" panose="02010609060101010101" charset="-122"/>
            </a:endParaRPr>
          </a:p>
        </p:txBody>
      </p:sp>
      <p:pic>
        <p:nvPicPr>
          <p:cNvPr id="36" name="图片 35"/>
          <p:cNvPicPr>
            <a:picLocks noChangeAspect="1"/>
          </p:cNvPicPr>
          <p:nvPr/>
        </p:nvPicPr>
        <p:blipFill rotWithShape="1">
          <a:blip r:embed="rId1"/>
          <a:srcRect t="11818" b="24225"/>
          <a:stretch>
            <a:fillRect/>
          </a:stretch>
        </p:blipFill>
        <p:spPr>
          <a:xfrm>
            <a:off x="1894532" y="1353687"/>
            <a:ext cx="2588495" cy="722543"/>
          </a:xfrm>
          <a:prstGeom prst="rect">
            <a:avLst/>
          </a:prstGeom>
        </p:spPr>
      </p:pic>
      <p:pic>
        <p:nvPicPr>
          <p:cNvPr id="2" name="图片 1"/>
          <p:cNvPicPr>
            <a:picLocks noChangeAspect="1"/>
          </p:cNvPicPr>
          <p:nvPr/>
        </p:nvPicPr>
        <p:blipFill>
          <a:blip r:embed="rId2"/>
          <a:stretch>
            <a:fillRect/>
          </a:stretch>
        </p:blipFill>
        <p:spPr>
          <a:xfrm>
            <a:off x="3937000" y="2339975"/>
            <a:ext cx="5932805" cy="2992755"/>
          </a:xfrm>
          <a:prstGeom prst="rect">
            <a:avLst/>
          </a:prstGeom>
        </p:spPr>
      </p:pic>
      <p:pic>
        <p:nvPicPr>
          <p:cNvPr id="3" name="图片 2"/>
          <p:cNvPicPr>
            <a:picLocks noChangeAspect="1"/>
          </p:cNvPicPr>
          <p:nvPr/>
        </p:nvPicPr>
        <p:blipFill>
          <a:blip r:embed="rId3"/>
          <a:stretch>
            <a:fillRect/>
          </a:stretch>
        </p:blipFill>
        <p:spPr>
          <a:xfrm>
            <a:off x="5674995" y="3430270"/>
            <a:ext cx="5942330" cy="296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1"/>
          <a:srcRect l="7394" t="21585" r="7309" b="21466"/>
          <a:stretch>
            <a:fillRect/>
          </a:stretch>
        </p:blipFill>
        <p:spPr>
          <a:xfrm>
            <a:off x="1523999" y="857250"/>
            <a:ext cx="9144001" cy="5143500"/>
          </a:xfrm>
          <a:prstGeom prst="rect">
            <a:avLst/>
          </a:prstGeom>
        </p:spPr>
      </p:pic>
      <p:pic>
        <p:nvPicPr>
          <p:cNvPr id="3" name="图片 2"/>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34816"/>
          <a:stretch>
            <a:fillRect/>
          </a:stretch>
        </p:blipFill>
        <p:spPr>
          <a:xfrm>
            <a:off x="1513115" y="0"/>
            <a:ext cx="2508139" cy="6858000"/>
          </a:xfrm>
          <a:prstGeom prst="rect">
            <a:avLst/>
          </a:prstGeom>
        </p:spPr>
      </p:pic>
      <p:sp>
        <p:nvSpPr>
          <p:cNvPr id="4" name="文本框 3"/>
          <p:cNvSpPr txBox="1"/>
          <p:nvPr/>
        </p:nvSpPr>
        <p:spPr>
          <a:xfrm>
            <a:off x="3032089" y="1507389"/>
            <a:ext cx="1057275" cy="1753235"/>
          </a:xfrm>
          <a:prstGeom prst="rect">
            <a:avLst/>
          </a:prstGeom>
          <a:noFill/>
        </p:spPr>
        <p:txBody>
          <a:bodyPr wrap="none" rtlCol="0">
            <a:spAutoFit/>
          </a:bodyPr>
          <a:lstStyle/>
          <a:p>
            <a:r>
              <a:rPr lang="zh-CN" altLang="en-US" sz="5400" b="1" dirty="0">
                <a:solidFill>
                  <a:prstClr val="white"/>
                </a:solidFill>
                <a:effectLst>
                  <a:outerShdw blurRad="50800" dist="38100" dir="2700000" algn="tl" rotWithShape="0">
                    <a:prstClr val="black">
                      <a:alpha val="40000"/>
                    </a:prstClr>
                  </a:outerShdw>
                </a:effectLst>
              </a:rPr>
              <a:t>目</a:t>
            </a:r>
            <a:endParaRPr lang="en-US" altLang="zh-CN" sz="5400" b="1" dirty="0">
              <a:solidFill>
                <a:prstClr val="white"/>
              </a:solidFill>
              <a:effectLst>
                <a:outerShdw blurRad="50800" dist="38100" dir="2700000" algn="tl" rotWithShape="0">
                  <a:prstClr val="black">
                    <a:alpha val="40000"/>
                  </a:prstClr>
                </a:outerShdw>
              </a:effectLst>
            </a:endParaRPr>
          </a:p>
          <a:p>
            <a:r>
              <a:rPr lang="zh-CN" altLang="en-US" sz="5400" b="1" dirty="0">
                <a:solidFill>
                  <a:prstClr val="white"/>
                </a:solidFill>
                <a:effectLst>
                  <a:outerShdw blurRad="50800" dist="38100" dir="2700000" algn="tl" rotWithShape="0">
                    <a:prstClr val="black">
                      <a:alpha val="40000"/>
                    </a:prstClr>
                  </a:outerShdw>
                </a:effectLst>
              </a:rPr>
              <a:t>录</a:t>
            </a:r>
            <a:r>
              <a:rPr lang="en-US" altLang="zh-CN" sz="5400" b="1" dirty="0">
                <a:solidFill>
                  <a:prstClr val="white"/>
                </a:solidFill>
                <a:effectLst>
                  <a:outerShdw blurRad="50800" dist="38100" dir="2700000" algn="tl" rotWithShape="0">
                    <a:prstClr val="black">
                      <a:alpha val="40000"/>
                    </a:prstClr>
                  </a:outerShdw>
                </a:effectLst>
              </a:rPr>
              <a:t> </a:t>
            </a:r>
            <a:endParaRPr lang="zh-CN" altLang="en-US" sz="5400" b="1" dirty="0">
              <a:solidFill>
                <a:prstClr val="white"/>
              </a:solidFill>
              <a:effectLst>
                <a:outerShdw blurRad="50800" dist="38100" dir="2700000" algn="tl" rotWithShape="0">
                  <a:prstClr val="black">
                    <a:alpha val="40000"/>
                  </a:prstClr>
                </a:outerShdw>
              </a:effectLst>
            </a:endParaRPr>
          </a:p>
        </p:txBody>
      </p:sp>
      <p:sp>
        <p:nvSpPr>
          <p:cNvPr id="41" name="圆角矩形 40"/>
          <p:cNvSpPr/>
          <p:nvPr/>
        </p:nvSpPr>
        <p:spPr>
          <a:xfrm>
            <a:off x="5032261" y="163301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2" name="圆角矩形 41"/>
          <p:cNvSpPr/>
          <p:nvPr/>
        </p:nvSpPr>
        <p:spPr>
          <a:xfrm>
            <a:off x="5032261" y="246036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3" name="圆角矩形 42"/>
          <p:cNvSpPr/>
          <p:nvPr/>
        </p:nvSpPr>
        <p:spPr>
          <a:xfrm>
            <a:off x="5032261" y="3287714"/>
            <a:ext cx="4500563" cy="585533"/>
          </a:xfrm>
          <a:prstGeom prst="roundRect">
            <a:avLst>
              <a:gd name="adj" fmla="val 20658"/>
            </a:avLst>
          </a:prstGeom>
          <a:solidFill>
            <a:srgbClr val="7AB8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3" name="矩形 62"/>
          <p:cNvSpPr/>
          <p:nvPr/>
        </p:nvSpPr>
        <p:spPr>
          <a:xfrm>
            <a:off x="5651777" y="1734963"/>
            <a:ext cx="3430905" cy="414020"/>
          </a:xfrm>
          <a:prstGeom prst="rect">
            <a:avLst/>
          </a:prstGeom>
        </p:spPr>
        <p:txBody>
          <a:bodyPr wrap="none">
            <a:spAutoFit/>
          </a:bodyPr>
          <a:lstStyle/>
          <a:p>
            <a:r>
              <a:rPr lang="zh-CN" altLang="en-US" sz="2100" spc="225" dirty="0">
                <a:solidFill>
                  <a:srgbClr val="404040"/>
                </a:solidFill>
              </a:rPr>
              <a:t>云计算</a:t>
            </a:r>
            <a:r>
              <a:rPr lang="en-US" altLang="zh-CN" sz="2100" spc="225" dirty="0">
                <a:solidFill>
                  <a:srgbClr val="404040"/>
                </a:solidFill>
              </a:rPr>
              <a:t>——</a:t>
            </a:r>
            <a:r>
              <a:rPr lang="zh-CN" altLang="en-US" sz="2100" spc="225" dirty="0">
                <a:solidFill>
                  <a:srgbClr val="404040"/>
                </a:solidFill>
              </a:rPr>
              <a:t>大数据的计算</a:t>
            </a:r>
            <a:endParaRPr lang="zh-CN" altLang="en-US" sz="2100" spc="225" dirty="0">
              <a:solidFill>
                <a:srgbClr val="404040"/>
              </a:solidFill>
            </a:endParaRPr>
          </a:p>
        </p:txBody>
      </p:sp>
      <p:sp>
        <p:nvSpPr>
          <p:cNvPr id="64" name="矩形 63"/>
          <p:cNvSpPr/>
          <p:nvPr/>
        </p:nvSpPr>
        <p:spPr>
          <a:xfrm>
            <a:off x="5651777" y="2529647"/>
            <a:ext cx="2249805" cy="414020"/>
          </a:xfrm>
          <a:prstGeom prst="rect">
            <a:avLst/>
          </a:prstGeom>
        </p:spPr>
        <p:txBody>
          <a:bodyPr wrap="none">
            <a:spAutoFit/>
          </a:bodyPr>
          <a:lstStyle/>
          <a:p>
            <a:r>
              <a:rPr lang="zh-CN" altLang="en-US" sz="2100" spc="225" dirty="0">
                <a:solidFill>
                  <a:srgbClr val="404040"/>
                </a:solidFill>
              </a:rPr>
              <a:t>云计算发展现状</a:t>
            </a:r>
            <a:endParaRPr lang="zh-CN" altLang="en-US" sz="2100" spc="225" dirty="0">
              <a:solidFill>
                <a:srgbClr val="404040"/>
              </a:solidFill>
            </a:endParaRPr>
          </a:p>
        </p:txBody>
      </p:sp>
      <p:sp>
        <p:nvSpPr>
          <p:cNvPr id="65" name="矩形 64"/>
          <p:cNvSpPr/>
          <p:nvPr/>
        </p:nvSpPr>
        <p:spPr>
          <a:xfrm>
            <a:off x="5651777" y="3394397"/>
            <a:ext cx="3430905" cy="414020"/>
          </a:xfrm>
          <a:prstGeom prst="rect">
            <a:avLst/>
          </a:prstGeom>
        </p:spPr>
        <p:txBody>
          <a:bodyPr wrap="none">
            <a:spAutoFit/>
          </a:bodyPr>
          <a:lstStyle/>
          <a:p>
            <a:r>
              <a:rPr lang="zh-CN" altLang="en-US" sz="2100" spc="225" dirty="0">
                <a:solidFill>
                  <a:prstClr val="white"/>
                </a:solidFill>
              </a:rPr>
              <a:t>云计算的服务模式和</a:t>
            </a:r>
            <a:r>
              <a:rPr lang="zh-CN" altLang="en-US" sz="2100" spc="225" dirty="0">
                <a:solidFill>
                  <a:prstClr val="white"/>
                </a:solidFill>
              </a:rPr>
              <a:t>类型</a:t>
            </a:r>
            <a:endParaRPr lang="zh-CN" altLang="en-US" sz="2100" spc="225" dirty="0">
              <a:solidFill>
                <a:prstClr val="white"/>
              </a:solidFill>
            </a:endParaRPr>
          </a:p>
        </p:txBody>
      </p:sp>
      <p:sp>
        <p:nvSpPr>
          <p:cNvPr id="76" name="Freeform 173"/>
          <p:cNvSpPr>
            <a:spLocks noEditPoints="1"/>
          </p:cNvSpPr>
          <p:nvPr/>
        </p:nvSpPr>
        <p:spPr bwMode="auto">
          <a:xfrm>
            <a:off x="5243856" y="1823648"/>
            <a:ext cx="328601" cy="204266"/>
          </a:xfrm>
          <a:custGeom>
            <a:avLst/>
            <a:gdLst>
              <a:gd name="T0" fmla="*/ 3 w 47"/>
              <a:gd name="T1" fmla="*/ 0 h 29"/>
              <a:gd name="T2" fmla="*/ 0 w 47"/>
              <a:gd name="T3" fmla="*/ 25 h 29"/>
              <a:gd name="T4" fmla="*/ 44 w 47"/>
              <a:gd name="T5" fmla="*/ 29 h 29"/>
              <a:gd name="T6" fmla="*/ 47 w 47"/>
              <a:gd name="T7" fmla="*/ 4 h 29"/>
              <a:gd name="T8" fmla="*/ 26 w 47"/>
              <a:gd name="T9" fmla="*/ 5 h 29"/>
              <a:gd name="T10" fmla="*/ 30 w 47"/>
              <a:gd name="T11" fmla="*/ 10 h 29"/>
              <a:gd name="T12" fmla="*/ 26 w 47"/>
              <a:gd name="T13" fmla="*/ 5 h 29"/>
              <a:gd name="T14" fmla="*/ 33 w 47"/>
              <a:gd name="T15" fmla="*/ 17 h 29"/>
              <a:gd name="T16" fmla="*/ 28 w 47"/>
              <a:gd name="T17" fmla="*/ 12 h 29"/>
              <a:gd name="T18" fmla="*/ 19 w 47"/>
              <a:gd name="T19" fmla="*/ 5 h 29"/>
              <a:gd name="T20" fmla="*/ 23 w 47"/>
              <a:gd name="T21" fmla="*/ 10 h 29"/>
              <a:gd name="T22" fmla="*/ 19 w 47"/>
              <a:gd name="T23" fmla="*/ 5 h 29"/>
              <a:gd name="T24" fmla="*/ 26 w 47"/>
              <a:gd name="T25" fmla="*/ 17 h 29"/>
              <a:gd name="T26" fmla="*/ 21 w 47"/>
              <a:gd name="T27" fmla="*/ 12 h 29"/>
              <a:gd name="T28" fmla="*/ 12 w 47"/>
              <a:gd name="T29" fmla="*/ 5 h 29"/>
              <a:gd name="T30" fmla="*/ 16 w 47"/>
              <a:gd name="T31" fmla="*/ 10 h 29"/>
              <a:gd name="T32" fmla="*/ 12 w 47"/>
              <a:gd name="T33" fmla="*/ 5 h 29"/>
              <a:gd name="T34" fmla="*/ 19 w 47"/>
              <a:gd name="T35" fmla="*/ 17 h 29"/>
              <a:gd name="T36" fmla="*/ 14 w 47"/>
              <a:gd name="T37" fmla="*/ 12 h 29"/>
              <a:gd name="T38" fmla="*/ 5 w 47"/>
              <a:gd name="T39" fmla="*/ 5 h 29"/>
              <a:gd name="T40" fmla="*/ 9 w 47"/>
              <a:gd name="T41" fmla="*/ 10 h 29"/>
              <a:gd name="T42" fmla="*/ 5 w 47"/>
              <a:gd name="T43" fmla="*/ 5 h 29"/>
              <a:gd name="T44" fmla="*/ 12 w 47"/>
              <a:gd name="T45" fmla="*/ 17 h 29"/>
              <a:gd name="T46" fmla="*/ 7 w 47"/>
              <a:gd name="T47" fmla="*/ 12 h 29"/>
              <a:gd name="T48" fmla="*/ 9 w 47"/>
              <a:gd name="T49" fmla="*/ 24 h 29"/>
              <a:gd name="T50" fmla="*/ 5 w 47"/>
              <a:gd name="T51" fmla="*/ 19 h 29"/>
              <a:gd name="T52" fmla="*/ 9 w 47"/>
              <a:gd name="T53" fmla="*/ 24 h 29"/>
              <a:gd name="T54" fmla="*/ 12 w 47"/>
              <a:gd name="T55" fmla="*/ 24 h 29"/>
              <a:gd name="T56" fmla="*/ 35 w 47"/>
              <a:gd name="T57" fmla="*/ 19 h 29"/>
              <a:gd name="T58" fmla="*/ 42 w 47"/>
              <a:gd name="T59" fmla="*/ 24 h 29"/>
              <a:gd name="T60" fmla="*/ 37 w 47"/>
              <a:gd name="T61" fmla="*/ 19 h 29"/>
              <a:gd name="T62" fmla="*/ 42 w 47"/>
              <a:gd name="T63" fmla="*/ 24 h 29"/>
              <a:gd name="T64" fmla="*/ 35 w 47"/>
              <a:gd name="T65" fmla="*/ 12 h 29"/>
              <a:gd name="T66" fmla="*/ 40 w 47"/>
              <a:gd name="T67" fmla="*/ 17 h 29"/>
              <a:gd name="T68" fmla="*/ 42 w 47"/>
              <a:gd name="T69" fmla="*/ 10 h 29"/>
              <a:gd name="T70" fmla="*/ 33 w 47"/>
              <a:gd name="T71" fmla="*/ 5 h 29"/>
              <a:gd name="T72" fmla="*/ 42 w 47"/>
              <a:gd name="T7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29">
                <a:moveTo>
                  <a:pt x="44" y="0"/>
                </a:moveTo>
                <a:cubicBezTo>
                  <a:pt x="3" y="0"/>
                  <a:pt x="3" y="0"/>
                  <a:pt x="3" y="0"/>
                </a:cubicBezTo>
                <a:cubicBezTo>
                  <a:pt x="1" y="0"/>
                  <a:pt x="0" y="2"/>
                  <a:pt x="0" y="4"/>
                </a:cubicBezTo>
                <a:cubicBezTo>
                  <a:pt x="0" y="25"/>
                  <a:pt x="0" y="25"/>
                  <a:pt x="0" y="25"/>
                </a:cubicBezTo>
                <a:cubicBezTo>
                  <a:pt x="0" y="27"/>
                  <a:pt x="1" y="29"/>
                  <a:pt x="3" y="29"/>
                </a:cubicBezTo>
                <a:cubicBezTo>
                  <a:pt x="44" y="29"/>
                  <a:pt x="44" y="29"/>
                  <a:pt x="44" y="29"/>
                </a:cubicBezTo>
                <a:cubicBezTo>
                  <a:pt x="45" y="29"/>
                  <a:pt x="47" y="27"/>
                  <a:pt x="47" y="25"/>
                </a:cubicBezTo>
                <a:cubicBezTo>
                  <a:pt x="47" y="4"/>
                  <a:pt x="47" y="4"/>
                  <a:pt x="47" y="4"/>
                </a:cubicBezTo>
                <a:cubicBezTo>
                  <a:pt x="47" y="2"/>
                  <a:pt x="45" y="0"/>
                  <a:pt x="44" y="0"/>
                </a:cubicBezTo>
                <a:close/>
                <a:moveTo>
                  <a:pt x="26" y="5"/>
                </a:moveTo>
                <a:cubicBezTo>
                  <a:pt x="30" y="5"/>
                  <a:pt x="30" y="5"/>
                  <a:pt x="30" y="5"/>
                </a:cubicBezTo>
                <a:cubicBezTo>
                  <a:pt x="30" y="10"/>
                  <a:pt x="30" y="10"/>
                  <a:pt x="30" y="10"/>
                </a:cubicBezTo>
                <a:cubicBezTo>
                  <a:pt x="26" y="10"/>
                  <a:pt x="26" y="10"/>
                  <a:pt x="26" y="10"/>
                </a:cubicBezTo>
                <a:lnTo>
                  <a:pt x="26" y="5"/>
                </a:lnTo>
                <a:close/>
                <a:moveTo>
                  <a:pt x="33" y="12"/>
                </a:moveTo>
                <a:cubicBezTo>
                  <a:pt x="33" y="17"/>
                  <a:pt x="33" y="17"/>
                  <a:pt x="33" y="17"/>
                </a:cubicBezTo>
                <a:cubicBezTo>
                  <a:pt x="28" y="17"/>
                  <a:pt x="28" y="17"/>
                  <a:pt x="28" y="17"/>
                </a:cubicBezTo>
                <a:cubicBezTo>
                  <a:pt x="28" y="12"/>
                  <a:pt x="28" y="12"/>
                  <a:pt x="28" y="12"/>
                </a:cubicBezTo>
                <a:lnTo>
                  <a:pt x="33" y="12"/>
                </a:lnTo>
                <a:close/>
                <a:moveTo>
                  <a:pt x="19" y="5"/>
                </a:moveTo>
                <a:cubicBezTo>
                  <a:pt x="23" y="5"/>
                  <a:pt x="23" y="5"/>
                  <a:pt x="23" y="5"/>
                </a:cubicBezTo>
                <a:cubicBezTo>
                  <a:pt x="23" y="10"/>
                  <a:pt x="23" y="10"/>
                  <a:pt x="23" y="10"/>
                </a:cubicBezTo>
                <a:cubicBezTo>
                  <a:pt x="19" y="10"/>
                  <a:pt x="19" y="10"/>
                  <a:pt x="19" y="10"/>
                </a:cubicBezTo>
                <a:lnTo>
                  <a:pt x="19" y="5"/>
                </a:lnTo>
                <a:close/>
                <a:moveTo>
                  <a:pt x="26" y="12"/>
                </a:moveTo>
                <a:cubicBezTo>
                  <a:pt x="26" y="17"/>
                  <a:pt x="26" y="17"/>
                  <a:pt x="26" y="17"/>
                </a:cubicBezTo>
                <a:cubicBezTo>
                  <a:pt x="21" y="17"/>
                  <a:pt x="21" y="17"/>
                  <a:pt x="21" y="17"/>
                </a:cubicBezTo>
                <a:cubicBezTo>
                  <a:pt x="21" y="12"/>
                  <a:pt x="21" y="12"/>
                  <a:pt x="21" y="12"/>
                </a:cubicBezTo>
                <a:lnTo>
                  <a:pt x="26" y="12"/>
                </a:lnTo>
                <a:close/>
                <a:moveTo>
                  <a:pt x="12" y="5"/>
                </a:moveTo>
                <a:cubicBezTo>
                  <a:pt x="16" y="5"/>
                  <a:pt x="16" y="5"/>
                  <a:pt x="16" y="5"/>
                </a:cubicBezTo>
                <a:cubicBezTo>
                  <a:pt x="16" y="10"/>
                  <a:pt x="16" y="10"/>
                  <a:pt x="16" y="10"/>
                </a:cubicBezTo>
                <a:cubicBezTo>
                  <a:pt x="12" y="10"/>
                  <a:pt x="12" y="10"/>
                  <a:pt x="12" y="10"/>
                </a:cubicBezTo>
                <a:lnTo>
                  <a:pt x="12" y="5"/>
                </a:lnTo>
                <a:close/>
                <a:moveTo>
                  <a:pt x="19" y="12"/>
                </a:moveTo>
                <a:cubicBezTo>
                  <a:pt x="19" y="17"/>
                  <a:pt x="19" y="17"/>
                  <a:pt x="19" y="17"/>
                </a:cubicBezTo>
                <a:cubicBezTo>
                  <a:pt x="14" y="17"/>
                  <a:pt x="14" y="17"/>
                  <a:pt x="14" y="17"/>
                </a:cubicBezTo>
                <a:cubicBezTo>
                  <a:pt x="14" y="12"/>
                  <a:pt x="14" y="12"/>
                  <a:pt x="14" y="12"/>
                </a:cubicBezTo>
                <a:lnTo>
                  <a:pt x="19" y="12"/>
                </a:lnTo>
                <a:close/>
                <a:moveTo>
                  <a:pt x="5" y="5"/>
                </a:moveTo>
                <a:cubicBezTo>
                  <a:pt x="9" y="5"/>
                  <a:pt x="9" y="5"/>
                  <a:pt x="9" y="5"/>
                </a:cubicBezTo>
                <a:cubicBezTo>
                  <a:pt x="9" y="10"/>
                  <a:pt x="9" y="10"/>
                  <a:pt x="9" y="10"/>
                </a:cubicBezTo>
                <a:cubicBezTo>
                  <a:pt x="5" y="10"/>
                  <a:pt x="5" y="10"/>
                  <a:pt x="5" y="10"/>
                </a:cubicBezTo>
                <a:lnTo>
                  <a:pt x="5" y="5"/>
                </a:lnTo>
                <a:close/>
                <a:moveTo>
                  <a:pt x="12" y="12"/>
                </a:moveTo>
                <a:cubicBezTo>
                  <a:pt x="12" y="17"/>
                  <a:pt x="12" y="17"/>
                  <a:pt x="12" y="17"/>
                </a:cubicBezTo>
                <a:cubicBezTo>
                  <a:pt x="7" y="17"/>
                  <a:pt x="7" y="17"/>
                  <a:pt x="7" y="17"/>
                </a:cubicBezTo>
                <a:cubicBezTo>
                  <a:pt x="7" y="12"/>
                  <a:pt x="7" y="12"/>
                  <a:pt x="7" y="12"/>
                </a:cubicBezTo>
                <a:lnTo>
                  <a:pt x="12" y="12"/>
                </a:lnTo>
                <a:close/>
                <a:moveTo>
                  <a:pt x="9" y="24"/>
                </a:moveTo>
                <a:cubicBezTo>
                  <a:pt x="5" y="24"/>
                  <a:pt x="5" y="24"/>
                  <a:pt x="5" y="24"/>
                </a:cubicBezTo>
                <a:cubicBezTo>
                  <a:pt x="5" y="19"/>
                  <a:pt x="5" y="19"/>
                  <a:pt x="5" y="19"/>
                </a:cubicBezTo>
                <a:cubicBezTo>
                  <a:pt x="9" y="19"/>
                  <a:pt x="9" y="19"/>
                  <a:pt x="9" y="19"/>
                </a:cubicBezTo>
                <a:lnTo>
                  <a:pt x="9" y="24"/>
                </a:lnTo>
                <a:close/>
                <a:moveTo>
                  <a:pt x="35" y="24"/>
                </a:moveTo>
                <a:cubicBezTo>
                  <a:pt x="12" y="24"/>
                  <a:pt x="12" y="24"/>
                  <a:pt x="12" y="24"/>
                </a:cubicBezTo>
                <a:cubicBezTo>
                  <a:pt x="12" y="19"/>
                  <a:pt x="12" y="19"/>
                  <a:pt x="12" y="19"/>
                </a:cubicBezTo>
                <a:cubicBezTo>
                  <a:pt x="35" y="19"/>
                  <a:pt x="35" y="19"/>
                  <a:pt x="35" y="19"/>
                </a:cubicBezTo>
                <a:lnTo>
                  <a:pt x="35" y="24"/>
                </a:lnTo>
                <a:close/>
                <a:moveTo>
                  <a:pt x="42" y="24"/>
                </a:moveTo>
                <a:cubicBezTo>
                  <a:pt x="37" y="24"/>
                  <a:pt x="37" y="24"/>
                  <a:pt x="37" y="24"/>
                </a:cubicBezTo>
                <a:cubicBezTo>
                  <a:pt x="37" y="19"/>
                  <a:pt x="37" y="19"/>
                  <a:pt x="37" y="19"/>
                </a:cubicBezTo>
                <a:cubicBezTo>
                  <a:pt x="42" y="19"/>
                  <a:pt x="42" y="19"/>
                  <a:pt x="42" y="19"/>
                </a:cubicBezTo>
                <a:lnTo>
                  <a:pt x="42" y="24"/>
                </a:lnTo>
                <a:close/>
                <a:moveTo>
                  <a:pt x="35" y="17"/>
                </a:moveTo>
                <a:cubicBezTo>
                  <a:pt x="35" y="12"/>
                  <a:pt x="35" y="12"/>
                  <a:pt x="35" y="12"/>
                </a:cubicBezTo>
                <a:cubicBezTo>
                  <a:pt x="40" y="12"/>
                  <a:pt x="40" y="12"/>
                  <a:pt x="40" y="12"/>
                </a:cubicBezTo>
                <a:cubicBezTo>
                  <a:pt x="40" y="17"/>
                  <a:pt x="40" y="17"/>
                  <a:pt x="40" y="17"/>
                </a:cubicBezTo>
                <a:lnTo>
                  <a:pt x="35" y="17"/>
                </a:lnTo>
                <a:close/>
                <a:moveTo>
                  <a:pt x="42" y="10"/>
                </a:moveTo>
                <a:cubicBezTo>
                  <a:pt x="33" y="10"/>
                  <a:pt x="33" y="10"/>
                  <a:pt x="33" y="10"/>
                </a:cubicBezTo>
                <a:cubicBezTo>
                  <a:pt x="33" y="5"/>
                  <a:pt x="33" y="5"/>
                  <a:pt x="33" y="5"/>
                </a:cubicBezTo>
                <a:cubicBezTo>
                  <a:pt x="42" y="5"/>
                  <a:pt x="42" y="5"/>
                  <a:pt x="42" y="5"/>
                </a:cubicBezTo>
                <a:lnTo>
                  <a:pt x="42" y="10"/>
                </a:lnTo>
                <a:close/>
              </a:path>
            </a:pathLst>
          </a:custGeom>
          <a:solidFill>
            <a:srgbClr val="404040"/>
          </a:solidFill>
          <a:ln>
            <a:noFill/>
          </a:ln>
        </p:spPr>
        <p:txBody>
          <a:bodyPr vert="horz" wrap="square" lIns="68580" tIns="34290" rIns="68580" bIns="34290" numCol="1" anchor="t" anchorCtr="0" compatLnSpc="1"/>
          <a:lstStyle/>
          <a:p>
            <a:endParaRPr lang="id-ID" sz="1350">
              <a:solidFill>
                <a:prstClr val="black"/>
              </a:solidFill>
            </a:endParaRPr>
          </a:p>
        </p:txBody>
      </p:sp>
      <p:sp>
        <p:nvSpPr>
          <p:cNvPr id="77" name="Freeform 110"/>
          <p:cNvSpPr>
            <a:spLocks noEditPoints="1"/>
          </p:cNvSpPr>
          <p:nvPr/>
        </p:nvSpPr>
        <p:spPr bwMode="auto">
          <a:xfrm>
            <a:off x="5241851" y="2601877"/>
            <a:ext cx="330606" cy="247955"/>
          </a:xfrm>
          <a:custGeom>
            <a:avLst/>
            <a:gdLst>
              <a:gd name="T0" fmla="*/ 41 w 51"/>
              <a:gd name="T1" fmla="*/ 38 h 38"/>
              <a:gd name="T2" fmla="*/ 12 w 51"/>
              <a:gd name="T3" fmla="*/ 38 h 38"/>
              <a:gd name="T4" fmla="*/ 0 w 51"/>
              <a:gd name="T5" fmla="*/ 26 h 38"/>
              <a:gd name="T6" fmla="*/ 7 w 51"/>
              <a:gd name="T7" fmla="*/ 15 h 38"/>
              <a:gd name="T8" fmla="*/ 7 w 51"/>
              <a:gd name="T9" fmla="*/ 14 h 38"/>
              <a:gd name="T10" fmla="*/ 20 w 51"/>
              <a:gd name="T11" fmla="*/ 0 h 38"/>
              <a:gd name="T12" fmla="*/ 33 w 51"/>
              <a:gd name="T13" fmla="*/ 9 h 38"/>
              <a:gd name="T14" fmla="*/ 37 w 51"/>
              <a:gd name="T15" fmla="*/ 7 h 38"/>
              <a:gd name="T16" fmla="*/ 44 w 51"/>
              <a:gd name="T17" fmla="*/ 14 h 38"/>
              <a:gd name="T18" fmla="*/ 43 w 51"/>
              <a:gd name="T19" fmla="*/ 17 h 38"/>
              <a:gd name="T20" fmla="*/ 51 w 51"/>
              <a:gd name="T21" fmla="*/ 28 h 38"/>
              <a:gd name="T22" fmla="*/ 41 w 51"/>
              <a:gd name="T23" fmla="*/ 38 h 38"/>
              <a:gd name="T24" fmla="*/ 34 w 51"/>
              <a:gd name="T25" fmla="*/ 19 h 38"/>
              <a:gd name="T26" fmla="*/ 24 w 51"/>
              <a:gd name="T27" fmla="*/ 10 h 38"/>
              <a:gd name="T28" fmla="*/ 24 w 51"/>
              <a:gd name="T29" fmla="*/ 10 h 38"/>
              <a:gd name="T30" fmla="*/ 23 w 51"/>
              <a:gd name="T31" fmla="*/ 10 h 38"/>
              <a:gd name="T32" fmla="*/ 14 w 51"/>
              <a:gd name="T33" fmla="*/ 19 h 38"/>
              <a:gd name="T34" fmla="*/ 13 w 51"/>
              <a:gd name="T35" fmla="*/ 20 h 38"/>
              <a:gd name="T36" fmla="*/ 14 w 51"/>
              <a:gd name="T37" fmla="*/ 21 h 38"/>
              <a:gd name="T38" fmla="*/ 20 w 51"/>
              <a:gd name="T39" fmla="*/ 21 h 38"/>
              <a:gd name="T40" fmla="*/ 20 w 51"/>
              <a:gd name="T41" fmla="*/ 30 h 38"/>
              <a:gd name="T42" fmla="*/ 21 w 51"/>
              <a:gd name="T43" fmla="*/ 31 h 38"/>
              <a:gd name="T44" fmla="*/ 26 w 51"/>
              <a:gd name="T45" fmla="*/ 31 h 38"/>
              <a:gd name="T46" fmla="*/ 27 w 51"/>
              <a:gd name="T47" fmla="*/ 30 h 38"/>
              <a:gd name="T48" fmla="*/ 27 w 51"/>
              <a:gd name="T49" fmla="*/ 21 h 38"/>
              <a:gd name="T50" fmla="*/ 33 w 51"/>
              <a:gd name="T51" fmla="*/ 21 h 38"/>
              <a:gd name="T52" fmla="*/ 34 w 51"/>
              <a:gd name="T53" fmla="*/ 20 h 38"/>
              <a:gd name="T54" fmla="*/ 34 w 51"/>
              <a:gd name="T55"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38">
                <a:moveTo>
                  <a:pt x="41" y="38"/>
                </a:moveTo>
                <a:cubicBezTo>
                  <a:pt x="12" y="38"/>
                  <a:pt x="12" y="38"/>
                  <a:pt x="12" y="38"/>
                </a:cubicBezTo>
                <a:cubicBezTo>
                  <a:pt x="5" y="38"/>
                  <a:pt x="0" y="32"/>
                  <a:pt x="0" y="26"/>
                </a:cubicBezTo>
                <a:cubicBezTo>
                  <a:pt x="0" y="21"/>
                  <a:pt x="2" y="17"/>
                  <a:pt x="7" y="15"/>
                </a:cubicBezTo>
                <a:cubicBezTo>
                  <a:pt x="7" y="15"/>
                  <a:pt x="7" y="14"/>
                  <a:pt x="7" y="14"/>
                </a:cubicBezTo>
                <a:cubicBezTo>
                  <a:pt x="7" y="6"/>
                  <a:pt x="13" y="0"/>
                  <a:pt x="20" y="0"/>
                </a:cubicBezTo>
                <a:cubicBezTo>
                  <a:pt x="26" y="0"/>
                  <a:pt x="31" y="3"/>
                  <a:pt x="33" y="9"/>
                </a:cubicBezTo>
                <a:cubicBezTo>
                  <a:pt x="34" y="8"/>
                  <a:pt x="36" y="7"/>
                  <a:pt x="37" y="7"/>
                </a:cubicBezTo>
                <a:cubicBezTo>
                  <a:pt x="41" y="7"/>
                  <a:pt x="44" y="10"/>
                  <a:pt x="44" y="14"/>
                </a:cubicBezTo>
                <a:cubicBezTo>
                  <a:pt x="44" y="15"/>
                  <a:pt x="44" y="16"/>
                  <a:pt x="43" y="17"/>
                </a:cubicBezTo>
                <a:cubicBezTo>
                  <a:pt x="48" y="19"/>
                  <a:pt x="51" y="23"/>
                  <a:pt x="51" y="28"/>
                </a:cubicBezTo>
                <a:cubicBezTo>
                  <a:pt x="51" y="33"/>
                  <a:pt x="47" y="38"/>
                  <a:pt x="41" y="38"/>
                </a:cubicBezTo>
                <a:close/>
                <a:moveTo>
                  <a:pt x="34" y="19"/>
                </a:moveTo>
                <a:cubicBezTo>
                  <a:pt x="24" y="10"/>
                  <a:pt x="24" y="10"/>
                  <a:pt x="24" y="10"/>
                </a:cubicBezTo>
                <a:cubicBezTo>
                  <a:pt x="24" y="10"/>
                  <a:pt x="24" y="10"/>
                  <a:pt x="24" y="10"/>
                </a:cubicBezTo>
                <a:cubicBezTo>
                  <a:pt x="24" y="10"/>
                  <a:pt x="23" y="10"/>
                  <a:pt x="23" y="10"/>
                </a:cubicBezTo>
                <a:cubicBezTo>
                  <a:pt x="14" y="19"/>
                  <a:pt x="14" y="19"/>
                  <a:pt x="14" y="19"/>
                </a:cubicBezTo>
                <a:cubicBezTo>
                  <a:pt x="14" y="19"/>
                  <a:pt x="13" y="20"/>
                  <a:pt x="13" y="20"/>
                </a:cubicBezTo>
                <a:cubicBezTo>
                  <a:pt x="13" y="20"/>
                  <a:pt x="14" y="21"/>
                  <a:pt x="14" y="21"/>
                </a:cubicBezTo>
                <a:cubicBezTo>
                  <a:pt x="20" y="21"/>
                  <a:pt x="20" y="21"/>
                  <a:pt x="20" y="21"/>
                </a:cubicBezTo>
                <a:cubicBezTo>
                  <a:pt x="20" y="30"/>
                  <a:pt x="20" y="30"/>
                  <a:pt x="20" y="30"/>
                </a:cubicBezTo>
                <a:cubicBezTo>
                  <a:pt x="20" y="31"/>
                  <a:pt x="21" y="31"/>
                  <a:pt x="21" y="31"/>
                </a:cubicBezTo>
                <a:cubicBezTo>
                  <a:pt x="26" y="31"/>
                  <a:pt x="26" y="31"/>
                  <a:pt x="26" y="31"/>
                </a:cubicBezTo>
                <a:cubicBezTo>
                  <a:pt x="27" y="31"/>
                  <a:pt x="27" y="31"/>
                  <a:pt x="27" y="30"/>
                </a:cubicBezTo>
                <a:cubicBezTo>
                  <a:pt x="27" y="21"/>
                  <a:pt x="27" y="21"/>
                  <a:pt x="27" y="21"/>
                </a:cubicBezTo>
                <a:cubicBezTo>
                  <a:pt x="33" y="21"/>
                  <a:pt x="33" y="21"/>
                  <a:pt x="33" y="21"/>
                </a:cubicBezTo>
                <a:cubicBezTo>
                  <a:pt x="34" y="21"/>
                  <a:pt x="34" y="20"/>
                  <a:pt x="34" y="20"/>
                </a:cubicBezTo>
                <a:cubicBezTo>
                  <a:pt x="34" y="20"/>
                  <a:pt x="34" y="19"/>
                  <a:pt x="34" y="19"/>
                </a:cubicBezTo>
                <a:close/>
              </a:path>
            </a:pathLst>
          </a:custGeom>
          <a:solidFill>
            <a:srgbClr val="404040"/>
          </a:solidFill>
          <a:ln>
            <a:noFill/>
          </a:ln>
        </p:spPr>
        <p:txBody>
          <a:bodyPr vert="horz" wrap="square" lIns="68580" tIns="34290" rIns="68580" bIns="34290" numCol="1" anchor="t" anchorCtr="0" compatLnSpc="1"/>
          <a:lstStyle/>
          <a:p>
            <a:endParaRPr lang="id-ID" sz="1350">
              <a:solidFill>
                <a:prstClr val="black"/>
              </a:solidFill>
            </a:endParaRPr>
          </a:p>
        </p:txBody>
      </p:sp>
      <p:sp>
        <p:nvSpPr>
          <p:cNvPr id="78" name="Freeform 136"/>
          <p:cNvSpPr>
            <a:spLocks noEditPoints="1"/>
          </p:cNvSpPr>
          <p:nvPr/>
        </p:nvSpPr>
        <p:spPr bwMode="auto">
          <a:xfrm>
            <a:off x="5261697" y="3440520"/>
            <a:ext cx="279920" cy="279920"/>
          </a:xfrm>
          <a:custGeom>
            <a:avLst/>
            <a:gdLst>
              <a:gd name="T0" fmla="*/ 0 w 36"/>
              <a:gd name="T1" fmla="*/ 0 h 36"/>
              <a:gd name="T2" fmla="*/ 0 w 36"/>
              <a:gd name="T3" fmla="*/ 6 h 36"/>
              <a:gd name="T4" fmla="*/ 30 w 36"/>
              <a:gd name="T5" fmla="*/ 36 h 36"/>
              <a:gd name="T6" fmla="*/ 36 w 36"/>
              <a:gd name="T7" fmla="*/ 36 h 36"/>
              <a:gd name="T8" fmla="*/ 0 w 36"/>
              <a:gd name="T9" fmla="*/ 0 h 36"/>
              <a:gd name="T10" fmla="*/ 0 w 36"/>
              <a:gd name="T11" fmla="*/ 11 h 36"/>
              <a:gd name="T12" fmla="*/ 0 w 36"/>
              <a:gd name="T13" fmla="*/ 17 h 36"/>
              <a:gd name="T14" fmla="*/ 19 w 36"/>
              <a:gd name="T15" fmla="*/ 36 h 36"/>
              <a:gd name="T16" fmla="*/ 24 w 36"/>
              <a:gd name="T17" fmla="*/ 36 h 36"/>
              <a:gd name="T18" fmla="*/ 0 w 36"/>
              <a:gd name="T19" fmla="*/ 11 h 36"/>
              <a:gd name="T20" fmla="*/ 5 w 36"/>
              <a:gd name="T21" fmla="*/ 25 h 36"/>
              <a:gd name="T22" fmla="*/ 0 w 36"/>
              <a:gd name="T23" fmla="*/ 31 h 36"/>
              <a:gd name="T24" fmla="*/ 5 w 36"/>
              <a:gd name="T25" fmla="*/ 36 h 36"/>
              <a:gd name="T26" fmla="*/ 10 w 36"/>
              <a:gd name="T27" fmla="*/ 31 h 36"/>
              <a:gd name="T28" fmla="*/ 5 w 36"/>
              <a:gd name="T29"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0" y="0"/>
                </a:moveTo>
                <a:cubicBezTo>
                  <a:pt x="0" y="6"/>
                  <a:pt x="0" y="6"/>
                  <a:pt x="0" y="6"/>
                </a:cubicBezTo>
                <a:cubicBezTo>
                  <a:pt x="16" y="6"/>
                  <a:pt x="30" y="19"/>
                  <a:pt x="30" y="36"/>
                </a:cubicBezTo>
                <a:cubicBezTo>
                  <a:pt x="36" y="36"/>
                  <a:pt x="36" y="36"/>
                  <a:pt x="36" y="36"/>
                </a:cubicBezTo>
                <a:cubicBezTo>
                  <a:pt x="36" y="16"/>
                  <a:pt x="20" y="0"/>
                  <a:pt x="0" y="0"/>
                </a:cubicBezTo>
                <a:close/>
                <a:moveTo>
                  <a:pt x="0" y="11"/>
                </a:moveTo>
                <a:cubicBezTo>
                  <a:pt x="0" y="17"/>
                  <a:pt x="0" y="17"/>
                  <a:pt x="0" y="17"/>
                </a:cubicBezTo>
                <a:cubicBezTo>
                  <a:pt x="10" y="17"/>
                  <a:pt x="19" y="25"/>
                  <a:pt x="19" y="36"/>
                </a:cubicBezTo>
                <a:cubicBezTo>
                  <a:pt x="24" y="36"/>
                  <a:pt x="24" y="36"/>
                  <a:pt x="24" y="36"/>
                </a:cubicBezTo>
                <a:cubicBezTo>
                  <a:pt x="24" y="22"/>
                  <a:pt x="13" y="11"/>
                  <a:pt x="0" y="11"/>
                </a:cubicBezTo>
                <a:close/>
                <a:moveTo>
                  <a:pt x="5" y="25"/>
                </a:moveTo>
                <a:cubicBezTo>
                  <a:pt x="2" y="25"/>
                  <a:pt x="0" y="28"/>
                  <a:pt x="0" y="31"/>
                </a:cubicBezTo>
                <a:cubicBezTo>
                  <a:pt x="0" y="34"/>
                  <a:pt x="2" y="36"/>
                  <a:pt x="5" y="36"/>
                </a:cubicBezTo>
                <a:cubicBezTo>
                  <a:pt x="8" y="36"/>
                  <a:pt x="10" y="34"/>
                  <a:pt x="10" y="31"/>
                </a:cubicBezTo>
                <a:cubicBezTo>
                  <a:pt x="10" y="28"/>
                  <a:pt x="8" y="25"/>
                  <a:pt x="5" y="25"/>
                </a:cubicBezTo>
                <a:close/>
              </a:path>
            </a:pathLst>
          </a:custGeom>
          <a:solidFill>
            <a:schemeClr val="bg1"/>
          </a:solidFill>
          <a:ln>
            <a:noFill/>
          </a:ln>
        </p:spPr>
        <p:txBody>
          <a:bodyPr vert="horz" wrap="square" lIns="68580" tIns="34290" rIns="68580" bIns="34290" numCol="1" anchor="t" anchorCtr="0" compatLnSpc="1"/>
          <a:lstStyle/>
          <a:p>
            <a:endParaRPr lang="id-ID" sz="1350">
              <a:solidFill>
                <a:prstClr val="black"/>
              </a:solidFill>
            </a:endParaRPr>
          </a:p>
        </p:txBody>
      </p:sp>
      <p:sp>
        <p:nvSpPr>
          <p:cNvPr id="6" name="灯片编号占位符 5"/>
          <p:cNvSpPr>
            <a:spLocks noGrp="1"/>
          </p:cNvSpPr>
          <p:nvPr>
            <p:ph type="sldNum" sz="quarter" idx="12"/>
          </p:nvPr>
        </p:nvSpPr>
        <p:spPr/>
        <p:txBody>
          <a:bodyPr/>
          <a:lstStyle/>
          <a:p>
            <a:fld id="{344E241F-D2F4-4B3A-952F-D6E7DF06C30F}" type="slidenum">
              <a:rPr lang="zh-CN" altLang="en-US" smtClean="0">
                <a:solidFill>
                  <a:prstClr val="black">
                    <a:tint val="75000"/>
                  </a:prstClr>
                </a:solidFill>
              </a:rPr>
            </a:fld>
            <a:endParaRPr lang="zh-CN" altLang="en-US">
              <a:solidFill>
                <a:prstClr val="black">
                  <a:tint val="75000"/>
                </a:prstClr>
              </a:solidFill>
            </a:endParaRPr>
          </a:p>
        </p:txBody>
      </p:sp>
      <p:sp>
        <p:nvSpPr>
          <p:cNvPr id="10" name="圆角矩形 9"/>
          <p:cNvSpPr/>
          <p:nvPr/>
        </p:nvSpPr>
        <p:spPr>
          <a:xfrm>
            <a:off x="5032261" y="430810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11" name="圆角矩形 10"/>
          <p:cNvSpPr/>
          <p:nvPr/>
        </p:nvSpPr>
        <p:spPr>
          <a:xfrm>
            <a:off x="5067821" y="519710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12" name="矩形 11"/>
          <p:cNvSpPr/>
          <p:nvPr/>
        </p:nvSpPr>
        <p:spPr>
          <a:xfrm>
            <a:off x="5687337" y="5293663"/>
            <a:ext cx="3430905" cy="414020"/>
          </a:xfrm>
          <a:prstGeom prst="rect">
            <a:avLst/>
          </a:prstGeom>
        </p:spPr>
        <p:txBody>
          <a:bodyPr wrap="none">
            <a:spAutoFit/>
          </a:bodyPr>
          <a:p>
            <a:r>
              <a:rPr lang="zh-CN" altLang="en-US" sz="2100" spc="225" dirty="0">
                <a:solidFill>
                  <a:prstClr val="black">
                    <a:lumMod val="75000"/>
                    <a:lumOff val="25000"/>
                  </a:prstClr>
                </a:solidFill>
              </a:rPr>
              <a:t>云计算压倒性的成本优势</a:t>
            </a:r>
            <a:endParaRPr lang="zh-CN" altLang="en-US" sz="2100" spc="225" dirty="0">
              <a:solidFill>
                <a:prstClr val="black">
                  <a:lumMod val="75000"/>
                  <a:lumOff val="25000"/>
                </a:prstClr>
              </a:solidFill>
            </a:endParaRPr>
          </a:p>
        </p:txBody>
      </p:sp>
      <p:sp>
        <p:nvSpPr>
          <p:cNvPr id="13" name="Freeform 332"/>
          <p:cNvSpPr>
            <a:spLocks noEditPoints="1"/>
          </p:cNvSpPr>
          <p:nvPr/>
        </p:nvSpPr>
        <p:spPr bwMode="auto">
          <a:xfrm>
            <a:off x="5285593" y="534896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262626"/>
          </a:solidFill>
          <a:ln>
            <a:noFill/>
          </a:ln>
        </p:spPr>
        <p:txBody>
          <a:bodyPr vert="horz" wrap="square" lIns="68580" tIns="34290" rIns="68580" bIns="34290" numCol="1" anchor="t" anchorCtr="0" compatLnSpc="1"/>
          <a:p>
            <a:endParaRPr lang="id-ID" sz="1350">
              <a:solidFill>
                <a:prstClr val="black"/>
              </a:solidFill>
            </a:endParaRPr>
          </a:p>
        </p:txBody>
      </p:sp>
      <p:sp>
        <p:nvSpPr>
          <p:cNvPr id="14" name="矩形 13"/>
          <p:cNvSpPr/>
          <p:nvPr/>
        </p:nvSpPr>
        <p:spPr>
          <a:xfrm>
            <a:off x="5744690" y="4421102"/>
            <a:ext cx="2249805" cy="414020"/>
          </a:xfrm>
          <a:prstGeom prst="rect">
            <a:avLst/>
          </a:prstGeom>
        </p:spPr>
        <p:txBody>
          <a:bodyPr wrap="none">
            <a:spAutoFit/>
          </a:bodyPr>
          <a:p>
            <a:pPr algn="l"/>
            <a:r>
              <a:rPr lang="zh-CN" altLang="en-US" sz="2100" spc="225" dirty="0">
                <a:solidFill>
                  <a:schemeClr val="tx1"/>
                </a:solidFill>
                <a:sym typeface="+mn-ea"/>
              </a:rPr>
              <a:t>云计算数据中心</a:t>
            </a:r>
            <a:endParaRPr lang="zh-CN" altLang="en-US" sz="2100" spc="225" dirty="0">
              <a:solidFill>
                <a:schemeClr val="tx1"/>
              </a:solidFill>
              <a:sym typeface="+mn-ea"/>
            </a:endParaRPr>
          </a:p>
        </p:txBody>
      </p:sp>
      <p:sp>
        <p:nvSpPr>
          <p:cNvPr id="15" name="Freeform 172"/>
          <p:cNvSpPr>
            <a:spLocks noEditPoints="1"/>
          </p:cNvSpPr>
          <p:nvPr/>
        </p:nvSpPr>
        <p:spPr bwMode="auto">
          <a:xfrm>
            <a:off x="5335296" y="4476746"/>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tx1"/>
          </a:solidFill>
          <a:ln>
            <a:noFill/>
          </a:ln>
        </p:spPr>
        <p:txBody>
          <a:bodyPr vert="horz" wrap="square" lIns="68580" tIns="34290" rIns="68580" bIns="34290" numCol="1" anchor="t" anchorCtr="0" compatLnSpc="1"/>
          <a:p>
            <a:endParaRPr lang="id-ID" sz="1350">
              <a:solidFill>
                <a:prstClr val="black"/>
              </a:solidFill>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4040,&quot;width&quot;:9370}"/>
</p:tagLst>
</file>

<file path=ppt/tags/tag2.xml><?xml version="1.0" encoding="utf-8"?>
<p:tagLst xmlns:p="http://schemas.openxmlformats.org/presentationml/2006/main">
  <p:tag name="KSO_WM_UNIT_PLACING_PICTURE_USER_VIEWPORT" val="{&quot;height&quot;:4350,&quot;width&quot;:6720}"/>
</p:tagLst>
</file>

<file path=ppt/tags/tag3.xml><?xml version="1.0" encoding="utf-8"?>
<p:tagLst xmlns:p="http://schemas.openxmlformats.org/presentationml/2006/main">
  <p:tag name="KSO_WM_UNIT_PLACING_PICTURE_USER_VIEWPORT" val="{&quot;height&quot;:3122,&quot;width&quot;:5724}"/>
</p:tagLst>
</file>

<file path=ppt/tags/tag4.xml><?xml version="1.0" encoding="utf-8"?>
<p:tagLst xmlns:p="http://schemas.openxmlformats.org/presentationml/2006/main">
  <p:tag name="KSO_WPP_MARK_KEY" val="6588c2d3-961b-40cb-ad62-9f742e26e812"/>
  <p:tag name="COMMONDATA" val="eyJoZGlkIjoiMTE1MmU4M2MzZDk5MDI3M2M1YWYyZDhhMzM1OWJiZDcifQ=="/>
</p:tagLst>
</file>

<file path=ppt/theme/theme1.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23098</Words>
  <Application>WPS 演示</Application>
  <PresentationFormat>自定义</PresentationFormat>
  <Paragraphs>2115</Paragraphs>
  <Slides>145</Slides>
  <Notes>0</Notes>
  <HiddenSlides>0</HiddenSlides>
  <MMClips>0</MMClips>
  <ScaleCrop>false</ScaleCrop>
  <HeadingPairs>
    <vt:vector size="8" baseType="variant">
      <vt:variant>
        <vt:lpstr>已用的字体</vt:lpstr>
      </vt:variant>
      <vt:variant>
        <vt:i4>35</vt:i4>
      </vt:variant>
      <vt:variant>
        <vt:lpstr>主题</vt:lpstr>
      </vt:variant>
      <vt:variant>
        <vt:i4>3</vt:i4>
      </vt:variant>
      <vt:variant>
        <vt:lpstr>嵌入 OLE 服务器</vt:lpstr>
      </vt:variant>
      <vt:variant>
        <vt:i4>30</vt:i4>
      </vt:variant>
      <vt:variant>
        <vt:lpstr>幻灯片标题</vt:lpstr>
      </vt:variant>
      <vt:variant>
        <vt:i4>145</vt:i4>
      </vt:variant>
    </vt:vector>
  </HeadingPairs>
  <TitlesOfParts>
    <vt:vector size="213" baseType="lpstr">
      <vt:lpstr>Arial</vt:lpstr>
      <vt:lpstr>宋体</vt:lpstr>
      <vt:lpstr>Wingdings</vt:lpstr>
      <vt:lpstr>微软雅黑</vt:lpstr>
      <vt:lpstr>Courier New</vt:lpstr>
      <vt:lpstr>Yu Gothic Light</vt:lpstr>
      <vt:lpstr>Helvetica Light</vt:lpstr>
      <vt:lpstr>黑体</vt:lpstr>
      <vt:lpstr>Times New Roman</vt:lpstr>
      <vt:lpstr>楷体</vt:lpstr>
      <vt:lpstr>楷体_GB2312</vt:lpstr>
      <vt:lpstr>新宋体</vt:lpstr>
      <vt:lpstr>华文新魏</vt:lpstr>
      <vt:lpstr>华文中宋</vt:lpstr>
      <vt:lpstr>隶书</vt:lpstr>
      <vt:lpstr>等线 Light</vt:lpstr>
      <vt:lpstr>等线</vt:lpstr>
      <vt:lpstr>Calibri</vt:lpstr>
      <vt:lpstr>Arial Unicode MS</vt:lpstr>
      <vt:lpstr>Wingdings 2</vt:lpstr>
      <vt:lpstr>Wingdings</vt:lpstr>
      <vt:lpstr>Symbol</vt:lpstr>
      <vt:lpstr>Tahoma</vt:lpstr>
      <vt:lpstr>华文行楷</vt:lpstr>
      <vt:lpstr>汉仪水滴体简</vt:lpstr>
      <vt:lpstr>华文细黑</vt:lpstr>
      <vt:lpstr>Verdana</vt:lpstr>
      <vt:lpstr>Wingdings 2</vt:lpstr>
      <vt:lpstr>Times New Roman</vt:lpstr>
      <vt:lpstr>Times</vt:lpstr>
      <vt:lpstr>Segoe UI Semilight</vt:lpstr>
      <vt:lpstr>楷体_GB2312</vt:lpstr>
      <vt:lpstr>华文楷体</vt:lpstr>
      <vt:lpstr>仿宋_GB2312</vt:lpstr>
      <vt:lpstr>仿宋</vt:lpstr>
      <vt:lpstr>3_Office 主题​​</vt:lpstr>
      <vt:lpstr>5_Office 主题​​</vt:lpstr>
      <vt:lpstr>15_Office 主题​​</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Paint.Picture</vt:lpstr>
      <vt:lpstr>MS_ClipArt_Gallery.2</vt:lpstr>
      <vt:lpstr>Paint.Picture</vt:lpstr>
      <vt:lpstr>MS_ClipArt_Gallery.2</vt:lpstr>
      <vt:lpstr>MS_ClipArt_Gallery.2</vt:lpstr>
      <vt:lpstr>MS_ClipArt_Gallery.2</vt:lpstr>
      <vt:lpstr>MS_ClipArt_Gallery.2</vt:lpstr>
      <vt:lpstr>MS_ClipArt_Gallery.2</vt:lpstr>
      <vt:lpstr>MS_ClipArt_Gallery.2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数据挖掘的过程</vt:lpstr>
      <vt:lpstr>数据挖掘的过程</vt:lpstr>
      <vt:lpstr>数据挖掘的过程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数据挖掘de过程</vt:lpstr>
      <vt:lpstr>PowerPoint 演示文稿</vt:lpstr>
      <vt:lpstr>数据挖掘的应用</vt:lpstr>
      <vt:lpstr>数据挖掘的应用</vt:lpstr>
      <vt:lpstr>数据挖掘的应用</vt:lpstr>
      <vt:lpstr>数据挖掘的应用</vt:lpstr>
      <vt:lpstr>其它应用</vt:lpstr>
      <vt:lpstr>案例 - 电信行业客户关系管理</vt:lpstr>
      <vt:lpstr>案例 - 金融企业应用</vt:lpstr>
      <vt:lpstr>应用：竞技运动</vt:lpstr>
      <vt:lpstr>应用：生物信息</vt:lpstr>
      <vt:lpstr>应用：生物信息</vt:lpstr>
      <vt:lpstr>PowerPoint 演示文稿</vt:lpstr>
      <vt:lpstr>PowerPoint 演示文稿</vt:lpstr>
      <vt:lpstr>PowerPoint 演示文稿</vt:lpstr>
      <vt:lpstr>面向应用的系统构</vt:lpstr>
      <vt:lpstr>PowerPoint 演示文稿</vt:lpstr>
      <vt:lpstr>数据挖掘所面临的挑战</vt:lpstr>
      <vt:lpstr>数据挖掘所面临的挑战</vt:lpstr>
      <vt:lpstr>数据挖掘所面临的挑战</vt:lpstr>
      <vt:lpstr>数据挖掘所面临的挑战</vt:lpstr>
      <vt:lpstr>数据挖掘所面临的挑战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云计算的类型</vt:lpstr>
      <vt:lpstr>PowerPoint 演示文稿</vt:lpstr>
      <vt:lpstr>PowerPoint 演示文稿</vt:lpstr>
      <vt:lpstr>PowerPoint 演示文稿</vt:lpstr>
      <vt:lpstr>PowerPoint 演示文稿</vt:lpstr>
      <vt:lpstr>PowerPoint 演示文稿</vt:lpstr>
      <vt:lpstr>全球企业IT开销发展趋势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1）大数据安全问题</vt:lpstr>
      <vt:lpstr>2）大数据思维</vt:lpstr>
      <vt:lpstr>2）大数据思维</vt:lpstr>
      <vt:lpstr>PowerPoint 演示文稿</vt:lpstr>
      <vt:lpstr>3）大数据伦理</vt:lpstr>
      <vt:lpstr>4）数据共享</vt:lpstr>
      <vt:lpstr>5）数据开放</vt:lpstr>
      <vt:lpstr>PowerPoint 演示文稿</vt:lpstr>
      <vt:lpstr>PowerPoint 演示文稿</vt:lpstr>
      <vt:lpstr>1）分布式文件系统</vt:lpstr>
      <vt:lpstr>2）NewSQL和NoSQL数据库</vt:lpstr>
      <vt:lpstr>PowerPoint 演示文稿</vt:lpstr>
      <vt:lpstr>云数据库</vt:lpstr>
      <vt:lpstr>PowerPoint 演示文稿</vt:lpstr>
      <vt:lpstr>PowerPoint 演示文稿</vt:lpstr>
      <vt:lpstr>Hadoop生态系统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肖胜刚</dc:creator>
  <cp:lastModifiedBy>guping</cp:lastModifiedBy>
  <cp:revision>499</cp:revision>
  <dcterms:created xsi:type="dcterms:W3CDTF">2018-11-13T07:40:00Z</dcterms:created>
  <dcterms:modified xsi:type="dcterms:W3CDTF">2023-08-27T09:22:11Z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C9C36987C460431ABFC16C97384A49F7</vt:lpwstr>
  </property>
</Properties>
</file>